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322" r:id="rId5"/>
  </p:sldMasterIdLst>
  <p:notesMasterIdLst>
    <p:notesMasterId r:id="rId25"/>
  </p:notesMasterIdLst>
  <p:sldIdLst>
    <p:sldId id="256" r:id="rId6"/>
    <p:sldId id="274" r:id="rId7"/>
    <p:sldId id="263" r:id="rId8"/>
    <p:sldId id="258" r:id="rId9"/>
    <p:sldId id="270" r:id="rId10"/>
    <p:sldId id="269" r:id="rId11"/>
    <p:sldId id="271" r:id="rId12"/>
    <p:sldId id="260" r:id="rId13"/>
    <p:sldId id="272" r:id="rId14"/>
    <p:sldId id="273" r:id="rId15"/>
    <p:sldId id="261" r:id="rId16"/>
    <p:sldId id="277" r:id="rId17"/>
    <p:sldId id="257" r:id="rId18"/>
    <p:sldId id="268" r:id="rId19"/>
    <p:sldId id="267" r:id="rId20"/>
    <p:sldId id="275" r:id="rId21"/>
    <p:sldId id="276" r:id="rId22"/>
    <p:sldId id="266" r:id="rId23"/>
    <p:sldId id="265" r:id="rId24"/>
  </p:sldIdLst>
  <p:sldSz cx="12192000" cy="6858000"/>
  <p:notesSz cx="7019925" cy="93059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968C3CF7-622D-4126-A9CF-CF09805A6F99}">
          <p14:sldIdLst>
            <p14:sldId id="256"/>
            <p14:sldId id="274"/>
            <p14:sldId id="263"/>
            <p14:sldId id="258"/>
            <p14:sldId id="270"/>
            <p14:sldId id="269"/>
            <p14:sldId id="271"/>
            <p14:sldId id="260"/>
            <p14:sldId id="272"/>
            <p14:sldId id="273"/>
            <p14:sldId id="261"/>
            <p14:sldId id="277"/>
            <p14:sldId id="257"/>
            <p14:sldId id="268"/>
            <p14:sldId id="267"/>
            <p14:sldId id="275"/>
            <p14:sldId id="276"/>
            <p14:sldId id="266"/>
            <p14:sldId id="265"/>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rant, Bryan M SSG MIL USA NGB ARNG" initials="GBMSMUNA" lastIdx="1" clrIdx="0">
    <p:extLst>
      <p:ext uri="{19B8F6BF-5375-455C-9EA6-DF929625EA0E}">
        <p15:presenceInfo xmlns:p15="http://schemas.microsoft.com/office/powerpoint/2012/main" userId="S-1-5-21-3508425014-247025888-2526838057-301720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D61A"/>
    <a:srgbClr val="FDD416"/>
    <a:srgbClr val="FFDB25"/>
    <a:srgbClr val="FFD530"/>
    <a:srgbClr val="FFCC66"/>
    <a:srgbClr val="FDD31D"/>
    <a:srgbClr val="FFD43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0FD7DD8-C326-4809-80EC-BD66921A06DD}" v="1" dt="2026-07-28T17:24:29.65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69" autoAdjust="0"/>
    <p:restoredTop sz="83431" autoAdjust="0"/>
  </p:normalViewPr>
  <p:slideViewPr>
    <p:cSldViewPr snapToGrid="0">
      <p:cViewPr varScale="1">
        <p:scale>
          <a:sx n="110" d="100"/>
          <a:sy n="110" d="100"/>
        </p:scale>
        <p:origin x="348"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microsoft.com/office/2015/10/relationships/revisionInfo" Target="revisionInfo.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microsoft.com/office/2016/11/relationships/changesInfo" Target="changesInfos/changesInfo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einschmidt, Adam D SFC USARMY NG OKARNG (USA)" userId="156114e3-d551-49ed-af39-7ad6982b1e91" providerId="ADAL" clId="{A4232EAF-2A76-406D-8F2E-E563038789FD}"/>
    <pc:docChg chg="undo custSel addSld modSld modSection">
      <pc:chgData name="Reinschmidt, Adam D SFC USARMY NG OKARNG (USA)" userId="156114e3-d551-49ed-af39-7ad6982b1e91" providerId="ADAL" clId="{A4232EAF-2A76-406D-8F2E-E563038789FD}" dt="2026-07-28T17:25:07.158" v="1366" actId="403"/>
      <pc:docMkLst>
        <pc:docMk/>
      </pc:docMkLst>
      <pc:sldChg chg="modSp mod modShow">
        <pc:chgData name="Reinschmidt, Adam D SFC USARMY NG OKARNG (USA)" userId="156114e3-d551-49ed-af39-7ad6982b1e91" providerId="ADAL" clId="{A4232EAF-2A76-406D-8F2E-E563038789FD}" dt="2026-07-14T11:35:38.706" v="1038" actId="729"/>
        <pc:sldMkLst>
          <pc:docMk/>
          <pc:sldMk cId="4030774505" sldId="258"/>
        </pc:sldMkLst>
      </pc:sldChg>
      <pc:sldChg chg="modSp mod">
        <pc:chgData name="Reinschmidt, Adam D SFC USARMY NG OKARNG (USA)" userId="156114e3-d551-49ed-af39-7ad6982b1e91" providerId="ADAL" clId="{A4232EAF-2A76-406D-8F2E-E563038789FD}" dt="2026-07-14T11:37:13.341" v="1042" actId="20577"/>
        <pc:sldMkLst>
          <pc:docMk/>
          <pc:sldMk cId="1446010548" sldId="261"/>
        </pc:sldMkLst>
        <pc:spChg chg="mod">
          <ac:chgData name="Reinschmidt, Adam D SFC USARMY NG OKARNG (USA)" userId="156114e3-d551-49ed-af39-7ad6982b1e91" providerId="ADAL" clId="{A4232EAF-2A76-406D-8F2E-E563038789FD}" dt="2026-07-14T11:37:13.341" v="1042" actId="20577"/>
          <ac:spMkLst>
            <pc:docMk/>
            <pc:sldMk cId="1446010548" sldId="261"/>
            <ac:spMk id="3" creationId="{C62A2A3A-7F8F-76C7-CE4D-F4894FC801EA}"/>
          </ac:spMkLst>
        </pc:spChg>
      </pc:sldChg>
      <pc:sldChg chg="mod modShow">
        <pc:chgData name="Reinschmidt, Adam D SFC USARMY NG OKARNG (USA)" userId="156114e3-d551-49ed-af39-7ad6982b1e91" providerId="ADAL" clId="{A4232EAF-2A76-406D-8F2E-E563038789FD}" dt="2026-07-14T11:37:43.212" v="1044" actId="729"/>
        <pc:sldMkLst>
          <pc:docMk/>
          <pc:sldMk cId="4051105725" sldId="265"/>
        </pc:sldMkLst>
      </pc:sldChg>
      <pc:sldChg chg="mod modShow">
        <pc:chgData name="Reinschmidt, Adam D SFC USARMY NG OKARNG (USA)" userId="156114e3-d551-49ed-af39-7ad6982b1e91" providerId="ADAL" clId="{A4232EAF-2A76-406D-8F2E-E563038789FD}" dt="2026-07-14T11:37:40.459" v="1043" actId="729"/>
        <pc:sldMkLst>
          <pc:docMk/>
          <pc:sldMk cId="2833742859" sldId="266"/>
        </pc:sldMkLst>
      </pc:sldChg>
      <pc:sldChg chg="modSp mod">
        <pc:chgData name="Reinschmidt, Adam D SFC USARMY NG OKARNG (USA)" userId="156114e3-d551-49ed-af39-7ad6982b1e91" providerId="ADAL" clId="{A4232EAF-2A76-406D-8F2E-E563038789FD}" dt="2026-07-14T11:37:05.549" v="1041" actId="13926"/>
        <pc:sldMkLst>
          <pc:docMk/>
          <pc:sldMk cId="2356580819" sldId="273"/>
        </pc:sldMkLst>
        <pc:spChg chg="mod">
          <ac:chgData name="Reinschmidt, Adam D SFC USARMY NG OKARNG (USA)" userId="156114e3-d551-49ed-af39-7ad6982b1e91" providerId="ADAL" clId="{A4232EAF-2A76-406D-8F2E-E563038789FD}" dt="2026-07-14T11:37:05.549" v="1041" actId="13926"/>
          <ac:spMkLst>
            <pc:docMk/>
            <pc:sldMk cId="2356580819" sldId="273"/>
            <ac:spMk id="3" creationId="{FB4D5AF3-8EC9-AECD-0DE2-0BC2CFA53C66}"/>
          </ac:spMkLst>
        </pc:spChg>
      </pc:sldChg>
      <pc:sldChg chg="delSp modSp new mod">
        <pc:chgData name="Reinschmidt, Adam D SFC USARMY NG OKARNG (USA)" userId="156114e3-d551-49ed-af39-7ad6982b1e91" providerId="ADAL" clId="{A4232EAF-2A76-406D-8F2E-E563038789FD}" dt="2026-07-14T11:38:50.607" v="1110" actId="255"/>
        <pc:sldMkLst>
          <pc:docMk/>
          <pc:sldMk cId="3702953747" sldId="276"/>
        </pc:sldMkLst>
        <pc:spChg chg="mod">
          <ac:chgData name="Reinschmidt, Adam D SFC USARMY NG OKARNG (USA)" userId="156114e3-d551-49ed-af39-7ad6982b1e91" providerId="ADAL" clId="{A4232EAF-2A76-406D-8F2E-E563038789FD}" dt="2026-07-14T11:38:50.607" v="1110" actId="255"/>
          <ac:spMkLst>
            <pc:docMk/>
            <pc:sldMk cId="3702953747" sldId="276"/>
            <ac:spMk id="2" creationId="{9F2F8CBE-2EC4-6314-DAE2-C192653729FF}"/>
          </ac:spMkLst>
        </pc:spChg>
      </pc:sldChg>
      <pc:sldChg chg="modSp add mod">
        <pc:chgData name="Reinschmidt, Adam D SFC USARMY NG OKARNG (USA)" userId="156114e3-d551-49ed-af39-7ad6982b1e91" providerId="ADAL" clId="{A4232EAF-2A76-406D-8F2E-E563038789FD}" dt="2026-07-28T17:25:07.158" v="1366" actId="403"/>
        <pc:sldMkLst>
          <pc:docMk/>
          <pc:sldMk cId="4069196423" sldId="277"/>
        </pc:sldMkLst>
        <pc:spChg chg="mod">
          <ac:chgData name="Reinschmidt, Adam D SFC USARMY NG OKARNG (USA)" userId="156114e3-d551-49ed-af39-7ad6982b1e91" providerId="ADAL" clId="{A4232EAF-2A76-406D-8F2E-E563038789FD}" dt="2026-07-28T17:24:59.284" v="1362" actId="20577"/>
          <ac:spMkLst>
            <pc:docMk/>
            <pc:sldMk cId="4069196423" sldId="277"/>
            <ac:spMk id="2" creationId="{D3539286-4B2B-AA51-F7AA-A4FD36914C2B}"/>
          </ac:spMkLst>
        </pc:spChg>
        <pc:spChg chg="mod">
          <ac:chgData name="Reinschmidt, Adam D SFC USARMY NG OKARNG (USA)" userId="156114e3-d551-49ed-af39-7ad6982b1e91" providerId="ADAL" clId="{A4232EAF-2A76-406D-8F2E-E563038789FD}" dt="2026-07-28T17:25:07.158" v="1366" actId="403"/>
          <ac:spMkLst>
            <pc:docMk/>
            <pc:sldMk cId="4069196423" sldId="277"/>
            <ac:spMk id="3" creationId="{D8791D49-C92D-2728-A228-F5795A90D89B}"/>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1968" cy="466912"/>
          </a:xfrm>
          <a:prstGeom prst="rect">
            <a:avLst/>
          </a:prstGeom>
        </p:spPr>
        <p:txBody>
          <a:bodyPr vert="horz" lIns="93287" tIns="46644" rIns="93287" bIns="46644" rtlCol="0"/>
          <a:lstStyle>
            <a:lvl1pPr algn="l">
              <a:defRPr sz="1200"/>
            </a:lvl1pPr>
          </a:lstStyle>
          <a:p>
            <a:endParaRPr lang="en-US"/>
          </a:p>
        </p:txBody>
      </p:sp>
      <p:sp>
        <p:nvSpPr>
          <p:cNvPr id="3" name="Date Placeholder 2"/>
          <p:cNvSpPr>
            <a:spLocks noGrp="1"/>
          </p:cNvSpPr>
          <p:nvPr>
            <p:ph type="dt" idx="1"/>
          </p:nvPr>
        </p:nvSpPr>
        <p:spPr>
          <a:xfrm>
            <a:off x="3976333" y="0"/>
            <a:ext cx="3041968" cy="466912"/>
          </a:xfrm>
          <a:prstGeom prst="rect">
            <a:avLst/>
          </a:prstGeom>
        </p:spPr>
        <p:txBody>
          <a:bodyPr vert="horz" lIns="93287" tIns="46644" rIns="93287" bIns="46644" rtlCol="0"/>
          <a:lstStyle>
            <a:lvl1pPr algn="r">
              <a:defRPr sz="1200"/>
            </a:lvl1pPr>
          </a:lstStyle>
          <a:p>
            <a:fld id="{2FF5B9D0-80D4-4136-A0DA-7A5CF35D8CC8}" type="datetimeFigureOut">
              <a:rPr lang="en-US" smtClean="0"/>
              <a:t>7/28/2026</a:t>
            </a:fld>
            <a:endParaRPr lang="en-US"/>
          </a:p>
        </p:txBody>
      </p:sp>
      <p:sp>
        <p:nvSpPr>
          <p:cNvPr id="4" name="Slide Image Placeholder 3"/>
          <p:cNvSpPr>
            <a:spLocks noGrp="1" noRot="1" noChangeAspect="1"/>
          </p:cNvSpPr>
          <p:nvPr>
            <p:ph type="sldImg" idx="2"/>
          </p:nvPr>
        </p:nvSpPr>
        <p:spPr>
          <a:xfrm>
            <a:off x="719138" y="1163638"/>
            <a:ext cx="5581650" cy="3140075"/>
          </a:xfrm>
          <a:prstGeom prst="rect">
            <a:avLst/>
          </a:prstGeom>
          <a:noFill/>
          <a:ln w="12700">
            <a:solidFill>
              <a:prstClr val="black"/>
            </a:solidFill>
          </a:ln>
        </p:spPr>
        <p:txBody>
          <a:bodyPr vert="horz" lIns="93287" tIns="46644" rIns="93287" bIns="46644" rtlCol="0" anchor="ctr"/>
          <a:lstStyle/>
          <a:p>
            <a:endParaRPr lang="en-US"/>
          </a:p>
        </p:txBody>
      </p:sp>
      <p:sp>
        <p:nvSpPr>
          <p:cNvPr id="5" name="Notes Placeholder 4"/>
          <p:cNvSpPr>
            <a:spLocks noGrp="1"/>
          </p:cNvSpPr>
          <p:nvPr>
            <p:ph type="body" sz="quarter" idx="3"/>
          </p:nvPr>
        </p:nvSpPr>
        <p:spPr>
          <a:xfrm>
            <a:off x="701993" y="4478476"/>
            <a:ext cx="5615940" cy="3664208"/>
          </a:xfrm>
          <a:prstGeom prst="rect">
            <a:avLst/>
          </a:prstGeom>
        </p:spPr>
        <p:txBody>
          <a:bodyPr vert="horz" lIns="93287" tIns="46644" rIns="93287" bIns="46644"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39014"/>
            <a:ext cx="3041968" cy="466911"/>
          </a:xfrm>
          <a:prstGeom prst="rect">
            <a:avLst/>
          </a:prstGeom>
        </p:spPr>
        <p:txBody>
          <a:bodyPr vert="horz" lIns="93287" tIns="46644" rIns="93287" bIns="46644" rtlCol="0" anchor="b"/>
          <a:lstStyle>
            <a:lvl1pPr algn="l">
              <a:defRPr sz="1200"/>
            </a:lvl1pPr>
          </a:lstStyle>
          <a:p>
            <a:endParaRPr lang="en-US"/>
          </a:p>
        </p:txBody>
      </p:sp>
      <p:sp>
        <p:nvSpPr>
          <p:cNvPr id="7" name="Slide Number Placeholder 6"/>
          <p:cNvSpPr>
            <a:spLocks noGrp="1"/>
          </p:cNvSpPr>
          <p:nvPr>
            <p:ph type="sldNum" sz="quarter" idx="5"/>
          </p:nvPr>
        </p:nvSpPr>
        <p:spPr>
          <a:xfrm>
            <a:off x="3976333" y="8839014"/>
            <a:ext cx="3041968" cy="466911"/>
          </a:xfrm>
          <a:prstGeom prst="rect">
            <a:avLst/>
          </a:prstGeom>
        </p:spPr>
        <p:txBody>
          <a:bodyPr vert="horz" lIns="93287" tIns="46644" rIns="93287" bIns="46644" rtlCol="0" anchor="b"/>
          <a:lstStyle>
            <a:lvl1pPr algn="r">
              <a:defRPr sz="1200"/>
            </a:lvl1pPr>
          </a:lstStyle>
          <a:p>
            <a:fld id="{85054D61-D76A-4043-9698-898ACAB5A5C7}" type="slidenum">
              <a:rPr lang="en-US" smtClean="0"/>
              <a:t>‹#›</a:t>
            </a:fld>
            <a:endParaRPr lang="en-US"/>
          </a:p>
        </p:txBody>
      </p:sp>
    </p:spTree>
    <p:extLst>
      <p:ext uri="{BB962C8B-B14F-4D97-AF65-F5344CB8AC3E}">
        <p14:creationId xmlns:p14="http://schemas.microsoft.com/office/powerpoint/2010/main" val="22949306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5054D61-D76A-4043-9698-898ACAB5A5C7}" type="slidenum">
              <a:rPr lang="en-US" smtClean="0"/>
              <a:t>19</a:t>
            </a:fld>
            <a:endParaRPr lang="en-US"/>
          </a:p>
        </p:txBody>
      </p:sp>
    </p:spTree>
    <p:extLst>
      <p:ext uri="{BB962C8B-B14F-4D97-AF65-F5344CB8AC3E}">
        <p14:creationId xmlns:p14="http://schemas.microsoft.com/office/powerpoint/2010/main" val="38699783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133A8C85-E1BE-4465-BF47-06C903536307}" type="datetimeFigureOut">
              <a:rPr lang="en-US" smtClean="0"/>
              <a:t>7/28/2026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DC11A5-F47E-42E0-AF44-7ADD4F136069}" type="slidenum">
              <a:rPr lang="en-US" smtClean="0"/>
              <a:t>‹#›</a:t>
            </a:fld>
            <a:endParaRPr lang="en-US"/>
          </a:p>
        </p:txBody>
      </p:sp>
    </p:spTree>
    <p:extLst>
      <p:ext uri="{BB962C8B-B14F-4D97-AF65-F5344CB8AC3E}">
        <p14:creationId xmlns:p14="http://schemas.microsoft.com/office/powerpoint/2010/main" val="234407320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76871" y="500062"/>
            <a:ext cx="10515600" cy="1325563"/>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838200" y="1825625"/>
            <a:ext cx="10515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33A8C85-E1BE-4465-BF47-06C903536307}" type="datetimeFigureOut">
              <a:rPr lang="en-US" smtClean="0"/>
              <a:t>7/28/2026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DC11A5-F47E-42E0-AF44-7ADD4F136069}" type="slidenum">
              <a:rPr lang="en-US" smtClean="0"/>
              <a:t>‹#›</a:t>
            </a:fld>
            <a:endParaRPr lang="en-US"/>
          </a:p>
        </p:txBody>
      </p:sp>
    </p:spTree>
    <p:extLst>
      <p:ext uri="{BB962C8B-B14F-4D97-AF65-F5344CB8AC3E}">
        <p14:creationId xmlns:p14="http://schemas.microsoft.com/office/powerpoint/2010/main" val="368431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33A8C85-E1BE-4465-BF47-06C903536307}" type="datetimeFigureOut">
              <a:rPr lang="en-US" smtClean="0"/>
              <a:t>7/28/2026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DC11A5-F47E-42E0-AF44-7ADD4F136069}" type="slidenum">
              <a:rPr lang="en-US" smtClean="0"/>
              <a:t>‹#›</a:t>
            </a:fld>
            <a:endParaRPr lang="en-US"/>
          </a:p>
        </p:txBody>
      </p:sp>
    </p:spTree>
    <p:extLst>
      <p:ext uri="{BB962C8B-B14F-4D97-AF65-F5344CB8AC3E}">
        <p14:creationId xmlns:p14="http://schemas.microsoft.com/office/powerpoint/2010/main" val="2395164660"/>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776871" y="500062"/>
            <a:ext cx="10515600" cy="132556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33A8C85-E1BE-4465-BF47-06C903536307}" type="datetimeFigureOut">
              <a:rPr lang="en-US" smtClean="0"/>
              <a:t>7/28/2026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DC11A5-F47E-42E0-AF44-7ADD4F136069}" type="slidenum">
              <a:rPr lang="en-US" smtClean="0"/>
              <a:t>‹#›</a:t>
            </a:fld>
            <a:endParaRPr lang="en-US"/>
          </a:p>
        </p:txBody>
      </p:sp>
    </p:spTree>
    <p:extLst>
      <p:ext uri="{BB962C8B-B14F-4D97-AF65-F5344CB8AC3E}">
        <p14:creationId xmlns:p14="http://schemas.microsoft.com/office/powerpoint/2010/main" val="8193618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33A8C85-E1BE-4465-BF47-06C903536307}" type="datetimeFigureOut">
              <a:rPr lang="en-US" smtClean="0"/>
              <a:t>7/28/2026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4DC11A5-F47E-42E0-AF44-7ADD4F136069}" type="slidenum">
              <a:rPr lang="en-US" smtClean="0"/>
              <a:t>‹#›</a:t>
            </a:fld>
            <a:endParaRPr lang="en-US"/>
          </a:p>
        </p:txBody>
      </p:sp>
    </p:spTree>
    <p:extLst>
      <p:ext uri="{BB962C8B-B14F-4D97-AF65-F5344CB8AC3E}">
        <p14:creationId xmlns:p14="http://schemas.microsoft.com/office/powerpoint/2010/main" val="27259044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776871" y="500062"/>
            <a:ext cx="10515600" cy="1325563"/>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p:txBody>
          <a:bodyPr/>
          <a:lstStyle/>
          <a:p>
            <a:fld id="{133A8C85-E1BE-4465-BF47-06C903536307}" type="datetimeFigureOut">
              <a:rPr lang="en-US" smtClean="0"/>
              <a:t>7/28/2026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4DC11A5-F47E-42E0-AF44-7ADD4F136069}" type="slidenum">
              <a:rPr lang="en-US" smtClean="0"/>
              <a:t>‹#›</a:t>
            </a:fld>
            <a:endParaRPr lang="en-US"/>
          </a:p>
        </p:txBody>
      </p:sp>
    </p:spTree>
    <p:extLst>
      <p:ext uri="{BB962C8B-B14F-4D97-AF65-F5344CB8AC3E}">
        <p14:creationId xmlns:p14="http://schemas.microsoft.com/office/powerpoint/2010/main" val="41335214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33A8C85-E1BE-4465-BF47-06C903536307}" type="datetimeFigureOut">
              <a:rPr lang="en-US" smtClean="0"/>
              <a:t>7/28/2026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4DC11A5-F47E-42E0-AF44-7ADD4F136069}" type="slidenum">
              <a:rPr lang="en-US" smtClean="0"/>
              <a:t>‹#›</a:t>
            </a:fld>
            <a:endParaRPr lang="en-US"/>
          </a:p>
        </p:txBody>
      </p:sp>
    </p:spTree>
    <p:extLst>
      <p:ext uri="{BB962C8B-B14F-4D97-AF65-F5344CB8AC3E}">
        <p14:creationId xmlns:p14="http://schemas.microsoft.com/office/powerpoint/2010/main" val="2152264614"/>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33A8C85-E1BE-4465-BF47-06C903536307}" type="datetimeFigureOut">
              <a:rPr lang="en-US" smtClean="0"/>
              <a:t>7/28/2026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DC11A5-F47E-42E0-AF44-7ADD4F136069}" type="slidenum">
              <a:rPr lang="en-US" smtClean="0"/>
              <a:t>‹#›</a:t>
            </a:fld>
            <a:endParaRPr lang="en-US"/>
          </a:p>
        </p:txBody>
      </p:sp>
    </p:spTree>
    <p:extLst>
      <p:ext uri="{BB962C8B-B14F-4D97-AF65-F5344CB8AC3E}">
        <p14:creationId xmlns:p14="http://schemas.microsoft.com/office/powerpoint/2010/main" val="25027170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33A8C85-E1BE-4465-BF47-06C903536307}" type="datetimeFigureOut">
              <a:rPr lang="en-US" smtClean="0"/>
              <a:t>7/28/2026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DC11A5-F47E-42E0-AF44-7ADD4F136069}" type="slidenum">
              <a:rPr lang="en-US" smtClean="0"/>
              <a:t>‹#›</a:t>
            </a:fld>
            <a:endParaRPr lang="en-US"/>
          </a:p>
        </p:txBody>
      </p:sp>
    </p:spTree>
    <p:extLst>
      <p:ext uri="{BB962C8B-B14F-4D97-AF65-F5344CB8AC3E}">
        <p14:creationId xmlns:p14="http://schemas.microsoft.com/office/powerpoint/2010/main" val="29573608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776871" y="500062"/>
            <a:ext cx="10515600" cy="1325563"/>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838200" y="1825625"/>
            <a:ext cx="10515600" cy="43513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33A8C85-E1BE-4465-BF47-06C903536307}" type="datetimeFigureOut">
              <a:rPr lang="en-US" smtClean="0"/>
              <a:t>7/28/2026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DC11A5-F47E-42E0-AF44-7ADD4F136069}" type="slidenum">
              <a:rPr lang="en-US" smtClean="0"/>
              <a:t>‹#›</a:t>
            </a:fld>
            <a:endParaRPr lang="en-US"/>
          </a:p>
        </p:txBody>
      </p:sp>
    </p:spTree>
    <p:extLst>
      <p:ext uri="{BB962C8B-B14F-4D97-AF65-F5344CB8AC3E}">
        <p14:creationId xmlns:p14="http://schemas.microsoft.com/office/powerpoint/2010/main" val="41886601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33A8C85-E1BE-4465-BF47-06C903536307}" type="datetimeFigureOut">
              <a:rPr lang="en-US" smtClean="0"/>
              <a:t>7/28/2026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DC11A5-F47E-42E0-AF44-7ADD4F136069}" type="slidenum">
              <a:rPr lang="en-US" smtClean="0"/>
              <a:t>‹#›</a:t>
            </a:fld>
            <a:endParaRPr lang="en-US"/>
          </a:p>
        </p:txBody>
      </p:sp>
    </p:spTree>
    <p:extLst>
      <p:ext uri="{BB962C8B-B14F-4D97-AF65-F5344CB8AC3E}">
        <p14:creationId xmlns:p14="http://schemas.microsoft.com/office/powerpoint/2010/main" val="1953719644"/>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image" Target="../media/image5.png"/><Relationship Id="rId2" Type="http://schemas.openxmlformats.org/officeDocument/2006/relationships/slideLayout" Target="../slideLayouts/slideLayout2.xml"/><Relationship Id="rId16"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8" name="Picture 17"/>
          <p:cNvPicPr>
            <a:picLocks noChangeAspect="1"/>
          </p:cNvPicPr>
          <p:nvPr userDrawn="1"/>
        </p:nvPicPr>
        <p:blipFill>
          <a:blip r:embed="rId13"/>
          <a:stretch>
            <a:fillRect/>
          </a:stretch>
        </p:blipFill>
        <p:spPr>
          <a:xfrm>
            <a:off x="0" y="10082"/>
            <a:ext cx="12192000" cy="6662736"/>
          </a:xfrm>
          <a:prstGeom prst="rect">
            <a:avLst/>
          </a:prstGeom>
        </p:spPr>
      </p:pic>
      <p:sp>
        <p:nvSpPr>
          <p:cNvPr id="7" name="Rectangle 6"/>
          <p:cNvSpPr/>
          <p:nvPr userDrawn="1"/>
        </p:nvSpPr>
        <p:spPr>
          <a:xfrm>
            <a:off x="0" y="-2633"/>
            <a:ext cx="12192000" cy="79248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33A8C85-E1BE-4465-BF47-06C903536307}" type="datetimeFigureOut">
              <a:rPr lang="en-US" smtClean="0"/>
              <a:t>7/28/2026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DC11A5-F47E-42E0-AF44-7ADD4F136069}" type="slidenum">
              <a:rPr lang="en-US" smtClean="0"/>
              <a:t>‹#›</a:t>
            </a:fld>
            <a:endParaRPr lang="en-US"/>
          </a:p>
        </p:txBody>
      </p:sp>
      <p:sp>
        <p:nvSpPr>
          <p:cNvPr id="12" name="Rectangle 11"/>
          <p:cNvSpPr/>
          <p:nvPr userDrawn="1"/>
        </p:nvSpPr>
        <p:spPr>
          <a:xfrm>
            <a:off x="0" y="6059978"/>
            <a:ext cx="12192000" cy="78794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3" name="Rectangle 12"/>
          <p:cNvSpPr/>
          <p:nvPr userDrawn="1"/>
        </p:nvSpPr>
        <p:spPr>
          <a:xfrm>
            <a:off x="0" y="6736589"/>
            <a:ext cx="12192000" cy="67900"/>
          </a:xfrm>
          <a:prstGeom prst="rect">
            <a:avLst/>
          </a:prstGeom>
          <a:gradFill flip="none" rotWithShape="1">
            <a:gsLst>
              <a:gs pos="0">
                <a:schemeClr val="accent4">
                  <a:lumMod val="60000"/>
                  <a:lumOff val="40000"/>
                </a:schemeClr>
              </a:gs>
              <a:gs pos="92000">
                <a:schemeClr val="accent4">
                  <a:lumMod val="95000"/>
                  <a:lumOff val="5000"/>
                </a:schemeClr>
              </a:gs>
              <a:gs pos="51000">
                <a:schemeClr val="accent4">
                  <a:lumMod val="60000"/>
                  <a:lumOff val="40000"/>
                </a:schemeClr>
              </a:gs>
              <a:gs pos="66000">
                <a:schemeClr val="accent4">
                  <a:lumMod val="75000"/>
                </a:schemeClr>
              </a:gs>
              <a:gs pos="24000">
                <a:schemeClr val="accent4">
                  <a:lumMod val="60000"/>
                </a:schemeClr>
              </a:gs>
            </a:gsLst>
            <a:path path="circle">
              <a:fillToRect l="50000" t="130000" r="50000" b="-3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0" y="633668"/>
            <a:ext cx="12192001" cy="45719"/>
          </a:xfrm>
          <a:prstGeom prst="rect">
            <a:avLst/>
          </a:prstGeom>
          <a:gradFill flip="none" rotWithShape="1">
            <a:gsLst>
              <a:gs pos="0">
                <a:schemeClr val="accent4">
                  <a:lumMod val="60000"/>
                  <a:lumOff val="40000"/>
                </a:schemeClr>
              </a:gs>
              <a:gs pos="92000">
                <a:schemeClr val="accent4">
                  <a:lumMod val="95000"/>
                  <a:lumOff val="5000"/>
                </a:schemeClr>
              </a:gs>
              <a:gs pos="51000">
                <a:schemeClr val="accent4">
                  <a:lumMod val="60000"/>
                  <a:lumOff val="40000"/>
                </a:schemeClr>
              </a:gs>
              <a:gs pos="66000">
                <a:schemeClr val="accent4">
                  <a:lumMod val="75000"/>
                </a:schemeClr>
              </a:gs>
              <a:gs pos="24000">
                <a:schemeClr val="accent4">
                  <a:lumMod val="60000"/>
                </a:schemeClr>
              </a:gs>
            </a:gsLst>
            <a:path path="circle">
              <a:fillToRect l="50000" t="130000" r="50000" b="-3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 name="Group 25">
            <a:extLst>
              <a:ext uri="{FF2B5EF4-FFF2-40B4-BE49-F238E27FC236}">
                <a16:creationId xmlns:a16="http://schemas.microsoft.com/office/drawing/2014/main" id="{B2F3EF36-0A71-40E9-B36B-AACBAB12991C}"/>
              </a:ext>
            </a:extLst>
          </p:cNvPr>
          <p:cNvGrpSpPr/>
          <p:nvPr userDrawn="1"/>
        </p:nvGrpSpPr>
        <p:grpSpPr>
          <a:xfrm>
            <a:off x="157885" y="131907"/>
            <a:ext cx="1189180" cy="1315879"/>
            <a:chOff x="1765544" y="1263650"/>
            <a:chExt cx="1189180" cy="1315879"/>
          </a:xfrm>
        </p:grpSpPr>
        <p:pic>
          <p:nvPicPr>
            <p:cNvPr id="22" name="Picture 21" descr="A picture containing text, silhouette, clipart&#10;&#10;Description automatically generated">
              <a:extLst>
                <a:ext uri="{FF2B5EF4-FFF2-40B4-BE49-F238E27FC236}">
                  <a16:creationId xmlns:a16="http://schemas.microsoft.com/office/drawing/2014/main" id="{6FFC34A2-ACCF-498C-9444-7A95C347EAB0}"/>
                </a:ext>
              </a:extLst>
            </p:cNvPr>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1765544" y="1263650"/>
              <a:ext cx="1189180" cy="1315879"/>
            </a:xfrm>
            <a:prstGeom prst="rect">
              <a:avLst/>
            </a:prstGeom>
          </p:spPr>
        </p:pic>
        <p:pic>
          <p:nvPicPr>
            <p:cNvPr id="3" name="Picture 2" descr="Logo&#10;&#10;Description automatically generated">
              <a:extLst>
                <a:ext uri="{FF2B5EF4-FFF2-40B4-BE49-F238E27FC236}">
                  <a16:creationId xmlns:a16="http://schemas.microsoft.com/office/drawing/2014/main" id="{B6A4B8A9-3B9E-4B1D-9211-2DD0DA6F2EDD}"/>
                </a:ext>
              </a:extLst>
            </p:cNvPr>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1790061" y="1289050"/>
              <a:ext cx="1142155" cy="1263841"/>
            </a:xfrm>
            <a:prstGeom prst="rect">
              <a:avLst/>
            </a:prstGeom>
          </p:spPr>
        </p:pic>
      </p:grpSp>
      <p:grpSp>
        <p:nvGrpSpPr>
          <p:cNvPr id="33" name="Group 32">
            <a:extLst>
              <a:ext uri="{FF2B5EF4-FFF2-40B4-BE49-F238E27FC236}">
                <a16:creationId xmlns:a16="http://schemas.microsoft.com/office/drawing/2014/main" id="{E8F6E7B0-AE05-41D3-BEFB-B05731030556}"/>
              </a:ext>
            </a:extLst>
          </p:cNvPr>
          <p:cNvGrpSpPr/>
          <p:nvPr userDrawn="1"/>
        </p:nvGrpSpPr>
        <p:grpSpPr>
          <a:xfrm>
            <a:off x="9219424" y="139464"/>
            <a:ext cx="2814691" cy="1308322"/>
            <a:chOff x="3812582" y="2359601"/>
            <a:chExt cx="2814691" cy="1308322"/>
          </a:xfrm>
        </p:grpSpPr>
        <p:grpSp>
          <p:nvGrpSpPr>
            <p:cNvPr id="32" name="Group 31">
              <a:extLst>
                <a:ext uri="{FF2B5EF4-FFF2-40B4-BE49-F238E27FC236}">
                  <a16:creationId xmlns:a16="http://schemas.microsoft.com/office/drawing/2014/main" id="{87463801-375B-4264-A47A-BE1D10DD9F7D}"/>
                </a:ext>
              </a:extLst>
            </p:cNvPr>
            <p:cNvGrpSpPr/>
            <p:nvPr userDrawn="1"/>
          </p:nvGrpSpPr>
          <p:grpSpPr>
            <a:xfrm>
              <a:off x="3812582" y="2359601"/>
              <a:ext cx="2814691" cy="1308322"/>
              <a:chOff x="3812582" y="2359601"/>
              <a:chExt cx="2814691" cy="1308322"/>
            </a:xfrm>
          </p:grpSpPr>
          <p:pic>
            <p:nvPicPr>
              <p:cNvPr id="25" name="Picture 24" descr="A picture containing text, silhouette&#10;&#10;Description automatically generated">
                <a:extLst>
                  <a:ext uri="{FF2B5EF4-FFF2-40B4-BE49-F238E27FC236}">
                    <a16:creationId xmlns:a16="http://schemas.microsoft.com/office/drawing/2014/main" id="{CFBBE94B-E984-424F-B7A5-C46157B38660}"/>
                  </a:ext>
                </a:extLst>
              </p:cNvPr>
              <p:cNvPicPr>
                <a:picLocks noChangeAspect="1"/>
              </p:cNvPicPr>
              <p:nvPr userDrawn="1"/>
            </p:nvPicPr>
            <p:blipFill rotWithShape="1">
              <a:blip r:embed="rId16">
                <a:extLst>
                  <a:ext uri="{28A0092B-C50C-407E-A947-70E740481C1C}">
                    <a14:useLocalDpi xmlns:a14="http://schemas.microsoft.com/office/drawing/2010/main" val="0"/>
                  </a:ext>
                </a:extLst>
              </a:blip>
              <a:srcRect l="1215"/>
              <a:stretch/>
            </p:blipFill>
            <p:spPr>
              <a:xfrm>
                <a:off x="3837436" y="2359601"/>
                <a:ext cx="2789837" cy="1308322"/>
              </a:xfrm>
              <a:prstGeom prst="rect">
                <a:avLst/>
              </a:prstGeom>
            </p:spPr>
          </p:pic>
          <p:sp>
            <p:nvSpPr>
              <p:cNvPr id="27" name="Rectangle 26">
                <a:extLst>
                  <a:ext uri="{FF2B5EF4-FFF2-40B4-BE49-F238E27FC236}">
                    <a16:creationId xmlns:a16="http://schemas.microsoft.com/office/drawing/2014/main" id="{29AACB4E-00A8-46C8-98B8-0FEB30AE950F}"/>
                  </a:ext>
                </a:extLst>
              </p:cNvPr>
              <p:cNvSpPr/>
              <p:nvPr userDrawn="1"/>
            </p:nvSpPr>
            <p:spPr>
              <a:xfrm>
                <a:off x="3812582" y="2363553"/>
                <a:ext cx="1041331" cy="220897"/>
              </a:xfrm>
              <a:prstGeom prst="rect">
                <a:avLst/>
              </a:prstGeom>
              <a:solidFill>
                <a:srgbClr val="FFD5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noFill/>
                  </a:ln>
                  <a:solidFill>
                    <a:srgbClr val="FFD530"/>
                  </a:solidFill>
                </a:endParaRPr>
              </a:p>
            </p:txBody>
          </p:sp>
          <p:sp>
            <p:nvSpPr>
              <p:cNvPr id="45" name="Rectangle 44">
                <a:extLst>
                  <a:ext uri="{FF2B5EF4-FFF2-40B4-BE49-F238E27FC236}">
                    <a16:creationId xmlns:a16="http://schemas.microsoft.com/office/drawing/2014/main" id="{F2EA2AC4-BB44-43FF-9B9A-5FE2775ED979}"/>
                  </a:ext>
                </a:extLst>
              </p:cNvPr>
              <p:cNvSpPr/>
              <p:nvPr userDrawn="1"/>
            </p:nvSpPr>
            <p:spPr>
              <a:xfrm rot="5400000">
                <a:off x="4510334" y="2824930"/>
                <a:ext cx="724548" cy="220897"/>
              </a:xfrm>
              <a:prstGeom prst="rect">
                <a:avLst/>
              </a:prstGeom>
              <a:solidFill>
                <a:srgbClr val="FFD5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noFill/>
                  </a:ln>
                  <a:solidFill>
                    <a:srgbClr val="FFD530"/>
                  </a:solidFill>
                </a:endParaRPr>
              </a:p>
            </p:txBody>
          </p:sp>
        </p:grpSp>
        <p:pic>
          <p:nvPicPr>
            <p:cNvPr id="16" name="Picture 15" descr="Graphical user interface, text&#10;&#10;Description automatically generated">
              <a:extLst>
                <a:ext uri="{FF2B5EF4-FFF2-40B4-BE49-F238E27FC236}">
                  <a16:creationId xmlns:a16="http://schemas.microsoft.com/office/drawing/2014/main" id="{4B48D532-DBDE-4A00-9600-B92E3063E632}"/>
                </a:ext>
              </a:extLst>
            </p:cNvPr>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3828876" y="2378654"/>
              <a:ext cx="2768212" cy="1238959"/>
            </a:xfrm>
            <a:prstGeom prst="rect">
              <a:avLst/>
            </a:prstGeom>
          </p:spPr>
        </p:pic>
      </p:grpSp>
    </p:spTree>
    <p:extLst>
      <p:ext uri="{BB962C8B-B14F-4D97-AF65-F5344CB8AC3E}">
        <p14:creationId xmlns:p14="http://schemas.microsoft.com/office/powerpoint/2010/main" val="188159404"/>
      </p:ext>
    </p:extLst>
  </p:cSld>
  <p:clrMap bg1="lt1" tx1="dk1" bg2="lt2" tx2="dk2" accent1="accent1" accent2="accent2" accent3="accent3" accent4="accent4" accent5="accent5" accent6="accent6" hlink="hlink" folHlink="folHlink"/>
  <p:sldLayoutIdLst>
    <p:sldLayoutId id="2147484323" r:id="rId1"/>
    <p:sldLayoutId id="2147484324" r:id="rId2"/>
    <p:sldLayoutId id="2147484325" r:id="rId3"/>
    <p:sldLayoutId id="2147484326" r:id="rId4"/>
    <p:sldLayoutId id="2147484327" r:id="rId5"/>
    <p:sldLayoutId id="2147484328" r:id="rId6"/>
    <p:sldLayoutId id="2147484329" r:id="rId7"/>
    <p:sldLayoutId id="2147484330" r:id="rId8"/>
    <p:sldLayoutId id="2147484331" r:id="rId9"/>
    <p:sldLayoutId id="2147484332" r:id="rId10"/>
    <p:sldLayoutId id="214748433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hyperlink" Target="https://www.sandboxx.us/" TargetMode="Externa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hyperlink" Target="https://tricare.mil/" TargetMode="Externa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hyperlink" Target="https://www.redcross.org/get-help/military-families/hero-care-network/emergency-communication.html" TargetMode="Externa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1.xml"/><Relationship Id="rId4" Type="http://schemas.openxmlformats.org/officeDocument/2006/relationships/image" Target="../media/image8.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Subtitle 36"/>
          <p:cNvSpPr>
            <a:spLocks noGrp="1"/>
          </p:cNvSpPr>
          <p:nvPr>
            <p:ph type="subTitle" idx="1"/>
          </p:nvPr>
        </p:nvSpPr>
        <p:spPr>
          <a:xfrm>
            <a:off x="223520" y="6207381"/>
            <a:ext cx="11950535" cy="441897"/>
          </a:xfrm>
        </p:spPr>
        <p:txBody>
          <a:bodyPr lIns="91440" tIns="45720" rIns="91440" bIns="45720" anchor="t"/>
          <a:lstStyle/>
          <a:p>
            <a:r>
              <a:rPr lang="en-US" dirty="0">
                <a:solidFill>
                  <a:srgbClr val="FDD31D"/>
                </a:solidFill>
                <a:latin typeface="Bahnschrift SemiBold"/>
              </a:rPr>
              <a:t>SFC Adam Reinschmidt, (572) 247-7723, adam.d.reinschmidt.mil@army.mil</a:t>
            </a:r>
          </a:p>
        </p:txBody>
      </p:sp>
      <p:sp>
        <p:nvSpPr>
          <p:cNvPr id="2" name="Title 1"/>
          <p:cNvSpPr>
            <a:spLocks noGrp="1"/>
          </p:cNvSpPr>
          <p:nvPr>
            <p:ph type="ctrTitle"/>
          </p:nvPr>
        </p:nvSpPr>
        <p:spPr>
          <a:xfrm>
            <a:off x="1234053" y="10444"/>
            <a:ext cx="8618110" cy="487238"/>
          </a:xfrm>
        </p:spPr>
        <p:txBody>
          <a:bodyPr lIns="91440" tIns="45720" rIns="91440" bIns="45720" anchor="b"/>
          <a:lstStyle/>
          <a:p>
            <a:r>
              <a:rPr lang="en-US" sz="2400" b="1" dirty="0">
                <a:solidFill>
                  <a:srgbClr val="FDD416"/>
                </a:solidFill>
                <a:latin typeface="Consolas" panose="020B0609020204030204" pitchFamily="49" charset="0"/>
              </a:rPr>
              <a:t>Agenda</a:t>
            </a:r>
          </a:p>
        </p:txBody>
      </p:sp>
      <p:sp>
        <p:nvSpPr>
          <p:cNvPr id="4" name="TextBox 3">
            <a:extLst>
              <a:ext uri="{FF2B5EF4-FFF2-40B4-BE49-F238E27FC236}">
                <a16:creationId xmlns:a16="http://schemas.microsoft.com/office/drawing/2014/main" id="{B7552D19-712E-CC0C-953E-7A108F9552C5}"/>
              </a:ext>
            </a:extLst>
          </p:cNvPr>
          <p:cNvSpPr txBox="1"/>
          <p:nvPr/>
        </p:nvSpPr>
        <p:spPr>
          <a:xfrm>
            <a:off x="1418077" y="1108374"/>
            <a:ext cx="8434086" cy="424731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dirty="0"/>
              <a:t>Good morning. The brief starts at 0730</a:t>
            </a:r>
          </a:p>
          <a:p>
            <a:pPr marL="342900" indent="-342900">
              <a:buFont typeface="Arial" panose="020B0604020202020204" pitchFamily="34" charset="0"/>
              <a:buChar char="•"/>
            </a:pPr>
            <a:r>
              <a:rPr lang="en-US" dirty="0"/>
              <a:t>My contact information</a:t>
            </a:r>
          </a:p>
          <a:p>
            <a:pPr marL="342900" indent="-342900">
              <a:buFont typeface="Arial" panose="020B0604020202020204" pitchFamily="34" charset="0"/>
              <a:buChar char="•"/>
            </a:pPr>
            <a:r>
              <a:rPr lang="en-US" dirty="0"/>
              <a:t>Access to resources at training</a:t>
            </a:r>
          </a:p>
          <a:p>
            <a:pPr marL="342900" indent="-342900">
              <a:buFont typeface="Arial" panose="020B0604020202020204" pitchFamily="34" charset="0"/>
              <a:buChar char="•"/>
            </a:pPr>
            <a:r>
              <a:rPr lang="en-US" dirty="0"/>
              <a:t>Phone calls from Soldiers</a:t>
            </a:r>
          </a:p>
          <a:p>
            <a:pPr marL="342900" indent="-342900">
              <a:buFont typeface="Arial" panose="020B0604020202020204" pitchFamily="34" charset="0"/>
              <a:buChar char="•"/>
            </a:pPr>
            <a:r>
              <a:rPr lang="en-US" dirty="0"/>
              <a:t>Reception</a:t>
            </a:r>
          </a:p>
          <a:p>
            <a:pPr marL="342900" indent="-342900">
              <a:buFont typeface="Arial" panose="020B0604020202020204" pitchFamily="34" charset="0"/>
              <a:buChar char="•"/>
            </a:pPr>
            <a:r>
              <a:rPr lang="en-US" dirty="0"/>
              <a:t>Basic Training</a:t>
            </a:r>
          </a:p>
          <a:p>
            <a:pPr marL="342900" indent="-342900">
              <a:buFont typeface="Arial" panose="020B0604020202020204" pitchFamily="34" charset="0"/>
              <a:buChar char="•"/>
            </a:pPr>
            <a:r>
              <a:rPr lang="en-US" dirty="0"/>
              <a:t>Letter Writing</a:t>
            </a:r>
          </a:p>
          <a:p>
            <a:pPr marL="342900" indent="-342900">
              <a:buFont typeface="Arial" panose="020B0604020202020204" pitchFamily="34" charset="0"/>
              <a:buChar char="•"/>
            </a:pPr>
            <a:r>
              <a:rPr lang="en-US" dirty="0" err="1"/>
              <a:t>Sandboxx</a:t>
            </a:r>
            <a:r>
              <a:rPr lang="en-US" dirty="0"/>
              <a:t> App</a:t>
            </a:r>
          </a:p>
          <a:p>
            <a:pPr marL="342900" indent="-342900">
              <a:buFont typeface="Arial" panose="020B0604020202020204" pitchFamily="34" charset="0"/>
              <a:buChar char="•"/>
            </a:pPr>
            <a:r>
              <a:rPr lang="en-US" dirty="0"/>
              <a:t>Address Example</a:t>
            </a:r>
          </a:p>
          <a:p>
            <a:pPr marL="342900" indent="-342900">
              <a:buFont typeface="Arial" panose="020B0604020202020204" pitchFamily="34" charset="0"/>
              <a:buChar char="•"/>
            </a:pPr>
            <a:r>
              <a:rPr lang="en-US" dirty="0"/>
              <a:t>Graduation</a:t>
            </a:r>
          </a:p>
          <a:p>
            <a:pPr marL="342900" indent="-342900">
              <a:buFont typeface="Arial" panose="020B0604020202020204" pitchFamily="34" charset="0"/>
              <a:buChar char="•"/>
            </a:pPr>
            <a:r>
              <a:rPr lang="en-US" dirty="0"/>
              <a:t>Mandatory Return Date (STO 1 Warriors only)</a:t>
            </a:r>
          </a:p>
          <a:p>
            <a:pPr marL="342900" indent="-342900">
              <a:buFont typeface="Arial" panose="020B0604020202020204" pitchFamily="34" charset="0"/>
              <a:buChar char="•"/>
            </a:pPr>
            <a:r>
              <a:rPr lang="en-US" dirty="0"/>
              <a:t>Tricare Reserve Select</a:t>
            </a:r>
          </a:p>
          <a:p>
            <a:pPr marL="342900" indent="-342900">
              <a:buFont typeface="Arial" panose="020B0604020202020204" pitchFamily="34" charset="0"/>
              <a:buChar char="•"/>
            </a:pPr>
            <a:r>
              <a:rPr lang="en-US" dirty="0"/>
              <a:t>Officer brief</a:t>
            </a:r>
          </a:p>
          <a:p>
            <a:pPr marL="342900" indent="-342900">
              <a:buFont typeface="Arial" panose="020B0604020202020204" pitchFamily="34" charset="0"/>
              <a:buChar char="•"/>
            </a:pPr>
            <a:r>
              <a:rPr lang="en-US" dirty="0"/>
              <a:t>End of Brief</a:t>
            </a:r>
          </a:p>
          <a:p>
            <a:pPr marL="342900" indent="-342900">
              <a:buFont typeface="Arial" panose="020B0604020202020204" pitchFamily="34" charset="0"/>
              <a:buChar char="•"/>
            </a:pPr>
            <a:r>
              <a:rPr lang="en-US" dirty="0"/>
              <a:t>Family picture time (10 minutes)</a:t>
            </a:r>
          </a:p>
        </p:txBody>
      </p:sp>
    </p:spTree>
    <p:extLst>
      <p:ext uri="{BB962C8B-B14F-4D97-AF65-F5344CB8AC3E}">
        <p14:creationId xmlns:p14="http://schemas.microsoft.com/office/powerpoint/2010/main" val="27107136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285447C5-2F11-FCEA-CBE6-2098DDE2064A}"/>
            </a:ext>
          </a:extLst>
        </p:cNvPr>
        <p:cNvGrpSpPr/>
        <p:nvPr/>
      </p:nvGrpSpPr>
      <p:grpSpPr>
        <a:xfrm>
          <a:off x="0" y="0"/>
          <a:ext cx="0" cy="0"/>
          <a:chOff x="0" y="0"/>
          <a:chExt cx="0" cy="0"/>
        </a:xfrm>
      </p:grpSpPr>
      <p:sp>
        <p:nvSpPr>
          <p:cNvPr id="37" name="Subtitle 36">
            <a:extLst>
              <a:ext uri="{FF2B5EF4-FFF2-40B4-BE49-F238E27FC236}">
                <a16:creationId xmlns:a16="http://schemas.microsoft.com/office/drawing/2014/main" id="{2681D2E0-69EB-7633-2F1A-7A9EB8DB939B}"/>
              </a:ext>
            </a:extLst>
          </p:cNvPr>
          <p:cNvSpPr>
            <a:spLocks noGrp="1"/>
          </p:cNvSpPr>
          <p:nvPr>
            <p:ph type="subTitle" idx="1"/>
          </p:nvPr>
        </p:nvSpPr>
        <p:spPr>
          <a:xfrm>
            <a:off x="223520" y="6207381"/>
            <a:ext cx="11950535" cy="441897"/>
          </a:xfrm>
        </p:spPr>
        <p:txBody>
          <a:bodyPr lIns="91440" tIns="45720" rIns="91440" bIns="45720" anchor="t"/>
          <a:lstStyle/>
          <a:p>
            <a:r>
              <a:rPr lang="en-US" dirty="0">
                <a:solidFill>
                  <a:srgbClr val="FDD31D"/>
                </a:solidFill>
                <a:latin typeface="Bahnschrift SemiBold"/>
              </a:rPr>
              <a:t>SFC Adam Reinschmidt, (572) 247-7723, adam.d.reinschmidt.mil@army.mil</a:t>
            </a:r>
          </a:p>
        </p:txBody>
      </p:sp>
      <p:sp>
        <p:nvSpPr>
          <p:cNvPr id="2" name="Title 1">
            <a:extLst>
              <a:ext uri="{FF2B5EF4-FFF2-40B4-BE49-F238E27FC236}">
                <a16:creationId xmlns:a16="http://schemas.microsoft.com/office/drawing/2014/main" id="{23ACE573-7D47-9963-63B4-8933DCDF2DB1}"/>
              </a:ext>
            </a:extLst>
          </p:cNvPr>
          <p:cNvSpPr>
            <a:spLocks noGrp="1"/>
          </p:cNvSpPr>
          <p:nvPr>
            <p:ph type="ctrTitle"/>
          </p:nvPr>
        </p:nvSpPr>
        <p:spPr>
          <a:xfrm>
            <a:off x="1234053" y="10444"/>
            <a:ext cx="8618110" cy="487238"/>
          </a:xfrm>
        </p:spPr>
        <p:txBody>
          <a:bodyPr lIns="91440" tIns="45720" rIns="91440" bIns="45720" anchor="b"/>
          <a:lstStyle/>
          <a:p>
            <a:endParaRPr lang="en-US" sz="2400" b="1" dirty="0">
              <a:solidFill>
                <a:srgbClr val="FDD416"/>
              </a:solidFill>
              <a:latin typeface="Consolas" panose="020B0609020204030204" pitchFamily="49" charset="0"/>
            </a:endParaRPr>
          </a:p>
        </p:txBody>
      </p:sp>
      <p:sp>
        <p:nvSpPr>
          <p:cNvPr id="4" name="TextBox 3">
            <a:extLst>
              <a:ext uri="{FF2B5EF4-FFF2-40B4-BE49-F238E27FC236}">
                <a16:creationId xmlns:a16="http://schemas.microsoft.com/office/drawing/2014/main" id="{200A4CB8-C517-0602-0947-E20DCCC5DEAA}"/>
              </a:ext>
            </a:extLst>
          </p:cNvPr>
          <p:cNvSpPr txBox="1"/>
          <p:nvPr/>
        </p:nvSpPr>
        <p:spPr>
          <a:xfrm>
            <a:off x="2680070" y="1874728"/>
            <a:ext cx="8434086" cy="31085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dirty="0"/>
              <a:t>RSP NCOIC – MSG Andrew Bryiant</a:t>
            </a:r>
            <a:endParaRPr lang="en-US" sz="3200" b="1" dirty="0">
              <a:ea typeface="Calibri"/>
              <a:cs typeface="Calibri"/>
            </a:endParaRPr>
          </a:p>
          <a:p>
            <a:endParaRPr lang="en-US" sz="3200" dirty="0">
              <a:ea typeface="Calibri"/>
              <a:cs typeface="Calibri"/>
            </a:endParaRPr>
          </a:p>
          <a:p>
            <a:r>
              <a:rPr lang="en-US" sz="3200" b="1" dirty="0"/>
              <a:t>State IADT Manager- </a:t>
            </a:r>
            <a:r>
              <a:rPr lang="en-US" sz="3200" b="1" dirty="0">
                <a:ea typeface="Calibri"/>
                <a:cs typeface="Times New Roman"/>
              </a:rPr>
              <a:t>SFC Adam Reinschmidt</a:t>
            </a:r>
          </a:p>
          <a:p>
            <a:endParaRPr lang="en-US" sz="3200" dirty="0">
              <a:ea typeface="Calibri"/>
              <a:cs typeface="Calibri"/>
            </a:endParaRPr>
          </a:p>
          <a:p>
            <a:r>
              <a:rPr lang="en-US" sz="3200" b="1" dirty="0"/>
              <a:t>Officer Branch – 1LT Joseph Hacker</a:t>
            </a:r>
            <a:endParaRPr lang="en-US" sz="3200" b="1" dirty="0">
              <a:ea typeface="Calibri"/>
              <a:cs typeface="Calibri"/>
            </a:endParaRPr>
          </a:p>
          <a:p>
            <a:endParaRPr lang="en-US" dirty="0"/>
          </a:p>
          <a:p>
            <a:endParaRPr lang="en-US" dirty="0"/>
          </a:p>
        </p:txBody>
      </p:sp>
    </p:spTree>
    <p:extLst>
      <p:ext uri="{BB962C8B-B14F-4D97-AF65-F5344CB8AC3E}">
        <p14:creationId xmlns:p14="http://schemas.microsoft.com/office/powerpoint/2010/main" val="8205810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25795D-B908-7836-BD7C-CA134BF3DFD4}"/>
            </a:ext>
          </a:extLst>
        </p:cNvPr>
        <p:cNvGrpSpPr/>
        <p:nvPr/>
      </p:nvGrpSpPr>
      <p:grpSpPr>
        <a:xfrm>
          <a:off x="0" y="0"/>
          <a:ext cx="0" cy="0"/>
          <a:chOff x="0" y="0"/>
          <a:chExt cx="0" cy="0"/>
        </a:xfrm>
      </p:grpSpPr>
      <p:sp>
        <p:nvSpPr>
          <p:cNvPr id="37" name="Subtitle 36">
            <a:extLst>
              <a:ext uri="{FF2B5EF4-FFF2-40B4-BE49-F238E27FC236}">
                <a16:creationId xmlns:a16="http://schemas.microsoft.com/office/drawing/2014/main" id="{E7A14CC8-630D-3500-423A-F1E86632471A}"/>
              </a:ext>
            </a:extLst>
          </p:cNvPr>
          <p:cNvSpPr>
            <a:spLocks noGrp="1"/>
          </p:cNvSpPr>
          <p:nvPr>
            <p:ph type="subTitle" idx="1"/>
          </p:nvPr>
        </p:nvSpPr>
        <p:spPr>
          <a:xfrm>
            <a:off x="223520" y="6207381"/>
            <a:ext cx="11950535" cy="441897"/>
          </a:xfrm>
        </p:spPr>
        <p:txBody>
          <a:bodyPr lIns="91440" tIns="45720" rIns="91440" bIns="45720" anchor="t"/>
          <a:lstStyle/>
          <a:p>
            <a:r>
              <a:rPr lang="en-US" dirty="0">
                <a:solidFill>
                  <a:srgbClr val="FDD31D"/>
                </a:solidFill>
                <a:latin typeface="Bahnschrift SemiBold"/>
              </a:rPr>
              <a:t>SFC Adam Reinschmidt, (572) 247-7723, adam.d.reinschmidt.mil@army.mil</a:t>
            </a:r>
          </a:p>
        </p:txBody>
      </p:sp>
      <p:sp>
        <p:nvSpPr>
          <p:cNvPr id="2" name="Title 1">
            <a:extLst>
              <a:ext uri="{FF2B5EF4-FFF2-40B4-BE49-F238E27FC236}">
                <a16:creationId xmlns:a16="http://schemas.microsoft.com/office/drawing/2014/main" id="{86CC6522-7AF0-C7EB-44FB-EC8D9EBDA20A}"/>
              </a:ext>
            </a:extLst>
          </p:cNvPr>
          <p:cNvSpPr>
            <a:spLocks noGrp="1"/>
          </p:cNvSpPr>
          <p:nvPr>
            <p:ph type="ctrTitle"/>
          </p:nvPr>
        </p:nvSpPr>
        <p:spPr>
          <a:xfrm>
            <a:off x="1064370" y="10444"/>
            <a:ext cx="8618110" cy="487238"/>
          </a:xfrm>
        </p:spPr>
        <p:txBody>
          <a:bodyPr lIns="91440" tIns="45720" rIns="91440" bIns="45720" anchor="b"/>
          <a:lstStyle/>
          <a:p>
            <a:r>
              <a:rPr lang="en-US" sz="2000" b="1" dirty="0">
                <a:solidFill>
                  <a:srgbClr val="FFD61A"/>
                </a:solidFill>
                <a:latin typeface="Calibri Light"/>
                <a:ea typeface="Calibri Light"/>
                <a:cs typeface="Calibri Light"/>
              </a:rPr>
              <a:t> IADT Manager/ Guard Liaison (LNO)</a:t>
            </a:r>
            <a:endParaRPr lang="en-US" sz="2000" b="1">
              <a:solidFill>
                <a:srgbClr val="FFD61A"/>
              </a:solidFill>
              <a:ea typeface="Calibri Light"/>
              <a:cs typeface="Calibri Light"/>
            </a:endParaRPr>
          </a:p>
        </p:txBody>
      </p:sp>
      <p:sp>
        <p:nvSpPr>
          <p:cNvPr id="3" name="TextBox 2">
            <a:extLst>
              <a:ext uri="{FF2B5EF4-FFF2-40B4-BE49-F238E27FC236}">
                <a16:creationId xmlns:a16="http://schemas.microsoft.com/office/drawing/2014/main" id="{C5C41303-B9F4-DC07-2F9D-E5B1A0EDECD7}"/>
              </a:ext>
            </a:extLst>
          </p:cNvPr>
          <p:cNvSpPr txBox="1"/>
          <p:nvPr/>
        </p:nvSpPr>
        <p:spPr>
          <a:xfrm>
            <a:off x="3035123" y="2397948"/>
            <a:ext cx="8434086"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indent="-457200">
              <a:buFont typeface="Arial"/>
              <a:buChar char="•"/>
            </a:pPr>
            <a:r>
              <a:rPr lang="en-US" sz="3200" dirty="0">
                <a:ea typeface="Calibri"/>
                <a:cs typeface="Times New Roman"/>
              </a:rPr>
              <a:t>SFC Adam Reinschmidt</a:t>
            </a:r>
          </a:p>
          <a:p>
            <a:pPr marL="457200" indent="-457200">
              <a:buFont typeface="Arial"/>
              <a:buChar char="•"/>
            </a:pPr>
            <a:r>
              <a:rPr lang="en-US" sz="3200" dirty="0">
                <a:ea typeface="Calibri"/>
                <a:cs typeface="Times New Roman"/>
              </a:rPr>
              <a:t>State IADT Manager &amp; National Guard Liaison</a:t>
            </a:r>
          </a:p>
          <a:p>
            <a:pPr marL="457200" indent="-457200">
              <a:buFont typeface="Arial"/>
              <a:buChar char="•"/>
            </a:pPr>
            <a:r>
              <a:rPr lang="en-US" sz="3200" dirty="0">
                <a:ea typeface="Calibri"/>
                <a:cs typeface="Times New Roman"/>
              </a:rPr>
              <a:t>(572) 247-7723 </a:t>
            </a:r>
          </a:p>
        </p:txBody>
      </p:sp>
    </p:spTree>
    <p:extLst>
      <p:ext uri="{BB962C8B-B14F-4D97-AF65-F5344CB8AC3E}">
        <p14:creationId xmlns:p14="http://schemas.microsoft.com/office/powerpoint/2010/main" val="13781990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46D1EE76-6014-D70A-ED33-4C48B31BAF76}"/>
            </a:ext>
          </a:extLst>
        </p:cNvPr>
        <p:cNvGrpSpPr/>
        <p:nvPr/>
      </p:nvGrpSpPr>
      <p:grpSpPr>
        <a:xfrm>
          <a:off x="0" y="0"/>
          <a:ext cx="0" cy="0"/>
          <a:chOff x="0" y="0"/>
          <a:chExt cx="0" cy="0"/>
        </a:xfrm>
      </p:grpSpPr>
      <p:sp>
        <p:nvSpPr>
          <p:cNvPr id="37" name="Subtitle 36">
            <a:extLst>
              <a:ext uri="{FF2B5EF4-FFF2-40B4-BE49-F238E27FC236}">
                <a16:creationId xmlns:a16="http://schemas.microsoft.com/office/drawing/2014/main" id="{29D163EB-E67B-03EF-55C9-454E47FDC70F}"/>
              </a:ext>
            </a:extLst>
          </p:cNvPr>
          <p:cNvSpPr>
            <a:spLocks noGrp="1"/>
          </p:cNvSpPr>
          <p:nvPr>
            <p:ph type="subTitle" idx="1"/>
          </p:nvPr>
        </p:nvSpPr>
        <p:spPr>
          <a:xfrm>
            <a:off x="223520" y="6207381"/>
            <a:ext cx="11950535" cy="441897"/>
          </a:xfrm>
        </p:spPr>
        <p:txBody>
          <a:bodyPr lIns="91440" tIns="45720" rIns="91440" bIns="45720" anchor="t"/>
          <a:lstStyle/>
          <a:p>
            <a:r>
              <a:rPr lang="en-US" dirty="0">
                <a:solidFill>
                  <a:srgbClr val="FDD31D"/>
                </a:solidFill>
                <a:latin typeface="Bahnschrift SemiBold"/>
              </a:rPr>
              <a:t>SFC Adam Reinschmidt, (572) 247-7723, adam.d.reinschmidt.mil@army.mil</a:t>
            </a:r>
          </a:p>
        </p:txBody>
      </p:sp>
      <p:sp>
        <p:nvSpPr>
          <p:cNvPr id="2" name="Title 1">
            <a:extLst>
              <a:ext uri="{FF2B5EF4-FFF2-40B4-BE49-F238E27FC236}">
                <a16:creationId xmlns:a16="http://schemas.microsoft.com/office/drawing/2014/main" id="{C6E2E169-B6F9-2DA8-F76F-E13EC104E5F0}"/>
              </a:ext>
            </a:extLst>
          </p:cNvPr>
          <p:cNvSpPr>
            <a:spLocks noGrp="1"/>
          </p:cNvSpPr>
          <p:nvPr>
            <p:ph type="ctrTitle"/>
          </p:nvPr>
        </p:nvSpPr>
        <p:spPr>
          <a:xfrm>
            <a:off x="1064370" y="10444"/>
            <a:ext cx="8618110" cy="487238"/>
          </a:xfrm>
        </p:spPr>
        <p:txBody>
          <a:bodyPr lIns="91440" tIns="45720" rIns="91440" bIns="45720" anchor="b"/>
          <a:lstStyle/>
          <a:p>
            <a:r>
              <a:rPr lang="en-US" sz="2400" b="1" dirty="0">
                <a:solidFill>
                  <a:srgbClr val="FDD416"/>
                </a:solidFill>
                <a:latin typeface="Consolas"/>
              </a:rPr>
              <a:t>While at BCT &amp; AIT</a:t>
            </a:r>
            <a:endParaRPr lang="en-US" dirty="0"/>
          </a:p>
        </p:txBody>
      </p:sp>
      <p:sp>
        <p:nvSpPr>
          <p:cNvPr id="3" name="TextBox 2">
            <a:extLst>
              <a:ext uri="{FF2B5EF4-FFF2-40B4-BE49-F238E27FC236}">
                <a16:creationId xmlns:a16="http://schemas.microsoft.com/office/drawing/2014/main" id="{2A46F013-252B-D6C5-89D0-FD470F6D34CD}"/>
              </a:ext>
            </a:extLst>
          </p:cNvPr>
          <p:cNvSpPr txBox="1"/>
          <p:nvPr/>
        </p:nvSpPr>
        <p:spPr>
          <a:xfrm>
            <a:off x="1817769" y="1336595"/>
            <a:ext cx="8762035" cy="372409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dirty="0">
                <a:ea typeface="Calibri"/>
                <a:cs typeface="Times New Roman"/>
              </a:rPr>
              <a:t>Today your Warriors are on Title 10 Active-Duty orders for the duration of their Initial Active-Duty Training. </a:t>
            </a:r>
          </a:p>
          <a:p>
            <a:pPr marL="457200" indent="-457200">
              <a:buFont typeface="Wingdings"/>
              <a:buChar char="§"/>
            </a:pPr>
            <a:endParaRPr lang="en-US" sz="2800" dirty="0">
              <a:ea typeface="Calibri"/>
              <a:cs typeface="Times New Roman"/>
            </a:endParaRPr>
          </a:p>
          <a:p>
            <a:pPr marL="457200" indent="-457200">
              <a:buFont typeface="Wingdings"/>
              <a:buChar char="§"/>
            </a:pPr>
            <a:r>
              <a:rPr lang="en-US" sz="2800" b="1" dirty="0">
                <a:ea typeface="Calibri"/>
                <a:cs typeface="Times New Roman"/>
              </a:rPr>
              <a:t>National Guard Liaison:</a:t>
            </a:r>
            <a:r>
              <a:rPr lang="en-US" sz="2800" dirty="0">
                <a:ea typeface="Calibri"/>
                <a:cs typeface="Times New Roman"/>
              </a:rPr>
              <a:t> This person coordinates with the IADT Manager about your Warrior’s issues, if any. </a:t>
            </a:r>
          </a:p>
          <a:p>
            <a:pPr marL="457200" indent="-457200">
              <a:buFont typeface="Wingdings"/>
              <a:buChar char="§"/>
            </a:pPr>
            <a:r>
              <a:rPr lang="en-US" sz="2800" b="1" dirty="0">
                <a:ea typeface="Calibri"/>
                <a:cs typeface="Times New Roman"/>
              </a:rPr>
              <a:t>Medical:</a:t>
            </a:r>
            <a:r>
              <a:rPr lang="en-US" sz="2800" dirty="0">
                <a:ea typeface="Calibri"/>
                <a:cs typeface="Times New Roman"/>
              </a:rPr>
              <a:t>  Tricare Prime Medical Insurance Coverage </a:t>
            </a:r>
          </a:p>
          <a:p>
            <a:pPr marL="457200" indent="-457200">
              <a:buFont typeface="Wingdings"/>
              <a:buChar char="§"/>
            </a:pPr>
            <a:r>
              <a:rPr lang="en-US" sz="2800" b="1" dirty="0">
                <a:solidFill>
                  <a:schemeClr val="tx1">
                    <a:lumMod val="95000"/>
                    <a:lumOff val="5000"/>
                  </a:schemeClr>
                </a:solidFill>
                <a:ea typeface="Calibri"/>
                <a:cs typeface="Times New Roman"/>
              </a:rPr>
              <a:t>Chaplain:</a:t>
            </a:r>
            <a:r>
              <a:rPr lang="en-US" sz="2800" dirty="0">
                <a:solidFill>
                  <a:schemeClr val="tx1">
                    <a:lumMod val="95000"/>
                    <a:lumOff val="5000"/>
                  </a:schemeClr>
                </a:solidFill>
                <a:ea typeface="Calibri"/>
                <a:cs typeface="Times New Roman"/>
              </a:rPr>
              <a:t> Choice of religious event attendance</a:t>
            </a:r>
          </a:p>
        </p:txBody>
      </p:sp>
    </p:spTree>
    <p:extLst>
      <p:ext uri="{BB962C8B-B14F-4D97-AF65-F5344CB8AC3E}">
        <p14:creationId xmlns:p14="http://schemas.microsoft.com/office/powerpoint/2010/main" val="40307745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14A237-9363-236D-F78A-1E806773C736}"/>
            </a:ext>
          </a:extLst>
        </p:cNvPr>
        <p:cNvGrpSpPr/>
        <p:nvPr/>
      </p:nvGrpSpPr>
      <p:grpSpPr>
        <a:xfrm>
          <a:off x="0" y="0"/>
          <a:ext cx="0" cy="0"/>
          <a:chOff x="0" y="0"/>
          <a:chExt cx="0" cy="0"/>
        </a:xfrm>
      </p:grpSpPr>
      <p:sp>
        <p:nvSpPr>
          <p:cNvPr id="37" name="Subtitle 36">
            <a:extLst>
              <a:ext uri="{FF2B5EF4-FFF2-40B4-BE49-F238E27FC236}">
                <a16:creationId xmlns:a16="http://schemas.microsoft.com/office/drawing/2014/main" id="{19694779-F943-3FE6-664D-3B0B51B0ECC0}"/>
              </a:ext>
            </a:extLst>
          </p:cNvPr>
          <p:cNvSpPr>
            <a:spLocks noGrp="1"/>
          </p:cNvSpPr>
          <p:nvPr>
            <p:ph type="subTitle" idx="1"/>
          </p:nvPr>
        </p:nvSpPr>
        <p:spPr>
          <a:xfrm>
            <a:off x="223520" y="6207381"/>
            <a:ext cx="11950535" cy="441897"/>
          </a:xfrm>
        </p:spPr>
        <p:txBody>
          <a:bodyPr lIns="91440" tIns="45720" rIns="91440" bIns="45720" anchor="t"/>
          <a:lstStyle/>
          <a:p>
            <a:r>
              <a:rPr lang="en-US" dirty="0">
                <a:solidFill>
                  <a:srgbClr val="FDD31D"/>
                </a:solidFill>
                <a:latin typeface="Bahnschrift SemiBold"/>
              </a:rPr>
              <a:t>SFC Adam Reinschmidt, (572) 247-7723, adam.d.reinschmidt.mil@army.mil</a:t>
            </a:r>
          </a:p>
        </p:txBody>
      </p:sp>
      <p:sp>
        <p:nvSpPr>
          <p:cNvPr id="2" name="Title 1">
            <a:extLst>
              <a:ext uri="{FF2B5EF4-FFF2-40B4-BE49-F238E27FC236}">
                <a16:creationId xmlns:a16="http://schemas.microsoft.com/office/drawing/2014/main" id="{B78D45E2-7D4C-05E5-AB84-0F6A39BAC0F6}"/>
              </a:ext>
            </a:extLst>
          </p:cNvPr>
          <p:cNvSpPr>
            <a:spLocks noGrp="1"/>
          </p:cNvSpPr>
          <p:nvPr>
            <p:ph type="ctrTitle"/>
          </p:nvPr>
        </p:nvSpPr>
        <p:spPr>
          <a:xfrm>
            <a:off x="1064370" y="10444"/>
            <a:ext cx="8618110" cy="487238"/>
          </a:xfrm>
        </p:spPr>
        <p:txBody>
          <a:bodyPr lIns="91440" tIns="45720" rIns="91440" bIns="45720" anchor="b"/>
          <a:lstStyle/>
          <a:p>
            <a:r>
              <a:rPr lang="en-US" sz="2400" b="1" dirty="0">
                <a:solidFill>
                  <a:srgbClr val="FDD416"/>
                </a:solidFill>
                <a:latin typeface="Consolas"/>
              </a:rPr>
              <a:t>Phone Calls</a:t>
            </a:r>
            <a:endParaRPr lang="en-US" sz="2400" b="1" dirty="0">
              <a:solidFill>
                <a:srgbClr val="FDD416"/>
              </a:solidFill>
              <a:latin typeface="Consolas" panose="020B0609020204030204" pitchFamily="49" charset="0"/>
            </a:endParaRPr>
          </a:p>
        </p:txBody>
      </p:sp>
      <p:sp>
        <p:nvSpPr>
          <p:cNvPr id="3" name="TextBox 2">
            <a:extLst>
              <a:ext uri="{FF2B5EF4-FFF2-40B4-BE49-F238E27FC236}">
                <a16:creationId xmlns:a16="http://schemas.microsoft.com/office/drawing/2014/main" id="{C4C1B532-422F-80A2-FAC7-83EA89A8ED99}"/>
              </a:ext>
            </a:extLst>
          </p:cNvPr>
          <p:cNvSpPr txBox="1"/>
          <p:nvPr/>
        </p:nvSpPr>
        <p:spPr>
          <a:xfrm>
            <a:off x="1355974" y="1668828"/>
            <a:ext cx="10044896" cy="35394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indent="-457200">
              <a:buFont typeface="Wingdings" panose="05000000000000000000" pitchFamily="2" charset="2"/>
              <a:buChar char="§"/>
            </a:pPr>
            <a:r>
              <a:rPr lang="en-US" sz="2800" dirty="0"/>
              <a:t>Your Warrior will have access to their cell phone until they reach reception tonight. </a:t>
            </a:r>
          </a:p>
          <a:p>
            <a:pPr marL="457200" indent="-457200">
              <a:buFont typeface="Wingdings" panose="05000000000000000000" pitchFamily="2" charset="2"/>
              <a:buChar char="§"/>
            </a:pPr>
            <a:r>
              <a:rPr lang="en-US" sz="2800" dirty="0">
                <a:ea typeface="Calibri"/>
                <a:cs typeface="Calibri"/>
              </a:rPr>
              <a:t>Once they arrive to Reception, they will be required to put their cell phone away. </a:t>
            </a:r>
          </a:p>
          <a:p>
            <a:pPr marL="457200" indent="-457200">
              <a:buFont typeface="Wingdings" panose="05000000000000000000" pitchFamily="2" charset="2"/>
              <a:buChar char="§"/>
            </a:pPr>
            <a:r>
              <a:rPr lang="en-US" sz="2800" dirty="0">
                <a:ea typeface="Calibri"/>
                <a:cs typeface="Calibri"/>
              </a:rPr>
              <a:t>The last day of Reception your Warrior will be able to make a short phone call to relay the address. </a:t>
            </a:r>
          </a:p>
          <a:p>
            <a:pPr marL="457200" indent="-457200">
              <a:buFont typeface="Wingdings" panose="05000000000000000000" pitchFamily="2" charset="2"/>
              <a:buChar char="§"/>
            </a:pPr>
            <a:r>
              <a:rPr lang="en-US" sz="2800" dirty="0">
                <a:ea typeface="Calibri"/>
                <a:cs typeface="Calibri"/>
              </a:rPr>
              <a:t>After that time, you will not hear from your Warrior for approximately 2 – 4 weeks via cell phone. </a:t>
            </a:r>
          </a:p>
        </p:txBody>
      </p:sp>
    </p:spTree>
    <p:extLst>
      <p:ext uri="{BB962C8B-B14F-4D97-AF65-F5344CB8AC3E}">
        <p14:creationId xmlns:p14="http://schemas.microsoft.com/office/powerpoint/2010/main" val="20386263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ACE2DC-74C9-094A-20B1-385A79300053}"/>
            </a:ext>
          </a:extLst>
        </p:cNvPr>
        <p:cNvGrpSpPr/>
        <p:nvPr/>
      </p:nvGrpSpPr>
      <p:grpSpPr>
        <a:xfrm>
          <a:off x="0" y="0"/>
          <a:ext cx="0" cy="0"/>
          <a:chOff x="0" y="0"/>
          <a:chExt cx="0" cy="0"/>
        </a:xfrm>
      </p:grpSpPr>
      <p:sp>
        <p:nvSpPr>
          <p:cNvPr id="37" name="Subtitle 36">
            <a:extLst>
              <a:ext uri="{FF2B5EF4-FFF2-40B4-BE49-F238E27FC236}">
                <a16:creationId xmlns:a16="http://schemas.microsoft.com/office/drawing/2014/main" id="{7D8C6E5E-EAF0-46BC-7F56-AC3E774258DB}"/>
              </a:ext>
            </a:extLst>
          </p:cNvPr>
          <p:cNvSpPr>
            <a:spLocks noGrp="1"/>
          </p:cNvSpPr>
          <p:nvPr>
            <p:ph type="subTitle" idx="1"/>
          </p:nvPr>
        </p:nvSpPr>
        <p:spPr>
          <a:xfrm>
            <a:off x="223520" y="6207381"/>
            <a:ext cx="11950535" cy="441897"/>
          </a:xfrm>
        </p:spPr>
        <p:txBody>
          <a:bodyPr lIns="91440" tIns="45720" rIns="91440" bIns="45720" anchor="t"/>
          <a:lstStyle/>
          <a:p>
            <a:r>
              <a:rPr lang="en-US" dirty="0">
                <a:solidFill>
                  <a:srgbClr val="FDD31D"/>
                </a:solidFill>
                <a:latin typeface="Bahnschrift SemiBold"/>
              </a:rPr>
              <a:t>SFC Adam Reinschmidt, (572) 247-7723, adam.d.reinschmidt.mil@army.mil</a:t>
            </a:r>
          </a:p>
        </p:txBody>
      </p:sp>
      <p:sp>
        <p:nvSpPr>
          <p:cNvPr id="2" name="Title 1">
            <a:extLst>
              <a:ext uri="{FF2B5EF4-FFF2-40B4-BE49-F238E27FC236}">
                <a16:creationId xmlns:a16="http://schemas.microsoft.com/office/drawing/2014/main" id="{BFF16953-FC99-46DD-D3F0-5A576EE6B071}"/>
              </a:ext>
            </a:extLst>
          </p:cNvPr>
          <p:cNvSpPr>
            <a:spLocks noGrp="1"/>
          </p:cNvSpPr>
          <p:nvPr>
            <p:ph type="ctrTitle"/>
          </p:nvPr>
        </p:nvSpPr>
        <p:spPr>
          <a:xfrm>
            <a:off x="1064370" y="10444"/>
            <a:ext cx="8618110" cy="487238"/>
          </a:xfrm>
        </p:spPr>
        <p:txBody>
          <a:bodyPr lIns="91440" tIns="45720" rIns="91440" bIns="45720" anchor="b"/>
          <a:lstStyle/>
          <a:p>
            <a:r>
              <a:rPr lang="en-US" sz="2400" b="1" dirty="0">
                <a:solidFill>
                  <a:srgbClr val="FDD416"/>
                </a:solidFill>
                <a:latin typeface="Consolas" panose="020B0609020204030204" pitchFamily="49" charset="0"/>
              </a:rPr>
              <a:t>Reception</a:t>
            </a:r>
          </a:p>
        </p:txBody>
      </p:sp>
      <p:sp>
        <p:nvSpPr>
          <p:cNvPr id="3" name="TextBox 2">
            <a:extLst>
              <a:ext uri="{FF2B5EF4-FFF2-40B4-BE49-F238E27FC236}">
                <a16:creationId xmlns:a16="http://schemas.microsoft.com/office/drawing/2014/main" id="{6F8FC6C0-BCB0-A0DD-9E5B-11B9604BE3F3}"/>
              </a:ext>
            </a:extLst>
          </p:cNvPr>
          <p:cNvSpPr txBox="1"/>
          <p:nvPr/>
        </p:nvSpPr>
        <p:spPr>
          <a:xfrm>
            <a:off x="1739096" y="1283849"/>
            <a:ext cx="8713807" cy="39703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3210" indent="-283210">
              <a:buFont typeface="Wingdings"/>
              <a:buChar char="§"/>
            </a:pPr>
            <a:r>
              <a:rPr lang="en-US" sz="2800" dirty="0">
                <a:ea typeface="Calibri"/>
                <a:cs typeface="Calibri"/>
              </a:rPr>
              <a:t>This is where your Warrior is received and in-processed into the Active-Duty Training Site.</a:t>
            </a:r>
          </a:p>
          <a:p>
            <a:pPr marL="283210" indent="-283210">
              <a:buFont typeface="Wingdings"/>
              <a:buChar char="§"/>
            </a:pPr>
            <a:r>
              <a:rPr lang="en-US" sz="2800" dirty="0"/>
              <a:t>Reception lasts 5 – 10 days. This depends on the training location your Warrior is attending.</a:t>
            </a:r>
            <a:endParaRPr lang="en-US" sz="2800" dirty="0">
              <a:ea typeface="Calibri"/>
              <a:cs typeface="Calibri"/>
            </a:endParaRPr>
          </a:p>
          <a:p>
            <a:pPr marL="283210" indent="-283210">
              <a:buFont typeface="Wingdings"/>
              <a:buChar char="§"/>
            </a:pPr>
            <a:r>
              <a:rPr lang="en-US" sz="2800" dirty="0">
                <a:ea typeface="Calibri"/>
                <a:cs typeface="Calibri"/>
              </a:rPr>
              <a:t>Uniform and Equipment Issue</a:t>
            </a:r>
          </a:p>
          <a:p>
            <a:pPr marL="283210" indent="-283210">
              <a:buFont typeface="Wingdings"/>
              <a:buChar char="§"/>
            </a:pPr>
            <a:r>
              <a:rPr lang="en-US" sz="2800" dirty="0">
                <a:ea typeface="Calibri"/>
                <a:cs typeface="Calibri"/>
              </a:rPr>
              <a:t>Medical Inspection (Dental, Vision, Hearing, Height &amp; Weight)</a:t>
            </a:r>
          </a:p>
          <a:p>
            <a:pPr marL="283210" indent="-283210">
              <a:buFont typeface="Wingdings"/>
              <a:buChar char="§"/>
            </a:pPr>
            <a:r>
              <a:rPr lang="en-US" sz="2800" dirty="0">
                <a:solidFill>
                  <a:schemeClr val="tx1">
                    <a:lumMod val="95000"/>
                    <a:lumOff val="5000"/>
                  </a:schemeClr>
                </a:solidFill>
                <a:ea typeface="Calibri"/>
                <a:cs typeface="Calibri"/>
              </a:rPr>
              <a:t>Each Warrior receives an Eagle Cash Card” (pay advance. Males $350/Females $756)</a:t>
            </a:r>
          </a:p>
        </p:txBody>
      </p:sp>
    </p:spTree>
    <p:extLst>
      <p:ext uri="{BB962C8B-B14F-4D97-AF65-F5344CB8AC3E}">
        <p14:creationId xmlns:p14="http://schemas.microsoft.com/office/powerpoint/2010/main" val="38019793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F5E933-162A-71F1-DB1B-C608A4C10139}"/>
            </a:ext>
          </a:extLst>
        </p:cNvPr>
        <p:cNvGrpSpPr/>
        <p:nvPr/>
      </p:nvGrpSpPr>
      <p:grpSpPr>
        <a:xfrm>
          <a:off x="0" y="0"/>
          <a:ext cx="0" cy="0"/>
          <a:chOff x="0" y="0"/>
          <a:chExt cx="0" cy="0"/>
        </a:xfrm>
      </p:grpSpPr>
      <p:sp>
        <p:nvSpPr>
          <p:cNvPr id="37" name="Subtitle 36">
            <a:extLst>
              <a:ext uri="{FF2B5EF4-FFF2-40B4-BE49-F238E27FC236}">
                <a16:creationId xmlns:a16="http://schemas.microsoft.com/office/drawing/2014/main" id="{4C3AB979-C9D1-4E6D-BB08-1C319BDF01BD}"/>
              </a:ext>
            </a:extLst>
          </p:cNvPr>
          <p:cNvSpPr>
            <a:spLocks noGrp="1"/>
          </p:cNvSpPr>
          <p:nvPr>
            <p:ph type="subTitle" idx="1"/>
          </p:nvPr>
        </p:nvSpPr>
        <p:spPr>
          <a:xfrm>
            <a:off x="223520" y="6207381"/>
            <a:ext cx="11950535" cy="441897"/>
          </a:xfrm>
        </p:spPr>
        <p:txBody>
          <a:bodyPr lIns="91440" tIns="45720" rIns="91440" bIns="45720" anchor="t"/>
          <a:lstStyle/>
          <a:p>
            <a:r>
              <a:rPr lang="en-US" dirty="0">
                <a:solidFill>
                  <a:srgbClr val="FDD31D"/>
                </a:solidFill>
                <a:latin typeface="Bahnschrift SemiBold"/>
              </a:rPr>
              <a:t>SFC Adam Reinschmidt, (572) 247-7723, adam.d.reinschmidt.mil@army.mil</a:t>
            </a:r>
          </a:p>
        </p:txBody>
      </p:sp>
      <p:sp>
        <p:nvSpPr>
          <p:cNvPr id="2" name="Title 1">
            <a:extLst>
              <a:ext uri="{FF2B5EF4-FFF2-40B4-BE49-F238E27FC236}">
                <a16:creationId xmlns:a16="http://schemas.microsoft.com/office/drawing/2014/main" id="{F465C0EB-4BD9-5D3C-1723-D5FD01028ABA}"/>
              </a:ext>
            </a:extLst>
          </p:cNvPr>
          <p:cNvSpPr>
            <a:spLocks noGrp="1"/>
          </p:cNvSpPr>
          <p:nvPr>
            <p:ph type="ctrTitle"/>
          </p:nvPr>
        </p:nvSpPr>
        <p:spPr>
          <a:xfrm>
            <a:off x="1064370" y="10444"/>
            <a:ext cx="8618110" cy="487238"/>
          </a:xfrm>
        </p:spPr>
        <p:txBody>
          <a:bodyPr lIns="91440" tIns="45720" rIns="91440" bIns="45720" anchor="b"/>
          <a:lstStyle/>
          <a:p>
            <a:r>
              <a:rPr lang="en-US" sz="2400" b="1" dirty="0">
                <a:solidFill>
                  <a:srgbClr val="FDD416"/>
                </a:solidFill>
                <a:latin typeface="Consolas" panose="020B0609020204030204" pitchFamily="49" charset="0"/>
              </a:rPr>
              <a:t>Basic Training</a:t>
            </a:r>
          </a:p>
        </p:txBody>
      </p:sp>
      <p:sp>
        <p:nvSpPr>
          <p:cNvPr id="3" name="TextBox 2">
            <a:extLst>
              <a:ext uri="{FF2B5EF4-FFF2-40B4-BE49-F238E27FC236}">
                <a16:creationId xmlns:a16="http://schemas.microsoft.com/office/drawing/2014/main" id="{EEC6C879-E621-507A-0605-C85E18D48432}"/>
              </a:ext>
            </a:extLst>
          </p:cNvPr>
          <p:cNvSpPr txBox="1"/>
          <p:nvPr/>
        </p:nvSpPr>
        <p:spPr>
          <a:xfrm>
            <a:off x="1597335" y="1228397"/>
            <a:ext cx="8713807" cy="48320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3210" indent="-283210">
              <a:buFont typeface="Wingdings"/>
              <a:buChar char="§"/>
            </a:pPr>
            <a:r>
              <a:rPr lang="en-US" sz="2800" dirty="0"/>
              <a:t>10 weeks long</a:t>
            </a:r>
          </a:p>
          <a:p>
            <a:pPr marL="283210" indent="-283210">
              <a:buFont typeface="Wingdings"/>
              <a:buChar char="§"/>
            </a:pPr>
            <a:r>
              <a:rPr lang="en-US" sz="2800" dirty="0">
                <a:ea typeface="Calibri"/>
                <a:cs typeface="Calibri"/>
              </a:rPr>
              <a:t>Warrior will have to provide address. </a:t>
            </a:r>
          </a:p>
          <a:p>
            <a:pPr marL="740410" lvl="1" indent="-283210">
              <a:buFont typeface="Wingdings"/>
              <a:buChar char="§"/>
            </a:pPr>
            <a:r>
              <a:rPr lang="en-US" sz="2800" b="1" dirty="0">
                <a:ea typeface="Calibri"/>
                <a:cs typeface="Calibri"/>
              </a:rPr>
              <a:t>IADT personnel cannot get address.</a:t>
            </a:r>
          </a:p>
          <a:p>
            <a:pPr marL="283210" indent="-283210">
              <a:buFont typeface="Wingdings"/>
              <a:buChar char="§"/>
            </a:pPr>
            <a:r>
              <a:rPr lang="en-US" sz="2800" dirty="0">
                <a:ea typeface="Calibri"/>
                <a:cs typeface="Calibri"/>
              </a:rPr>
              <a:t>First 2 weeks of BCT is Red Phase. It is the hardest part of Basic Training. Your Warrior is learning to operate as a member of a team. </a:t>
            </a:r>
            <a:endParaRPr lang="en-US" sz="2800" b="1" dirty="0">
              <a:ea typeface="Calibri"/>
              <a:cs typeface="Calibri"/>
            </a:endParaRPr>
          </a:p>
          <a:p>
            <a:pPr marL="283210" indent="-283210">
              <a:buFont typeface="Wingdings"/>
              <a:buChar char="§"/>
            </a:pPr>
            <a:r>
              <a:rPr lang="en-US" sz="2800" dirty="0">
                <a:ea typeface="Calibri"/>
                <a:cs typeface="Calibri"/>
              </a:rPr>
              <a:t>Will have to earn phone privileges.</a:t>
            </a:r>
          </a:p>
          <a:p>
            <a:pPr marL="740410" lvl="1" indent="-283210">
              <a:buFont typeface="Wingdings"/>
              <a:buChar char="§"/>
            </a:pPr>
            <a:r>
              <a:rPr lang="en-US" sz="2800" dirty="0">
                <a:ea typeface="Calibri"/>
                <a:cs typeface="Calibri"/>
              </a:rPr>
              <a:t>Graduate RED Phase.</a:t>
            </a:r>
          </a:p>
          <a:p>
            <a:pPr marL="283210" indent="-283210">
              <a:buFont typeface="Wingdings"/>
              <a:buChar char="§"/>
            </a:pPr>
            <a:r>
              <a:rPr lang="en-US" sz="2800" dirty="0">
                <a:ea typeface="Calibri"/>
                <a:cs typeface="Calibri"/>
              </a:rPr>
              <a:t>Phone privileges are on Sundays for 30 minutes.</a:t>
            </a:r>
          </a:p>
          <a:p>
            <a:pPr marL="283210" indent="-283210">
              <a:buFont typeface="Wingdings"/>
              <a:buChar char="§"/>
            </a:pPr>
            <a:endParaRPr lang="en-US" sz="2800" dirty="0">
              <a:ea typeface="Calibri"/>
              <a:cs typeface="Calibri"/>
            </a:endParaRPr>
          </a:p>
          <a:p>
            <a:endParaRPr lang="en-US" sz="2800" dirty="0">
              <a:ea typeface="Calibri"/>
              <a:cs typeface="Calibri"/>
            </a:endParaRPr>
          </a:p>
        </p:txBody>
      </p:sp>
    </p:spTree>
    <p:extLst>
      <p:ext uri="{BB962C8B-B14F-4D97-AF65-F5344CB8AC3E}">
        <p14:creationId xmlns:p14="http://schemas.microsoft.com/office/powerpoint/2010/main" val="23578441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CA075F-452A-CCF0-D4AF-7290128A3462}"/>
            </a:ext>
          </a:extLst>
        </p:cNvPr>
        <p:cNvGrpSpPr/>
        <p:nvPr/>
      </p:nvGrpSpPr>
      <p:grpSpPr>
        <a:xfrm>
          <a:off x="0" y="0"/>
          <a:ext cx="0" cy="0"/>
          <a:chOff x="0" y="0"/>
          <a:chExt cx="0" cy="0"/>
        </a:xfrm>
      </p:grpSpPr>
      <p:sp>
        <p:nvSpPr>
          <p:cNvPr id="37" name="Subtitle 36">
            <a:extLst>
              <a:ext uri="{FF2B5EF4-FFF2-40B4-BE49-F238E27FC236}">
                <a16:creationId xmlns:a16="http://schemas.microsoft.com/office/drawing/2014/main" id="{1CF76EFA-59E2-9885-B44B-050D342FDC0A}"/>
              </a:ext>
            </a:extLst>
          </p:cNvPr>
          <p:cNvSpPr>
            <a:spLocks noGrp="1"/>
          </p:cNvSpPr>
          <p:nvPr>
            <p:ph type="subTitle" idx="1"/>
          </p:nvPr>
        </p:nvSpPr>
        <p:spPr>
          <a:xfrm>
            <a:off x="223520" y="6207381"/>
            <a:ext cx="11950535" cy="441897"/>
          </a:xfrm>
        </p:spPr>
        <p:txBody>
          <a:bodyPr lIns="91440" tIns="45720" rIns="91440" bIns="45720" anchor="t"/>
          <a:lstStyle/>
          <a:p>
            <a:r>
              <a:rPr lang="en-US" dirty="0">
                <a:solidFill>
                  <a:srgbClr val="FDD31D"/>
                </a:solidFill>
                <a:latin typeface="Bahnschrift SemiBold"/>
              </a:rPr>
              <a:t>SFC Adam Reinschmidt, (572) 247-7723, adam.d.reinschmidt.mil@army.mil</a:t>
            </a:r>
          </a:p>
        </p:txBody>
      </p:sp>
      <p:sp>
        <p:nvSpPr>
          <p:cNvPr id="2" name="Title 1">
            <a:extLst>
              <a:ext uri="{FF2B5EF4-FFF2-40B4-BE49-F238E27FC236}">
                <a16:creationId xmlns:a16="http://schemas.microsoft.com/office/drawing/2014/main" id="{410C4763-8C9C-EC2F-CBD4-02FFFBA40CFE}"/>
              </a:ext>
            </a:extLst>
          </p:cNvPr>
          <p:cNvSpPr>
            <a:spLocks noGrp="1"/>
          </p:cNvSpPr>
          <p:nvPr>
            <p:ph type="ctrTitle"/>
          </p:nvPr>
        </p:nvSpPr>
        <p:spPr>
          <a:xfrm>
            <a:off x="1064370" y="10444"/>
            <a:ext cx="8618110" cy="487238"/>
          </a:xfrm>
        </p:spPr>
        <p:txBody>
          <a:bodyPr lIns="91440" tIns="45720" rIns="91440" bIns="45720" anchor="b"/>
          <a:lstStyle/>
          <a:p>
            <a:r>
              <a:rPr lang="en-US" sz="2400" b="1" dirty="0">
                <a:solidFill>
                  <a:srgbClr val="FDD416"/>
                </a:solidFill>
                <a:latin typeface="Consolas"/>
              </a:rPr>
              <a:t>Letter Writing</a:t>
            </a:r>
            <a:endParaRPr lang="en-US" sz="2400" b="1" dirty="0">
              <a:solidFill>
                <a:srgbClr val="FDD416"/>
              </a:solidFill>
              <a:latin typeface="Consolas" panose="020B0609020204030204" pitchFamily="49" charset="0"/>
            </a:endParaRPr>
          </a:p>
        </p:txBody>
      </p:sp>
      <p:sp>
        <p:nvSpPr>
          <p:cNvPr id="3" name="TextBox 2">
            <a:extLst>
              <a:ext uri="{FF2B5EF4-FFF2-40B4-BE49-F238E27FC236}">
                <a16:creationId xmlns:a16="http://schemas.microsoft.com/office/drawing/2014/main" id="{3CACDD42-34BD-C157-B836-6EDA211B6330}"/>
              </a:ext>
            </a:extLst>
          </p:cNvPr>
          <p:cNvSpPr txBox="1"/>
          <p:nvPr/>
        </p:nvSpPr>
        <p:spPr>
          <a:xfrm>
            <a:off x="1396678" y="1232704"/>
            <a:ext cx="8993529" cy="60016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dirty="0">
                <a:ea typeface="Calibri"/>
                <a:cs typeface="Calibri"/>
              </a:rPr>
              <a:t>There are two ways to write letters to your Warrior. </a:t>
            </a:r>
          </a:p>
          <a:p>
            <a:pPr marL="342900" indent="-342900">
              <a:buFont typeface="Wingdings" panose="05000000000000000000" pitchFamily="2" charset="2"/>
              <a:buChar char="§"/>
            </a:pPr>
            <a:r>
              <a:rPr lang="en-US" sz="2400" dirty="0">
                <a:ea typeface="Calibri"/>
                <a:cs typeface="Calibri"/>
              </a:rPr>
              <a:t>(1) Normal Letter Writing or small care packages</a:t>
            </a:r>
          </a:p>
          <a:p>
            <a:pPr marL="800100" lvl="1" indent="-342900">
              <a:buFont typeface="Wingdings" panose="05000000000000000000" pitchFamily="2" charset="2"/>
              <a:buChar char="§"/>
            </a:pPr>
            <a:r>
              <a:rPr lang="en-US" sz="2400" dirty="0">
                <a:ea typeface="Calibri"/>
                <a:cs typeface="Calibri"/>
              </a:rPr>
              <a:t>Toiletries</a:t>
            </a:r>
          </a:p>
          <a:p>
            <a:pPr marL="800100" lvl="1" indent="-342900">
              <a:buFont typeface="Wingdings" panose="05000000000000000000" pitchFamily="2" charset="2"/>
              <a:buChar char="§"/>
            </a:pPr>
            <a:r>
              <a:rPr lang="en-US" sz="2400" dirty="0">
                <a:ea typeface="Calibri"/>
                <a:cs typeface="Calibri"/>
              </a:rPr>
              <a:t>Photos</a:t>
            </a:r>
          </a:p>
          <a:p>
            <a:pPr marL="800100" lvl="1" indent="-342900">
              <a:buFont typeface="Wingdings" panose="05000000000000000000" pitchFamily="2" charset="2"/>
              <a:buChar char="§"/>
            </a:pPr>
            <a:r>
              <a:rPr lang="en-US" sz="2400" dirty="0">
                <a:ea typeface="Calibri"/>
                <a:cs typeface="Calibri"/>
              </a:rPr>
              <a:t>“Mole-Skin” or “Baby Wipes”</a:t>
            </a:r>
          </a:p>
          <a:p>
            <a:pPr marL="800100" lvl="1" indent="-342900">
              <a:buFont typeface="Wingdings" panose="05000000000000000000" pitchFamily="2" charset="2"/>
              <a:buChar char="§"/>
            </a:pPr>
            <a:r>
              <a:rPr lang="en-US" sz="2400" dirty="0">
                <a:ea typeface="Calibri"/>
                <a:cs typeface="Calibri"/>
              </a:rPr>
              <a:t>Please do not send any form of cash or prepaid cards.</a:t>
            </a:r>
          </a:p>
          <a:p>
            <a:pPr marL="800100" lvl="1" indent="-342900">
              <a:buFont typeface="Wingdings" panose="05000000000000000000" pitchFamily="2" charset="2"/>
              <a:buChar char="§"/>
            </a:pPr>
            <a:r>
              <a:rPr lang="en-US" sz="2400" dirty="0">
                <a:ea typeface="Calibri"/>
                <a:cs typeface="Calibri"/>
              </a:rPr>
              <a:t>Please do not send contraband (knife, guns, alcohol, clothing or any other kind of “unauthorized” items)</a:t>
            </a:r>
          </a:p>
          <a:p>
            <a:pPr marL="800100" lvl="1" indent="-342900">
              <a:buFont typeface="Wingdings" panose="05000000000000000000" pitchFamily="2" charset="2"/>
              <a:buChar char="§"/>
            </a:pPr>
            <a:r>
              <a:rPr lang="en-US" sz="2400" dirty="0">
                <a:ea typeface="Calibri"/>
                <a:cs typeface="Calibri"/>
              </a:rPr>
              <a:t>This list of approved items can be received from your Soldier at their 2</a:t>
            </a:r>
            <a:r>
              <a:rPr lang="en-US" sz="2400" baseline="30000" dirty="0">
                <a:ea typeface="Calibri"/>
                <a:cs typeface="Calibri"/>
              </a:rPr>
              <a:t>nd</a:t>
            </a:r>
            <a:r>
              <a:rPr lang="en-US" sz="2400" dirty="0">
                <a:ea typeface="Calibri"/>
                <a:cs typeface="Calibri"/>
              </a:rPr>
              <a:t> phone call.</a:t>
            </a:r>
          </a:p>
          <a:p>
            <a:pPr marL="342900" indent="-342900">
              <a:buFont typeface="Wingdings" panose="05000000000000000000" pitchFamily="2" charset="2"/>
              <a:buChar char="§"/>
            </a:pPr>
            <a:r>
              <a:rPr lang="en-US" sz="2400" dirty="0">
                <a:ea typeface="Calibri"/>
                <a:cs typeface="Calibri"/>
              </a:rPr>
              <a:t>(2) </a:t>
            </a:r>
            <a:r>
              <a:rPr lang="en-US" sz="2400" dirty="0" err="1">
                <a:ea typeface="Calibri"/>
                <a:cs typeface="Calibri"/>
              </a:rPr>
              <a:t>Sandboxx</a:t>
            </a:r>
            <a:r>
              <a:rPr lang="en-US" sz="2400" dirty="0">
                <a:ea typeface="Calibri"/>
                <a:cs typeface="Calibri"/>
              </a:rPr>
              <a:t> App (This app requires payment to be used)</a:t>
            </a:r>
          </a:p>
          <a:p>
            <a:pPr marL="342900" indent="-342900">
              <a:buFont typeface="Wingdings" panose="05000000000000000000" pitchFamily="2" charset="2"/>
              <a:buChar char="§"/>
            </a:pPr>
            <a:endParaRPr lang="en-US" sz="2400" dirty="0">
              <a:ea typeface="Calibri"/>
              <a:cs typeface="Calibri"/>
            </a:endParaRPr>
          </a:p>
          <a:p>
            <a:pPr marL="342900" indent="-342900">
              <a:buFont typeface="Wingdings" panose="05000000000000000000" pitchFamily="2" charset="2"/>
              <a:buChar char="§"/>
            </a:pPr>
            <a:endParaRPr lang="en-US" sz="2400" dirty="0">
              <a:ea typeface="Calibri"/>
              <a:cs typeface="Calibri"/>
            </a:endParaRPr>
          </a:p>
          <a:p>
            <a:endParaRPr lang="en-US" sz="2400" dirty="0">
              <a:ea typeface="Calibri"/>
              <a:cs typeface="Calibri"/>
            </a:endParaRPr>
          </a:p>
          <a:p>
            <a:endParaRPr lang="en-US" sz="2400" dirty="0">
              <a:ea typeface="Calibri"/>
              <a:cs typeface="Calibri"/>
            </a:endParaRPr>
          </a:p>
          <a:p>
            <a:endParaRPr lang="en-US" sz="2400" dirty="0">
              <a:ea typeface="Calibri"/>
              <a:cs typeface="Calibri"/>
            </a:endParaRPr>
          </a:p>
        </p:txBody>
      </p:sp>
    </p:spTree>
    <p:extLst>
      <p:ext uri="{BB962C8B-B14F-4D97-AF65-F5344CB8AC3E}">
        <p14:creationId xmlns:p14="http://schemas.microsoft.com/office/powerpoint/2010/main" val="32129633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E26CD1-6BBB-B7CF-64A8-9EFA58ACAB21}"/>
            </a:ext>
          </a:extLst>
        </p:cNvPr>
        <p:cNvGrpSpPr/>
        <p:nvPr/>
      </p:nvGrpSpPr>
      <p:grpSpPr>
        <a:xfrm>
          <a:off x="0" y="0"/>
          <a:ext cx="0" cy="0"/>
          <a:chOff x="0" y="0"/>
          <a:chExt cx="0" cy="0"/>
        </a:xfrm>
      </p:grpSpPr>
      <p:sp>
        <p:nvSpPr>
          <p:cNvPr id="37" name="Subtitle 36">
            <a:extLst>
              <a:ext uri="{FF2B5EF4-FFF2-40B4-BE49-F238E27FC236}">
                <a16:creationId xmlns:a16="http://schemas.microsoft.com/office/drawing/2014/main" id="{79814F2B-A09A-A792-E659-0627B4DAAB8A}"/>
              </a:ext>
            </a:extLst>
          </p:cNvPr>
          <p:cNvSpPr>
            <a:spLocks noGrp="1"/>
          </p:cNvSpPr>
          <p:nvPr>
            <p:ph type="subTitle" idx="1"/>
          </p:nvPr>
        </p:nvSpPr>
        <p:spPr>
          <a:xfrm>
            <a:off x="223520" y="6207381"/>
            <a:ext cx="11950535" cy="441897"/>
          </a:xfrm>
        </p:spPr>
        <p:txBody>
          <a:bodyPr lIns="91440" tIns="45720" rIns="91440" bIns="45720" anchor="t"/>
          <a:lstStyle/>
          <a:p>
            <a:r>
              <a:rPr lang="en-US" dirty="0">
                <a:solidFill>
                  <a:srgbClr val="FDD31D"/>
                </a:solidFill>
                <a:latin typeface="Bahnschrift SemiBold"/>
              </a:rPr>
              <a:t>SFC Adam Reinschmidt, (572) 247-7723, adam.d.reinschmidt.mil@army.mil</a:t>
            </a:r>
          </a:p>
        </p:txBody>
      </p:sp>
      <p:sp>
        <p:nvSpPr>
          <p:cNvPr id="2" name="Title 1">
            <a:extLst>
              <a:ext uri="{FF2B5EF4-FFF2-40B4-BE49-F238E27FC236}">
                <a16:creationId xmlns:a16="http://schemas.microsoft.com/office/drawing/2014/main" id="{9C11CB6A-7194-A414-7A9F-F95F43C3E99E}"/>
              </a:ext>
            </a:extLst>
          </p:cNvPr>
          <p:cNvSpPr>
            <a:spLocks noGrp="1"/>
          </p:cNvSpPr>
          <p:nvPr>
            <p:ph type="ctrTitle"/>
          </p:nvPr>
        </p:nvSpPr>
        <p:spPr>
          <a:xfrm>
            <a:off x="1064370" y="10444"/>
            <a:ext cx="8618110" cy="487238"/>
          </a:xfrm>
        </p:spPr>
        <p:txBody>
          <a:bodyPr lIns="91440" tIns="45720" rIns="91440" bIns="45720" anchor="b"/>
          <a:lstStyle/>
          <a:p>
            <a:r>
              <a:rPr lang="en-US" sz="2400" b="1" dirty="0">
                <a:solidFill>
                  <a:srgbClr val="FDD416"/>
                </a:solidFill>
                <a:latin typeface="Consolas"/>
              </a:rPr>
              <a:t>Letter Writing</a:t>
            </a:r>
            <a:endParaRPr lang="en-US" sz="2400" b="1" dirty="0">
              <a:solidFill>
                <a:srgbClr val="FDD416"/>
              </a:solidFill>
              <a:latin typeface="Consolas" panose="020B0609020204030204" pitchFamily="49" charset="0"/>
            </a:endParaRPr>
          </a:p>
        </p:txBody>
      </p:sp>
      <p:sp>
        <p:nvSpPr>
          <p:cNvPr id="3" name="TextBox 2">
            <a:extLst>
              <a:ext uri="{FF2B5EF4-FFF2-40B4-BE49-F238E27FC236}">
                <a16:creationId xmlns:a16="http://schemas.microsoft.com/office/drawing/2014/main" id="{C9340560-750D-5339-009A-474F6232F2EF}"/>
              </a:ext>
            </a:extLst>
          </p:cNvPr>
          <p:cNvSpPr txBox="1"/>
          <p:nvPr/>
        </p:nvSpPr>
        <p:spPr>
          <a:xfrm>
            <a:off x="1396678" y="1232704"/>
            <a:ext cx="8993529" cy="526297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dirty="0"/>
              <a:t>The Warrior gets their address at Reception and will have to provide it to the family. </a:t>
            </a:r>
            <a:endParaRPr lang="en-US" sz="2400" dirty="0">
              <a:ea typeface="Calibri"/>
              <a:cs typeface="Calibri"/>
            </a:endParaRPr>
          </a:p>
          <a:p>
            <a:endParaRPr lang="en-US" sz="2400" dirty="0">
              <a:ea typeface="Calibri"/>
              <a:cs typeface="Calibri"/>
            </a:endParaRPr>
          </a:p>
          <a:p>
            <a:r>
              <a:rPr lang="en-US" sz="2400" dirty="0"/>
              <a:t>The </a:t>
            </a:r>
            <a:r>
              <a:rPr lang="en-US" sz="2400" dirty="0" err="1"/>
              <a:t>Sandboxx</a:t>
            </a:r>
            <a:r>
              <a:rPr lang="en-US" sz="2400" dirty="0"/>
              <a:t> is an app that will print,  send, and track your letter to any military base. Additionally, the app will send weekly updates of what your recruit is doing at basic training. It also gives family day and graduation information. </a:t>
            </a:r>
          </a:p>
          <a:p>
            <a:endParaRPr lang="en-US" sz="2400" dirty="0">
              <a:ea typeface="Calibri"/>
              <a:cs typeface="Calibri"/>
            </a:endParaRPr>
          </a:p>
          <a:p>
            <a:r>
              <a:rPr lang="en-US" sz="2400" dirty="0" err="1">
                <a:ea typeface="Calibri"/>
                <a:cs typeface="Times New Roman"/>
              </a:rPr>
              <a:t>Sandboxx</a:t>
            </a:r>
            <a:r>
              <a:rPr lang="en-US" sz="2400" dirty="0">
                <a:ea typeface="Calibri"/>
                <a:cs typeface="Times New Roman"/>
              </a:rPr>
              <a:t>  </a:t>
            </a:r>
            <a:r>
              <a:rPr lang="en-US" sz="2400" dirty="0">
                <a:ea typeface="Calibri"/>
                <a:cs typeface="Times New Roman"/>
                <a:hlinkClick r:id="rId2"/>
              </a:rPr>
              <a:t>https://www.sandboxx.us/</a:t>
            </a:r>
            <a:r>
              <a:rPr lang="en-US" sz="2400" dirty="0">
                <a:ea typeface="Calibri"/>
                <a:cs typeface="Times New Roman"/>
              </a:rPr>
              <a:t> </a:t>
            </a:r>
          </a:p>
          <a:p>
            <a:endParaRPr lang="en-US" sz="2400" dirty="0">
              <a:ea typeface="Calibri"/>
              <a:cs typeface="Calibri"/>
            </a:endParaRPr>
          </a:p>
          <a:p>
            <a:endParaRPr lang="en-US" sz="2400" dirty="0">
              <a:ea typeface="Calibri"/>
              <a:cs typeface="Calibri"/>
            </a:endParaRPr>
          </a:p>
          <a:p>
            <a:endParaRPr lang="en-US" sz="2400" dirty="0">
              <a:ea typeface="Calibri"/>
              <a:cs typeface="Calibri"/>
            </a:endParaRPr>
          </a:p>
          <a:p>
            <a:endParaRPr lang="en-US" sz="2400" dirty="0">
              <a:ea typeface="Calibri"/>
              <a:cs typeface="Calibri"/>
            </a:endParaRPr>
          </a:p>
          <a:p>
            <a:endParaRPr lang="en-US" sz="2400" dirty="0">
              <a:ea typeface="Calibri"/>
              <a:cs typeface="Calibri"/>
            </a:endParaRPr>
          </a:p>
        </p:txBody>
      </p:sp>
    </p:spTree>
    <p:extLst>
      <p:ext uri="{BB962C8B-B14F-4D97-AF65-F5344CB8AC3E}">
        <p14:creationId xmlns:p14="http://schemas.microsoft.com/office/powerpoint/2010/main" val="8068373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999530-B8F5-6DE4-67C9-0C4D62A7A254}"/>
            </a:ext>
          </a:extLst>
        </p:cNvPr>
        <p:cNvGrpSpPr/>
        <p:nvPr/>
      </p:nvGrpSpPr>
      <p:grpSpPr>
        <a:xfrm>
          <a:off x="0" y="0"/>
          <a:ext cx="0" cy="0"/>
          <a:chOff x="0" y="0"/>
          <a:chExt cx="0" cy="0"/>
        </a:xfrm>
      </p:grpSpPr>
      <p:sp>
        <p:nvSpPr>
          <p:cNvPr id="37" name="Subtitle 36">
            <a:extLst>
              <a:ext uri="{FF2B5EF4-FFF2-40B4-BE49-F238E27FC236}">
                <a16:creationId xmlns:a16="http://schemas.microsoft.com/office/drawing/2014/main" id="{77F8784E-C6EB-9C81-0C14-4B49EB6144C2}"/>
              </a:ext>
            </a:extLst>
          </p:cNvPr>
          <p:cNvSpPr>
            <a:spLocks noGrp="1"/>
          </p:cNvSpPr>
          <p:nvPr>
            <p:ph type="subTitle" idx="1"/>
          </p:nvPr>
        </p:nvSpPr>
        <p:spPr>
          <a:xfrm>
            <a:off x="223520" y="6207381"/>
            <a:ext cx="11950535" cy="441897"/>
          </a:xfrm>
        </p:spPr>
        <p:txBody>
          <a:bodyPr lIns="91440" tIns="45720" rIns="91440" bIns="45720" anchor="t"/>
          <a:lstStyle/>
          <a:p>
            <a:r>
              <a:rPr lang="en-US" dirty="0">
                <a:solidFill>
                  <a:srgbClr val="FDD31D"/>
                </a:solidFill>
                <a:latin typeface="Bahnschrift SemiBold"/>
              </a:rPr>
              <a:t>SFC Adam Reinschmidt, (572) 247-7723, adam.d.reinschmidt.mil@army.mil</a:t>
            </a:r>
          </a:p>
        </p:txBody>
      </p:sp>
      <p:sp>
        <p:nvSpPr>
          <p:cNvPr id="2" name="Title 1">
            <a:extLst>
              <a:ext uri="{FF2B5EF4-FFF2-40B4-BE49-F238E27FC236}">
                <a16:creationId xmlns:a16="http://schemas.microsoft.com/office/drawing/2014/main" id="{57DB6434-64A9-0606-A063-CBC1F229C31C}"/>
              </a:ext>
            </a:extLst>
          </p:cNvPr>
          <p:cNvSpPr>
            <a:spLocks noGrp="1"/>
          </p:cNvSpPr>
          <p:nvPr>
            <p:ph type="ctrTitle"/>
          </p:nvPr>
        </p:nvSpPr>
        <p:spPr>
          <a:xfrm>
            <a:off x="1064370" y="10444"/>
            <a:ext cx="8618110" cy="487238"/>
          </a:xfrm>
        </p:spPr>
        <p:txBody>
          <a:bodyPr lIns="91440" tIns="45720" rIns="91440" bIns="45720" anchor="b"/>
          <a:lstStyle/>
          <a:p>
            <a:r>
              <a:rPr lang="en-US" sz="2400" b="1" dirty="0">
                <a:solidFill>
                  <a:srgbClr val="FDD416"/>
                </a:solidFill>
                <a:latin typeface="Consolas"/>
              </a:rPr>
              <a:t>Letter Writing</a:t>
            </a:r>
            <a:endParaRPr lang="en-US" sz="2400" b="1" dirty="0">
              <a:solidFill>
                <a:srgbClr val="FDD416"/>
              </a:solidFill>
              <a:latin typeface="Consolas" panose="020B0609020204030204" pitchFamily="49" charset="0"/>
            </a:endParaRPr>
          </a:p>
        </p:txBody>
      </p:sp>
      <p:sp>
        <p:nvSpPr>
          <p:cNvPr id="3" name="TextBox 2">
            <a:extLst>
              <a:ext uri="{FF2B5EF4-FFF2-40B4-BE49-F238E27FC236}">
                <a16:creationId xmlns:a16="http://schemas.microsoft.com/office/drawing/2014/main" id="{FB4D5AF3-8EC9-AECD-0DE2-0BC2CFA53C66}"/>
              </a:ext>
            </a:extLst>
          </p:cNvPr>
          <p:cNvSpPr txBox="1"/>
          <p:nvPr/>
        </p:nvSpPr>
        <p:spPr>
          <a:xfrm>
            <a:off x="1396678" y="1232704"/>
            <a:ext cx="8993529" cy="36009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lvl="1"/>
            <a:r>
              <a:rPr lang="en-US" dirty="0"/>
              <a:t>Address Example </a:t>
            </a:r>
          </a:p>
          <a:p>
            <a:pPr lvl="2"/>
            <a:r>
              <a:rPr lang="en-US" dirty="0"/>
              <a:t>Rank(PVT, PV2, PFC, SPC) Last name, First name</a:t>
            </a:r>
            <a:br>
              <a:rPr lang="en-US" dirty="0"/>
            </a:br>
            <a:r>
              <a:rPr lang="en-US" dirty="0"/>
              <a:t>Roster Number</a:t>
            </a:r>
            <a:br>
              <a:rPr lang="en-US" dirty="0"/>
            </a:br>
            <a:r>
              <a:rPr lang="en-US" dirty="0"/>
              <a:t>X Co., </a:t>
            </a:r>
            <a:r>
              <a:rPr lang="en-US" dirty="0">
                <a:highlight>
                  <a:srgbClr val="FFFF00"/>
                </a:highlight>
              </a:rPr>
              <a:t>X-XX BN </a:t>
            </a:r>
            <a:r>
              <a:rPr lang="en-US" dirty="0"/>
              <a:t>(Inf. Regt.)</a:t>
            </a:r>
            <a:br>
              <a:rPr lang="en-US" dirty="0"/>
            </a:br>
            <a:r>
              <a:rPr lang="en-US" dirty="0"/>
              <a:t>Street address</a:t>
            </a:r>
            <a:br>
              <a:rPr lang="en-US" dirty="0"/>
            </a:br>
            <a:r>
              <a:rPr lang="en-US" dirty="0">
                <a:highlight>
                  <a:srgbClr val="FFFF00"/>
                </a:highlight>
              </a:rPr>
              <a:t>Fort Benning, GA </a:t>
            </a:r>
            <a:r>
              <a:rPr lang="en-US" dirty="0"/>
              <a:t>XXXXX </a:t>
            </a:r>
          </a:p>
          <a:p>
            <a:endParaRPr lang="en-US" sz="2400" dirty="0">
              <a:ea typeface="Calibri"/>
              <a:cs typeface="Calibri"/>
            </a:endParaRPr>
          </a:p>
          <a:p>
            <a:r>
              <a:rPr lang="en-US" sz="2400" dirty="0">
                <a:ea typeface="Calibri"/>
                <a:cs typeface="Times New Roman"/>
              </a:rPr>
              <a:t>**** Facebook search the </a:t>
            </a:r>
            <a:r>
              <a:rPr lang="en-US" sz="2400" dirty="0">
                <a:highlight>
                  <a:srgbClr val="FFFF00"/>
                </a:highlight>
                <a:ea typeface="Calibri"/>
                <a:cs typeface="Times New Roman"/>
              </a:rPr>
              <a:t>Warrior’s Battalion </a:t>
            </a:r>
            <a:r>
              <a:rPr lang="en-US" sz="2400" dirty="0">
                <a:ea typeface="Calibri"/>
                <a:cs typeface="Times New Roman"/>
              </a:rPr>
              <a:t>and training location for social media updates. </a:t>
            </a:r>
            <a:endParaRPr lang="en-US" sz="2400" dirty="0">
              <a:ea typeface="Calibri"/>
              <a:cs typeface="Calibri"/>
            </a:endParaRPr>
          </a:p>
          <a:p>
            <a:endParaRPr lang="en-US" sz="2400" dirty="0">
              <a:ea typeface="Calibri"/>
              <a:cs typeface="Calibri"/>
            </a:endParaRPr>
          </a:p>
          <a:p>
            <a:endParaRPr lang="en-US" sz="2400" dirty="0">
              <a:ea typeface="Calibri"/>
              <a:cs typeface="Calibri"/>
            </a:endParaRPr>
          </a:p>
        </p:txBody>
      </p:sp>
    </p:spTree>
    <p:extLst>
      <p:ext uri="{BB962C8B-B14F-4D97-AF65-F5344CB8AC3E}">
        <p14:creationId xmlns:p14="http://schemas.microsoft.com/office/powerpoint/2010/main" val="23565808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2B7648-B707-418A-F5F4-1DB8BD60F494}"/>
            </a:ext>
          </a:extLst>
        </p:cNvPr>
        <p:cNvGrpSpPr/>
        <p:nvPr/>
      </p:nvGrpSpPr>
      <p:grpSpPr>
        <a:xfrm>
          <a:off x="0" y="0"/>
          <a:ext cx="0" cy="0"/>
          <a:chOff x="0" y="0"/>
          <a:chExt cx="0" cy="0"/>
        </a:xfrm>
      </p:grpSpPr>
      <p:sp>
        <p:nvSpPr>
          <p:cNvPr id="37" name="Subtitle 36">
            <a:extLst>
              <a:ext uri="{FF2B5EF4-FFF2-40B4-BE49-F238E27FC236}">
                <a16:creationId xmlns:a16="http://schemas.microsoft.com/office/drawing/2014/main" id="{2D17FA81-9669-3D42-E266-414CCA618E3F}"/>
              </a:ext>
            </a:extLst>
          </p:cNvPr>
          <p:cNvSpPr>
            <a:spLocks noGrp="1"/>
          </p:cNvSpPr>
          <p:nvPr>
            <p:ph type="subTitle" idx="1"/>
          </p:nvPr>
        </p:nvSpPr>
        <p:spPr>
          <a:xfrm>
            <a:off x="223520" y="6207381"/>
            <a:ext cx="11950535" cy="441897"/>
          </a:xfrm>
        </p:spPr>
        <p:txBody>
          <a:bodyPr lIns="91440" tIns="45720" rIns="91440" bIns="45720" anchor="t"/>
          <a:lstStyle/>
          <a:p>
            <a:r>
              <a:rPr lang="en-US" dirty="0">
                <a:solidFill>
                  <a:srgbClr val="FDD31D"/>
                </a:solidFill>
                <a:latin typeface="Bahnschrift SemiBold"/>
              </a:rPr>
              <a:t>SFC Adam Reinschmidt, (572) 247-7723, adam.d.reinschmidt.mil@army.mil</a:t>
            </a:r>
          </a:p>
        </p:txBody>
      </p:sp>
      <p:sp>
        <p:nvSpPr>
          <p:cNvPr id="2" name="Title 1">
            <a:extLst>
              <a:ext uri="{FF2B5EF4-FFF2-40B4-BE49-F238E27FC236}">
                <a16:creationId xmlns:a16="http://schemas.microsoft.com/office/drawing/2014/main" id="{7631B160-FADA-C865-DA49-541359A5A8FB}"/>
              </a:ext>
            </a:extLst>
          </p:cNvPr>
          <p:cNvSpPr>
            <a:spLocks noGrp="1"/>
          </p:cNvSpPr>
          <p:nvPr>
            <p:ph type="ctrTitle"/>
          </p:nvPr>
        </p:nvSpPr>
        <p:spPr>
          <a:xfrm>
            <a:off x="1064370" y="10444"/>
            <a:ext cx="8618110" cy="487238"/>
          </a:xfrm>
        </p:spPr>
        <p:txBody>
          <a:bodyPr lIns="91440" tIns="45720" rIns="91440" bIns="45720" anchor="b"/>
          <a:lstStyle/>
          <a:p>
            <a:r>
              <a:rPr lang="en-US" sz="2400" b="1" dirty="0">
                <a:solidFill>
                  <a:srgbClr val="FDD416"/>
                </a:solidFill>
                <a:latin typeface="Consolas"/>
              </a:rPr>
              <a:t>Graduation</a:t>
            </a:r>
            <a:endParaRPr lang="en-US" sz="2400" b="1" dirty="0">
              <a:solidFill>
                <a:srgbClr val="FDD416"/>
              </a:solidFill>
              <a:latin typeface="Consolas" panose="020B0609020204030204" pitchFamily="49" charset="0"/>
            </a:endParaRPr>
          </a:p>
        </p:txBody>
      </p:sp>
      <p:sp>
        <p:nvSpPr>
          <p:cNvPr id="3" name="TextBox 2">
            <a:extLst>
              <a:ext uri="{FF2B5EF4-FFF2-40B4-BE49-F238E27FC236}">
                <a16:creationId xmlns:a16="http://schemas.microsoft.com/office/drawing/2014/main" id="{C62A2A3A-7F8F-76C7-CE4D-F4894FC801EA}"/>
              </a:ext>
            </a:extLst>
          </p:cNvPr>
          <p:cNvSpPr txBox="1"/>
          <p:nvPr/>
        </p:nvSpPr>
        <p:spPr>
          <a:xfrm>
            <a:off x="1198162" y="1419876"/>
            <a:ext cx="10001249" cy="440120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5945" indent="-575945">
              <a:buFont typeface="Wingdings"/>
              <a:buChar char="§"/>
            </a:pPr>
            <a:r>
              <a:rPr lang="en-US" sz="2800" dirty="0"/>
              <a:t>Blank envelope will be given to each Warrior to address and send. It will contain all the information on the date/time, hotels in the area, graduation ceremony location, and where to park.</a:t>
            </a:r>
            <a:endParaRPr lang="en-US" sz="2800" dirty="0">
              <a:ea typeface="Calibri"/>
              <a:cs typeface="Calibri"/>
            </a:endParaRPr>
          </a:p>
          <a:p>
            <a:pPr marL="575945" indent="-575945">
              <a:buFont typeface="Wingdings"/>
              <a:buChar char="§"/>
            </a:pPr>
            <a:r>
              <a:rPr lang="en-US" sz="2800" dirty="0"/>
              <a:t>Fort Benning &amp; Fort Jackson visitors need to arrive 2 hours early due to the amount of people attending graduation.</a:t>
            </a:r>
            <a:endParaRPr lang="en-US" sz="2800" dirty="0">
              <a:ea typeface="Calibri"/>
              <a:cs typeface="Calibri"/>
            </a:endParaRPr>
          </a:p>
          <a:p>
            <a:pPr marL="575945" indent="-575945">
              <a:buFont typeface="Wingdings"/>
              <a:buChar char="§"/>
            </a:pPr>
            <a:r>
              <a:rPr lang="en-US" sz="2800" dirty="0"/>
              <a:t>Fort Leonard Wood pre-register a week in advance. This information is given to each Soldier to send back to family.</a:t>
            </a:r>
            <a:endParaRPr lang="en-US" sz="2800" dirty="0">
              <a:ea typeface="Calibri"/>
              <a:cs typeface="Calibri"/>
            </a:endParaRPr>
          </a:p>
          <a:p>
            <a:pPr marL="575945" indent="-575945">
              <a:buFont typeface="Wingdings"/>
              <a:buChar char="§"/>
            </a:pPr>
            <a:r>
              <a:rPr lang="en-US" sz="2800" dirty="0"/>
              <a:t>Use Google to locate each Visitor Center at each training location and their rules.</a:t>
            </a:r>
            <a:endParaRPr lang="en-US" sz="2800" dirty="0">
              <a:ea typeface="Calibri"/>
              <a:cs typeface="Calibri"/>
            </a:endParaRPr>
          </a:p>
          <a:p>
            <a:pPr marL="575945" indent="-575945">
              <a:buFont typeface="Wingdings"/>
              <a:buChar char="§"/>
            </a:pPr>
            <a:r>
              <a:rPr lang="en-US" sz="2800" dirty="0"/>
              <a:t>No limit to number of people to attend.</a:t>
            </a:r>
            <a:endParaRPr lang="en-US" sz="2800" dirty="0">
              <a:ea typeface="Calibri"/>
              <a:cs typeface="Calibri"/>
            </a:endParaRPr>
          </a:p>
        </p:txBody>
      </p:sp>
    </p:spTree>
    <p:extLst>
      <p:ext uri="{BB962C8B-B14F-4D97-AF65-F5344CB8AC3E}">
        <p14:creationId xmlns:p14="http://schemas.microsoft.com/office/powerpoint/2010/main" val="14460105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50CCE2-626F-548F-2A10-371268E46D43}"/>
            </a:ext>
          </a:extLst>
        </p:cNvPr>
        <p:cNvGrpSpPr/>
        <p:nvPr/>
      </p:nvGrpSpPr>
      <p:grpSpPr>
        <a:xfrm>
          <a:off x="0" y="0"/>
          <a:ext cx="0" cy="0"/>
          <a:chOff x="0" y="0"/>
          <a:chExt cx="0" cy="0"/>
        </a:xfrm>
      </p:grpSpPr>
      <p:sp>
        <p:nvSpPr>
          <p:cNvPr id="37" name="Subtitle 36">
            <a:extLst>
              <a:ext uri="{FF2B5EF4-FFF2-40B4-BE49-F238E27FC236}">
                <a16:creationId xmlns:a16="http://schemas.microsoft.com/office/drawing/2014/main" id="{83A704AE-4BA3-B8B3-94CE-03CD004A1B6F}"/>
              </a:ext>
            </a:extLst>
          </p:cNvPr>
          <p:cNvSpPr>
            <a:spLocks noGrp="1"/>
          </p:cNvSpPr>
          <p:nvPr>
            <p:ph type="subTitle" idx="1"/>
          </p:nvPr>
        </p:nvSpPr>
        <p:spPr>
          <a:xfrm>
            <a:off x="223520" y="6207381"/>
            <a:ext cx="11950535" cy="441897"/>
          </a:xfrm>
        </p:spPr>
        <p:txBody>
          <a:bodyPr lIns="91440" tIns="45720" rIns="91440" bIns="45720" anchor="t"/>
          <a:lstStyle/>
          <a:p>
            <a:r>
              <a:rPr lang="en-US" dirty="0">
                <a:solidFill>
                  <a:srgbClr val="FDD31D"/>
                </a:solidFill>
                <a:latin typeface="Bahnschrift SemiBold"/>
              </a:rPr>
              <a:t>SFC Adam Reinschmidt, (572) 247-7723, adam.d.reinschmidt.mil@army.mil</a:t>
            </a:r>
          </a:p>
        </p:txBody>
      </p:sp>
      <p:sp>
        <p:nvSpPr>
          <p:cNvPr id="2" name="Title 1">
            <a:extLst>
              <a:ext uri="{FF2B5EF4-FFF2-40B4-BE49-F238E27FC236}">
                <a16:creationId xmlns:a16="http://schemas.microsoft.com/office/drawing/2014/main" id="{D3539286-4B2B-AA51-F7AA-A4FD36914C2B}"/>
              </a:ext>
            </a:extLst>
          </p:cNvPr>
          <p:cNvSpPr>
            <a:spLocks noGrp="1"/>
          </p:cNvSpPr>
          <p:nvPr>
            <p:ph type="ctrTitle"/>
          </p:nvPr>
        </p:nvSpPr>
        <p:spPr>
          <a:xfrm>
            <a:off x="1064370" y="10444"/>
            <a:ext cx="8618110" cy="487238"/>
          </a:xfrm>
        </p:spPr>
        <p:txBody>
          <a:bodyPr lIns="91440" tIns="45720" rIns="91440" bIns="45720" anchor="b"/>
          <a:lstStyle/>
          <a:p>
            <a:r>
              <a:rPr lang="en-US" sz="2400" b="1" dirty="0">
                <a:solidFill>
                  <a:srgbClr val="FDD416"/>
                </a:solidFill>
                <a:latin typeface="Consolas"/>
              </a:rPr>
              <a:t>BCT &amp; AIT Graduation Visitors pass</a:t>
            </a:r>
            <a:endParaRPr lang="en-US" sz="2400" b="1" dirty="0">
              <a:solidFill>
                <a:srgbClr val="FDD416"/>
              </a:solidFill>
              <a:latin typeface="Consolas" panose="020B0609020204030204" pitchFamily="49" charset="0"/>
            </a:endParaRPr>
          </a:p>
        </p:txBody>
      </p:sp>
      <p:sp>
        <p:nvSpPr>
          <p:cNvPr id="3" name="TextBox 2">
            <a:extLst>
              <a:ext uri="{FF2B5EF4-FFF2-40B4-BE49-F238E27FC236}">
                <a16:creationId xmlns:a16="http://schemas.microsoft.com/office/drawing/2014/main" id="{D8791D49-C92D-2728-A228-F5795A90D89B}"/>
              </a:ext>
            </a:extLst>
          </p:cNvPr>
          <p:cNvSpPr txBox="1"/>
          <p:nvPr/>
        </p:nvSpPr>
        <p:spPr>
          <a:xfrm>
            <a:off x="1198162" y="1419876"/>
            <a:ext cx="10001249" cy="243143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75945" indent="-575945">
              <a:buFont typeface="Wingdings"/>
              <a:buChar char="§"/>
            </a:pPr>
            <a:r>
              <a:rPr lang="en-US" sz="2800" dirty="0">
                <a:ea typeface="Calibri"/>
                <a:cs typeface="Calibri"/>
              </a:rPr>
              <a:t>Starting August 1, 2026 all visitors must have a valid pass to enter Military Installations for Basic Training and AIT graduations</a:t>
            </a:r>
          </a:p>
          <a:p>
            <a:pPr marL="575945" indent="-575945">
              <a:buFont typeface="Wingdings"/>
              <a:buChar char="§"/>
            </a:pPr>
            <a:r>
              <a:rPr lang="en-US" sz="2800" dirty="0">
                <a:ea typeface="Calibri"/>
                <a:cs typeface="Calibri"/>
              </a:rPr>
              <a:t>The pass can be applied for at the below link</a:t>
            </a:r>
          </a:p>
          <a:p>
            <a:pPr marL="1033145" lvl="1" indent="-575945">
              <a:buFont typeface="Wingdings"/>
              <a:buChar char="§"/>
            </a:pPr>
            <a:r>
              <a:rPr lang="en-US" sz="4000" b="1" dirty="0">
                <a:ea typeface="Calibri"/>
                <a:cs typeface="Calibri"/>
              </a:rPr>
              <a:t>https://pass.aie.army.mil/</a:t>
            </a:r>
          </a:p>
        </p:txBody>
      </p:sp>
    </p:spTree>
    <p:extLst>
      <p:ext uri="{BB962C8B-B14F-4D97-AF65-F5344CB8AC3E}">
        <p14:creationId xmlns:p14="http://schemas.microsoft.com/office/powerpoint/2010/main" val="40691964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7F2CB9EA-E823-4288-AAD4-499729DD67CA}"/>
            </a:ext>
          </a:extLst>
        </p:cNvPr>
        <p:cNvGrpSpPr/>
        <p:nvPr/>
      </p:nvGrpSpPr>
      <p:grpSpPr>
        <a:xfrm>
          <a:off x="0" y="0"/>
          <a:ext cx="0" cy="0"/>
          <a:chOff x="0" y="0"/>
          <a:chExt cx="0" cy="0"/>
        </a:xfrm>
      </p:grpSpPr>
      <p:sp>
        <p:nvSpPr>
          <p:cNvPr id="37" name="Subtitle 36">
            <a:extLst>
              <a:ext uri="{FF2B5EF4-FFF2-40B4-BE49-F238E27FC236}">
                <a16:creationId xmlns:a16="http://schemas.microsoft.com/office/drawing/2014/main" id="{D6715D8C-0201-C9A6-89FD-ADE1A175F355}"/>
              </a:ext>
            </a:extLst>
          </p:cNvPr>
          <p:cNvSpPr>
            <a:spLocks noGrp="1"/>
          </p:cNvSpPr>
          <p:nvPr>
            <p:ph type="subTitle" idx="1"/>
          </p:nvPr>
        </p:nvSpPr>
        <p:spPr>
          <a:xfrm>
            <a:off x="223520" y="6207381"/>
            <a:ext cx="11950535" cy="441897"/>
          </a:xfrm>
        </p:spPr>
        <p:txBody>
          <a:bodyPr lIns="91440" tIns="45720" rIns="91440" bIns="45720" anchor="t"/>
          <a:lstStyle/>
          <a:p>
            <a:r>
              <a:rPr lang="en-US" dirty="0">
                <a:solidFill>
                  <a:srgbClr val="FDD31D"/>
                </a:solidFill>
                <a:latin typeface="Bahnschrift SemiBold"/>
              </a:rPr>
              <a:t>SFC Adam Reinschmidt, (572) 247-7723, adam.d.reinschmidt.mil@army.mil</a:t>
            </a:r>
          </a:p>
        </p:txBody>
      </p:sp>
      <p:sp>
        <p:nvSpPr>
          <p:cNvPr id="2" name="Title 1">
            <a:extLst>
              <a:ext uri="{FF2B5EF4-FFF2-40B4-BE49-F238E27FC236}">
                <a16:creationId xmlns:a16="http://schemas.microsoft.com/office/drawing/2014/main" id="{7BFD08D8-BA9F-E11A-7E13-36E4B594AD4A}"/>
              </a:ext>
            </a:extLst>
          </p:cNvPr>
          <p:cNvSpPr>
            <a:spLocks noGrp="1"/>
          </p:cNvSpPr>
          <p:nvPr>
            <p:ph type="ctrTitle"/>
          </p:nvPr>
        </p:nvSpPr>
        <p:spPr>
          <a:xfrm>
            <a:off x="1064370" y="10444"/>
            <a:ext cx="8618110" cy="487238"/>
          </a:xfrm>
        </p:spPr>
        <p:txBody>
          <a:bodyPr lIns="91440" tIns="45720" rIns="91440" bIns="45720" anchor="b"/>
          <a:lstStyle/>
          <a:p>
            <a:r>
              <a:rPr lang="en-US" sz="2400" b="1" dirty="0">
                <a:solidFill>
                  <a:srgbClr val="FDD416"/>
                </a:solidFill>
                <a:latin typeface="Consolas"/>
              </a:rPr>
              <a:t>Mandatory Return Date (STO 1 Only)</a:t>
            </a:r>
            <a:endParaRPr lang="en-US" sz="2400" b="1" dirty="0">
              <a:solidFill>
                <a:srgbClr val="FDD416"/>
              </a:solidFill>
              <a:latin typeface="Consolas" panose="020B0609020204030204" pitchFamily="49" charset="0"/>
            </a:endParaRPr>
          </a:p>
        </p:txBody>
      </p:sp>
      <p:sp>
        <p:nvSpPr>
          <p:cNvPr id="3" name="TextBox 2">
            <a:extLst>
              <a:ext uri="{FF2B5EF4-FFF2-40B4-BE49-F238E27FC236}">
                <a16:creationId xmlns:a16="http://schemas.microsoft.com/office/drawing/2014/main" id="{0D159512-9305-AA5E-8DC6-E246604B648F}"/>
              </a:ext>
            </a:extLst>
          </p:cNvPr>
          <p:cNvSpPr txBox="1"/>
          <p:nvPr/>
        </p:nvSpPr>
        <p:spPr>
          <a:xfrm>
            <a:off x="1440806" y="1367372"/>
            <a:ext cx="8771681" cy="39703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dirty="0"/>
              <a:t>This section applies to Soldiers who are only attending Basic Training without any follow up training until after the next year of school</a:t>
            </a:r>
          </a:p>
          <a:p>
            <a:pPr marL="575945" indent="-575945">
              <a:buFont typeface="Wingdings"/>
              <a:buChar char="§"/>
            </a:pPr>
            <a:r>
              <a:rPr lang="en-US" sz="2800" dirty="0"/>
              <a:t>Warriors must return by their MRD </a:t>
            </a:r>
            <a:endParaRPr lang="en-US" sz="2800" dirty="0">
              <a:ea typeface="Calibri"/>
              <a:cs typeface="Calibri"/>
            </a:endParaRPr>
          </a:p>
          <a:p>
            <a:pPr marL="575945" indent="-575945">
              <a:buFont typeface="Wingdings"/>
              <a:buChar char="§"/>
            </a:pPr>
            <a:r>
              <a:rPr lang="en-US" sz="2800" dirty="0"/>
              <a:t>If a Warrior will be held over to complete training, permission must be approved by both the parents and the school</a:t>
            </a:r>
            <a:endParaRPr lang="en-US" sz="2800" dirty="0">
              <a:ea typeface="Calibri"/>
              <a:cs typeface="Calibri"/>
            </a:endParaRPr>
          </a:p>
          <a:p>
            <a:pPr marL="575945" indent="-575945">
              <a:buFont typeface="Wingdings"/>
              <a:buChar char="§"/>
            </a:pPr>
            <a:r>
              <a:rPr lang="en-US" sz="2800" dirty="0"/>
              <a:t>Bring back high school letters for AIT seats</a:t>
            </a:r>
            <a:endParaRPr lang="en-US" sz="2800" dirty="0">
              <a:ea typeface="Calibri"/>
              <a:cs typeface="Calibri"/>
            </a:endParaRPr>
          </a:p>
          <a:p>
            <a:pPr marL="575945" indent="-575945">
              <a:buFont typeface="Wingdings"/>
              <a:buChar char="§"/>
            </a:pPr>
            <a:r>
              <a:rPr lang="en-US" sz="2800" dirty="0"/>
              <a:t>72 hours to physically report back to RSP</a:t>
            </a:r>
            <a:endParaRPr lang="en-US" sz="2800" dirty="0">
              <a:ea typeface="Calibri"/>
              <a:cs typeface="Calibri"/>
            </a:endParaRPr>
          </a:p>
        </p:txBody>
      </p:sp>
    </p:spTree>
    <p:extLst>
      <p:ext uri="{BB962C8B-B14F-4D97-AF65-F5344CB8AC3E}">
        <p14:creationId xmlns:p14="http://schemas.microsoft.com/office/powerpoint/2010/main" val="8779839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F2C069D1-C8C5-AB63-038C-8269AFBFD922}"/>
            </a:ext>
          </a:extLst>
        </p:cNvPr>
        <p:cNvGrpSpPr/>
        <p:nvPr/>
      </p:nvGrpSpPr>
      <p:grpSpPr>
        <a:xfrm>
          <a:off x="0" y="0"/>
          <a:ext cx="0" cy="0"/>
          <a:chOff x="0" y="0"/>
          <a:chExt cx="0" cy="0"/>
        </a:xfrm>
      </p:grpSpPr>
      <p:sp>
        <p:nvSpPr>
          <p:cNvPr id="37" name="Subtitle 36">
            <a:extLst>
              <a:ext uri="{FF2B5EF4-FFF2-40B4-BE49-F238E27FC236}">
                <a16:creationId xmlns:a16="http://schemas.microsoft.com/office/drawing/2014/main" id="{6A44710E-A65F-95F6-934E-0ECF3802D150}"/>
              </a:ext>
            </a:extLst>
          </p:cNvPr>
          <p:cNvSpPr>
            <a:spLocks noGrp="1"/>
          </p:cNvSpPr>
          <p:nvPr>
            <p:ph type="subTitle" idx="1"/>
          </p:nvPr>
        </p:nvSpPr>
        <p:spPr>
          <a:xfrm>
            <a:off x="223520" y="6207381"/>
            <a:ext cx="11950535" cy="441897"/>
          </a:xfrm>
        </p:spPr>
        <p:txBody>
          <a:bodyPr lIns="91440" tIns="45720" rIns="91440" bIns="45720" anchor="t"/>
          <a:lstStyle/>
          <a:p>
            <a:r>
              <a:rPr lang="en-US" dirty="0">
                <a:solidFill>
                  <a:srgbClr val="FDD31D"/>
                </a:solidFill>
                <a:latin typeface="Bahnschrift SemiBold"/>
              </a:rPr>
              <a:t>SFC Adam Reinschmidt, (572) 247-7723, adam.d.reinschmidt.mil@army.mil</a:t>
            </a:r>
          </a:p>
        </p:txBody>
      </p:sp>
      <p:sp>
        <p:nvSpPr>
          <p:cNvPr id="2" name="Title 1">
            <a:extLst>
              <a:ext uri="{FF2B5EF4-FFF2-40B4-BE49-F238E27FC236}">
                <a16:creationId xmlns:a16="http://schemas.microsoft.com/office/drawing/2014/main" id="{413CF703-DB0C-8828-C39A-3B4E0C5B3718}"/>
              </a:ext>
            </a:extLst>
          </p:cNvPr>
          <p:cNvSpPr>
            <a:spLocks noGrp="1"/>
          </p:cNvSpPr>
          <p:nvPr>
            <p:ph type="ctrTitle"/>
          </p:nvPr>
        </p:nvSpPr>
        <p:spPr>
          <a:xfrm>
            <a:off x="1064370" y="10444"/>
            <a:ext cx="8618110" cy="487238"/>
          </a:xfrm>
        </p:spPr>
        <p:txBody>
          <a:bodyPr lIns="91440" tIns="45720" rIns="91440" bIns="45720" anchor="b"/>
          <a:lstStyle/>
          <a:p>
            <a:r>
              <a:rPr lang="en-US" sz="2400" b="1" dirty="0">
                <a:solidFill>
                  <a:srgbClr val="FDD416"/>
                </a:solidFill>
                <a:latin typeface="Consolas"/>
              </a:rPr>
              <a:t>Tricare Reserve Select</a:t>
            </a:r>
            <a:endParaRPr lang="en-US" sz="2400" b="1" dirty="0">
              <a:solidFill>
                <a:srgbClr val="FDD416"/>
              </a:solidFill>
              <a:latin typeface="Consolas" panose="020B0609020204030204" pitchFamily="49" charset="0"/>
            </a:endParaRPr>
          </a:p>
        </p:txBody>
      </p:sp>
      <p:sp>
        <p:nvSpPr>
          <p:cNvPr id="3" name="TextBox 2">
            <a:extLst>
              <a:ext uri="{FF2B5EF4-FFF2-40B4-BE49-F238E27FC236}">
                <a16:creationId xmlns:a16="http://schemas.microsoft.com/office/drawing/2014/main" id="{FFBE1A85-4B9A-7837-7131-D73374671727}"/>
              </a:ext>
            </a:extLst>
          </p:cNvPr>
          <p:cNvSpPr txBox="1"/>
          <p:nvPr/>
        </p:nvSpPr>
        <p:spPr>
          <a:xfrm>
            <a:off x="2267143" y="1736229"/>
            <a:ext cx="8810263" cy="338554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dirty="0"/>
              <a:t>Upon return from training your Soldier will qualify for Tricare Reserve Select (Tricare West) Health Insurance. This is one of the best benefits the OKARNG has. </a:t>
            </a:r>
          </a:p>
          <a:p>
            <a:r>
              <a:rPr lang="en-US" sz="2800" dirty="0"/>
              <a:t>Please go to </a:t>
            </a:r>
            <a:r>
              <a:rPr lang="en-US" sz="2800" dirty="0">
                <a:hlinkClick r:id="rId2"/>
              </a:rPr>
              <a:t>https://Tricare.mil</a:t>
            </a:r>
            <a:r>
              <a:rPr lang="en-US" sz="2800" dirty="0"/>
              <a:t> for more information.</a:t>
            </a:r>
          </a:p>
          <a:p>
            <a:r>
              <a:rPr lang="en-US" sz="2800" dirty="0"/>
              <a:t>Prices as of 22 October 2025:</a:t>
            </a:r>
          </a:p>
          <a:p>
            <a:endParaRPr lang="en-US" dirty="0"/>
          </a:p>
          <a:p>
            <a:pPr marL="457200" indent="-457200">
              <a:buFont typeface="Wingdings" panose="05000000000000000000" pitchFamily="2" charset="2"/>
              <a:buChar char="§"/>
            </a:pPr>
            <a:r>
              <a:rPr lang="en-US" sz="2800" dirty="0"/>
              <a:t>$53.80 for Member Only</a:t>
            </a:r>
            <a:endParaRPr lang="en-US" dirty="0"/>
          </a:p>
          <a:p>
            <a:pPr marL="457200" indent="-457200">
              <a:buFont typeface="Wingdings" panose="05000000000000000000" pitchFamily="2" charset="2"/>
              <a:buChar char="§"/>
            </a:pPr>
            <a:r>
              <a:rPr lang="en-US" sz="2800" dirty="0"/>
              <a:t>$274.48 for Member and family</a:t>
            </a:r>
          </a:p>
        </p:txBody>
      </p:sp>
    </p:spTree>
    <p:extLst>
      <p:ext uri="{BB962C8B-B14F-4D97-AF65-F5344CB8AC3E}">
        <p14:creationId xmlns:p14="http://schemas.microsoft.com/office/powerpoint/2010/main" val="22528536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94EEF9-BB70-D87A-E82F-D6C9CA499B28}"/>
            </a:ext>
          </a:extLst>
        </p:cNvPr>
        <p:cNvGrpSpPr/>
        <p:nvPr/>
      </p:nvGrpSpPr>
      <p:grpSpPr>
        <a:xfrm>
          <a:off x="0" y="0"/>
          <a:ext cx="0" cy="0"/>
          <a:chOff x="0" y="0"/>
          <a:chExt cx="0" cy="0"/>
        </a:xfrm>
      </p:grpSpPr>
      <p:sp>
        <p:nvSpPr>
          <p:cNvPr id="37" name="Subtitle 36">
            <a:extLst>
              <a:ext uri="{FF2B5EF4-FFF2-40B4-BE49-F238E27FC236}">
                <a16:creationId xmlns:a16="http://schemas.microsoft.com/office/drawing/2014/main" id="{A65ECA5C-C35E-2EBB-4315-220C9E2910D4}"/>
              </a:ext>
            </a:extLst>
          </p:cNvPr>
          <p:cNvSpPr>
            <a:spLocks noGrp="1"/>
          </p:cNvSpPr>
          <p:nvPr>
            <p:ph type="subTitle" idx="1"/>
          </p:nvPr>
        </p:nvSpPr>
        <p:spPr>
          <a:xfrm>
            <a:off x="223520" y="6207381"/>
            <a:ext cx="11950535" cy="441897"/>
          </a:xfrm>
        </p:spPr>
        <p:txBody>
          <a:bodyPr lIns="91440" tIns="45720" rIns="91440" bIns="45720" anchor="t"/>
          <a:lstStyle/>
          <a:p>
            <a:r>
              <a:rPr lang="en-US" dirty="0">
                <a:solidFill>
                  <a:srgbClr val="FDD31D"/>
                </a:solidFill>
                <a:latin typeface="Bahnschrift SemiBold"/>
              </a:rPr>
              <a:t>SFC Adam Reinschmidt, (572) 247-7723, adam.d.reinschmidt.mil@army.mil</a:t>
            </a:r>
          </a:p>
        </p:txBody>
      </p:sp>
      <p:sp>
        <p:nvSpPr>
          <p:cNvPr id="2" name="Title 1">
            <a:extLst>
              <a:ext uri="{FF2B5EF4-FFF2-40B4-BE49-F238E27FC236}">
                <a16:creationId xmlns:a16="http://schemas.microsoft.com/office/drawing/2014/main" id="{0074B590-82FB-DDC5-3B0E-1E2489D00802}"/>
              </a:ext>
            </a:extLst>
          </p:cNvPr>
          <p:cNvSpPr>
            <a:spLocks noGrp="1"/>
          </p:cNvSpPr>
          <p:nvPr>
            <p:ph type="ctrTitle"/>
          </p:nvPr>
        </p:nvSpPr>
        <p:spPr>
          <a:xfrm>
            <a:off x="1064370" y="10444"/>
            <a:ext cx="8618110" cy="487238"/>
          </a:xfrm>
        </p:spPr>
        <p:txBody>
          <a:bodyPr lIns="91440" tIns="45720" rIns="91440" bIns="45720" anchor="b"/>
          <a:lstStyle/>
          <a:p>
            <a:r>
              <a:rPr lang="en-US" sz="2400" b="1" dirty="0">
                <a:solidFill>
                  <a:srgbClr val="FDD416"/>
                </a:solidFill>
                <a:latin typeface="Consolas"/>
              </a:rPr>
              <a:t>Red Cross</a:t>
            </a:r>
          </a:p>
        </p:txBody>
      </p:sp>
      <p:sp>
        <p:nvSpPr>
          <p:cNvPr id="3" name="TextBox 2">
            <a:extLst>
              <a:ext uri="{FF2B5EF4-FFF2-40B4-BE49-F238E27FC236}">
                <a16:creationId xmlns:a16="http://schemas.microsoft.com/office/drawing/2014/main" id="{0407AE03-658D-4A1A-FCE5-171E2127343C}"/>
              </a:ext>
            </a:extLst>
          </p:cNvPr>
          <p:cNvSpPr txBox="1"/>
          <p:nvPr/>
        </p:nvSpPr>
        <p:spPr>
          <a:xfrm>
            <a:off x="1412157" y="1043769"/>
            <a:ext cx="8723453" cy="489364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dirty="0"/>
              <a:t>Red Cross Message is a way to get “immediate” information to your Soldier about a critical incident (family death or major injury) information to your Soldier. Please refer to the information link for more details about what qualifies for a Red Cross Message.</a:t>
            </a:r>
          </a:p>
          <a:p>
            <a:pPr marL="342900" indent="-342900">
              <a:buFont typeface="Arial" panose="020B0604020202020204" pitchFamily="34" charset="0"/>
              <a:buChar char="•"/>
            </a:pPr>
            <a:r>
              <a:rPr lang="en-US" sz="2400" b="1" dirty="0"/>
              <a:t>Step 1: Call the Hero Care Center (Toll Free) </a:t>
            </a:r>
            <a:r>
              <a:rPr lang="en-US" sz="2400" b="1" dirty="0">
                <a:solidFill>
                  <a:srgbClr val="111111"/>
                </a:solidFill>
              </a:rPr>
              <a:t>877-272-7337</a:t>
            </a:r>
          </a:p>
          <a:p>
            <a:pPr marL="342900" indent="-342900">
              <a:buFont typeface="Arial" panose="020B0604020202020204" pitchFamily="34" charset="0"/>
              <a:buChar char="•"/>
            </a:pPr>
            <a:endParaRPr lang="en-US" sz="2400" b="1" dirty="0">
              <a:solidFill>
                <a:srgbClr val="111111"/>
              </a:solidFill>
            </a:endParaRPr>
          </a:p>
          <a:p>
            <a:pPr marL="342900" indent="-342900">
              <a:buFont typeface="Arial" panose="020B0604020202020204" pitchFamily="34" charset="0"/>
              <a:buChar char="•"/>
            </a:pPr>
            <a:r>
              <a:rPr lang="en-US" sz="2400" b="1" dirty="0">
                <a:solidFill>
                  <a:srgbClr val="111111"/>
                </a:solidFill>
                <a:ea typeface="Calibri"/>
                <a:cs typeface="Calibri"/>
              </a:rPr>
              <a:t>Step 2: Have the following information ready: Full name, Rank, Branch of Service, Social Security # or Date of Birth, Military Unit Address, Unit details (Unit name, Unit ID Code, or Base Name)</a:t>
            </a:r>
          </a:p>
          <a:p>
            <a:endParaRPr lang="en-US" sz="2400" dirty="0">
              <a:solidFill>
                <a:srgbClr val="111111"/>
              </a:solidFill>
            </a:endParaRPr>
          </a:p>
          <a:p>
            <a:r>
              <a:rPr lang="en-US" sz="2400" dirty="0">
                <a:solidFill>
                  <a:srgbClr val="111111"/>
                </a:solidFill>
              </a:rPr>
              <a:t>Further information can be found at: </a:t>
            </a:r>
          </a:p>
          <a:p>
            <a:r>
              <a:rPr lang="en-US" sz="2400" dirty="0">
                <a:solidFill>
                  <a:srgbClr val="111111"/>
                </a:solidFill>
                <a:hlinkClick r:id="rId2"/>
              </a:rPr>
              <a:t>https://www.redcross.org/get-help/military-families/hero-care-network/emergency-communication.html</a:t>
            </a:r>
            <a:endParaRPr lang="en-US" sz="2400" dirty="0">
              <a:solidFill>
                <a:srgbClr val="111111"/>
              </a:solidFill>
            </a:endParaRPr>
          </a:p>
        </p:txBody>
      </p:sp>
    </p:spTree>
    <p:extLst>
      <p:ext uri="{BB962C8B-B14F-4D97-AF65-F5344CB8AC3E}">
        <p14:creationId xmlns:p14="http://schemas.microsoft.com/office/powerpoint/2010/main" val="5281005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60013C-7298-C2AD-1F82-5A7EE4C646CC}"/>
            </a:ext>
          </a:extLst>
        </p:cNvPr>
        <p:cNvGrpSpPr/>
        <p:nvPr/>
      </p:nvGrpSpPr>
      <p:grpSpPr>
        <a:xfrm>
          <a:off x="0" y="0"/>
          <a:ext cx="0" cy="0"/>
          <a:chOff x="0" y="0"/>
          <a:chExt cx="0" cy="0"/>
        </a:xfrm>
      </p:grpSpPr>
      <p:sp>
        <p:nvSpPr>
          <p:cNvPr id="37" name="Subtitle 36">
            <a:extLst>
              <a:ext uri="{FF2B5EF4-FFF2-40B4-BE49-F238E27FC236}">
                <a16:creationId xmlns:a16="http://schemas.microsoft.com/office/drawing/2014/main" id="{A9DE0D97-D5D2-38E6-F49C-DC5E48A3E173}"/>
              </a:ext>
            </a:extLst>
          </p:cNvPr>
          <p:cNvSpPr>
            <a:spLocks noGrp="1"/>
          </p:cNvSpPr>
          <p:nvPr>
            <p:ph type="subTitle" idx="1"/>
          </p:nvPr>
        </p:nvSpPr>
        <p:spPr>
          <a:xfrm>
            <a:off x="223520" y="6207381"/>
            <a:ext cx="11950535" cy="441897"/>
          </a:xfrm>
        </p:spPr>
        <p:txBody>
          <a:bodyPr lIns="91440" tIns="45720" rIns="91440" bIns="45720" anchor="t"/>
          <a:lstStyle/>
          <a:p>
            <a:r>
              <a:rPr lang="en-US" dirty="0">
                <a:solidFill>
                  <a:srgbClr val="FDD31D"/>
                </a:solidFill>
                <a:latin typeface="Bahnschrift SemiBold"/>
              </a:rPr>
              <a:t>SFC Adam Reinschmidt, (572) 247-7723, adam.d.reinschmidt.mil@army.mil</a:t>
            </a:r>
          </a:p>
        </p:txBody>
      </p:sp>
      <p:sp>
        <p:nvSpPr>
          <p:cNvPr id="2" name="Title 1">
            <a:extLst>
              <a:ext uri="{FF2B5EF4-FFF2-40B4-BE49-F238E27FC236}">
                <a16:creationId xmlns:a16="http://schemas.microsoft.com/office/drawing/2014/main" id="{E09F6A0D-C662-5088-9992-A45D47D012BD}"/>
              </a:ext>
            </a:extLst>
          </p:cNvPr>
          <p:cNvSpPr>
            <a:spLocks noGrp="1"/>
          </p:cNvSpPr>
          <p:nvPr>
            <p:ph type="ctrTitle"/>
          </p:nvPr>
        </p:nvSpPr>
        <p:spPr>
          <a:xfrm>
            <a:off x="1064370" y="10444"/>
            <a:ext cx="8618110" cy="487238"/>
          </a:xfrm>
        </p:spPr>
        <p:txBody>
          <a:bodyPr lIns="91440" tIns="45720" rIns="91440" bIns="45720" anchor="b"/>
          <a:lstStyle/>
          <a:p>
            <a:r>
              <a:rPr lang="en-US" sz="2400" b="1" dirty="0">
                <a:solidFill>
                  <a:srgbClr val="FDD416"/>
                </a:solidFill>
                <a:latin typeface="Consolas"/>
              </a:rPr>
              <a:t>EAP</a:t>
            </a:r>
          </a:p>
        </p:txBody>
      </p:sp>
      <p:pic>
        <p:nvPicPr>
          <p:cNvPr id="5" name="Picture 4" descr="Logo&#10;&#10;AI-generated content may be incorrect.">
            <a:extLst>
              <a:ext uri="{FF2B5EF4-FFF2-40B4-BE49-F238E27FC236}">
                <a16:creationId xmlns:a16="http://schemas.microsoft.com/office/drawing/2014/main" id="{7E7FA279-37A7-6616-2244-8DF30302D38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5351" y="2521258"/>
            <a:ext cx="1472140" cy="3271422"/>
          </a:xfrm>
          <a:prstGeom prst="rect">
            <a:avLst/>
          </a:prstGeom>
        </p:spPr>
      </p:pic>
      <p:pic>
        <p:nvPicPr>
          <p:cNvPr id="7" name="Picture 6" descr="Graphical user interface&#10;&#10;AI-generated content may be incorrect.">
            <a:extLst>
              <a:ext uri="{FF2B5EF4-FFF2-40B4-BE49-F238E27FC236}">
                <a16:creationId xmlns:a16="http://schemas.microsoft.com/office/drawing/2014/main" id="{1501766D-17AF-C60C-9DA5-EAE086DB38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64738" y="2519301"/>
            <a:ext cx="1472140" cy="3271422"/>
          </a:xfrm>
          <a:prstGeom prst="rect">
            <a:avLst/>
          </a:prstGeom>
        </p:spPr>
      </p:pic>
      <p:pic>
        <p:nvPicPr>
          <p:cNvPr id="9" name="Picture 8" descr="Graphical user interface, application&#10;&#10;AI-generated content may be incorrect.">
            <a:extLst>
              <a:ext uri="{FF2B5EF4-FFF2-40B4-BE49-F238E27FC236}">
                <a16:creationId xmlns:a16="http://schemas.microsoft.com/office/drawing/2014/main" id="{516F5552-0A85-4216-6B06-CD5D11B493F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682480" y="2519301"/>
            <a:ext cx="1472140" cy="3271423"/>
          </a:xfrm>
          <a:prstGeom prst="rect">
            <a:avLst/>
          </a:prstGeom>
        </p:spPr>
      </p:pic>
      <p:sp>
        <p:nvSpPr>
          <p:cNvPr id="10" name="TextBox 9">
            <a:extLst>
              <a:ext uri="{FF2B5EF4-FFF2-40B4-BE49-F238E27FC236}">
                <a16:creationId xmlns:a16="http://schemas.microsoft.com/office/drawing/2014/main" id="{1696B086-4307-AA7F-BBDA-0C180A3A9925}"/>
              </a:ext>
            </a:extLst>
          </p:cNvPr>
          <p:cNvSpPr txBox="1"/>
          <p:nvPr/>
        </p:nvSpPr>
        <p:spPr>
          <a:xfrm>
            <a:off x="398679" y="1783391"/>
            <a:ext cx="2465483" cy="646331"/>
          </a:xfrm>
          <a:prstGeom prst="rect">
            <a:avLst/>
          </a:prstGeom>
          <a:noFill/>
        </p:spPr>
        <p:txBody>
          <a:bodyPr wrap="none" rtlCol="0">
            <a:spAutoFit/>
          </a:bodyPr>
          <a:lstStyle/>
          <a:p>
            <a:pPr algn="ctr"/>
            <a:r>
              <a:rPr lang="en-US" dirty="0"/>
              <a:t>Step 1</a:t>
            </a:r>
          </a:p>
          <a:p>
            <a:r>
              <a:rPr lang="en-US" dirty="0"/>
              <a:t>Download OKGuard App</a:t>
            </a:r>
          </a:p>
        </p:txBody>
      </p:sp>
      <p:sp>
        <p:nvSpPr>
          <p:cNvPr id="11" name="TextBox 10">
            <a:extLst>
              <a:ext uri="{FF2B5EF4-FFF2-40B4-BE49-F238E27FC236}">
                <a16:creationId xmlns:a16="http://schemas.microsoft.com/office/drawing/2014/main" id="{598755F3-70DE-8AF9-CA81-54BD242EFB82}"/>
              </a:ext>
            </a:extLst>
          </p:cNvPr>
          <p:cNvSpPr txBox="1"/>
          <p:nvPr/>
        </p:nvSpPr>
        <p:spPr>
          <a:xfrm>
            <a:off x="4595212" y="1783391"/>
            <a:ext cx="2011192" cy="646331"/>
          </a:xfrm>
          <a:prstGeom prst="rect">
            <a:avLst/>
          </a:prstGeom>
          <a:noFill/>
        </p:spPr>
        <p:txBody>
          <a:bodyPr wrap="none" rtlCol="0">
            <a:spAutoFit/>
          </a:bodyPr>
          <a:lstStyle/>
          <a:p>
            <a:pPr algn="ctr"/>
            <a:r>
              <a:rPr lang="en-US" dirty="0"/>
              <a:t>Step 2</a:t>
            </a:r>
          </a:p>
          <a:p>
            <a:r>
              <a:rPr lang="en-US" dirty="0"/>
              <a:t>Click “Army Toolkit”</a:t>
            </a:r>
          </a:p>
        </p:txBody>
      </p:sp>
      <p:sp>
        <p:nvSpPr>
          <p:cNvPr id="12" name="TextBox 11">
            <a:extLst>
              <a:ext uri="{FF2B5EF4-FFF2-40B4-BE49-F238E27FC236}">
                <a16:creationId xmlns:a16="http://schemas.microsoft.com/office/drawing/2014/main" id="{BA251C09-4D71-4C0C-0CB4-8FD89BA37D89}"/>
              </a:ext>
            </a:extLst>
          </p:cNvPr>
          <p:cNvSpPr txBox="1"/>
          <p:nvPr/>
        </p:nvSpPr>
        <p:spPr>
          <a:xfrm>
            <a:off x="9808896" y="1872970"/>
            <a:ext cx="1219308" cy="646331"/>
          </a:xfrm>
          <a:prstGeom prst="rect">
            <a:avLst/>
          </a:prstGeom>
          <a:noFill/>
        </p:spPr>
        <p:txBody>
          <a:bodyPr wrap="none" rtlCol="0">
            <a:spAutoFit/>
          </a:bodyPr>
          <a:lstStyle/>
          <a:p>
            <a:pPr algn="ctr"/>
            <a:r>
              <a:rPr lang="en-US" dirty="0"/>
              <a:t>Step 3</a:t>
            </a:r>
          </a:p>
          <a:p>
            <a:r>
              <a:rPr lang="en-US" dirty="0"/>
              <a:t>Click “EAP”</a:t>
            </a:r>
          </a:p>
        </p:txBody>
      </p:sp>
    </p:spTree>
    <p:extLst>
      <p:ext uri="{BB962C8B-B14F-4D97-AF65-F5344CB8AC3E}">
        <p14:creationId xmlns:p14="http://schemas.microsoft.com/office/powerpoint/2010/main" val="7037960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2F8CBE-2EC4-6314-DAE2-C192653729FF}"/>
              </a:ext>
            </a:extLst>
          </p:cNvPr>
          <p:cNvSpPr>
            <a:spLocks noGrp="1"/>
          </p:cNvSpPr>
          <p:nvPr>
            <p:ph type="title"/>
          </p:nvPr>
        </p:nvSpPr>
        <p:spPr>
          <a:xfrm>
            <a:off x="1353520" y="2649580"/>
            <a:ext cx="8622502" cy="779420"/>
          </a:xfrm>
        </p:spPr>
        <p:txBody>
          <a:bodyPr/>
          <a:lstStyle/>
          <a:p>
            <a:pPr algn="ctr"/>
            <a:r>
              <a:rPr lang="en-US" sz="3600" dirty="0">
                <a:latin typeface="+mn-lt"/>
              </a:rPr>
              <a:t>Questions</a:t>
            </a:r>
          </a:p>
        </p:txBody>
      </p:sp>
    </p:spTree>
    <p:extLst>
      <p:ext uri="{BB962C8B-B14F-4D97-AF65-F5344CB8AC3E}">
        <p14:creationId xmlns:p14="http://schemas.microsoft.com/office/powerpoint/2010/main" val="37029537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E1768383-DD96-3C13-761C-CC5B78DE9C5B}"/>
            </a:ext>
          </a:extLst>
        </p:cNvPr>
        <p:cNvGrpSpPr/>
        <p:nvPr/>
      </p:nvGrpSpPr>
      <p:grpSpPr>
        <a:xfrm>
          <a:off x="0" y="0"/>
          <a:ext cx="0" cy="0"/>
          <a:chOff x="0" y="0"/>
          <a:chExt cx="0" cy="0"/>
        </a:xfrm>
      </p:grpSpPr>
      <p:sp>
        <p:nvSpPr>
          <p:cNvPr id="37" name="Subtitle 36">
            <a:extLst>
              <a:ext uri="{FF2B5EF4-FFF2-40B4-BE49-F238E27FC236}">
                <a16:creationId xmlns:a16="http://schemas.microsoft.com/office/drawing/2014/main" id="{3A14CEB4-A15A-FA21-5572-737511F2A3D2}"/>
              </a:ext>
            </a:extLst>
          </p:cNvPr>
          <p:cNvSpPr>
            <a:spLocks noGrp="1"/>
          </p:cNvSpPr>
          <p:nvPr>
            <p:ph type="subTitle" idx="1"/>
          </p:nvPr>
        </p:nvSpPr>
        <p:spPr>
          <a:xfrm>
            <a:off x="223520" y="6207381"/>
            <a:ext cx="11950535" cy="441897"/>
          </a:xfrm>
        </p:spPr>
        <p:txBody>
          <a:bodyPr lIns="91440" tIns="45720" rIns="91440" bIns="45720" anchor="t"/>
          <a:lstStyle/>
          <a:p>
            <a:r>
              <a:rPr lang="en-US" dirty="0">
                <a:solidFill>
                  <a:srgbClr val="FDD31D"/>
                </a:solidFill>
                <a:latin typeface="Bahnschrift SemiBold"/>
              </a:rPr>
              <a:t>SFC Adam Reinschmidt, (572) 247-7723, adam.d.reinschmidt.mil@army.mil</a:t>
            </a:r>
          </a:p>
        </p:txBody>
      </p:sp>
      <p:sp>
        <p:nvSpPr>
          <p:cNvPr id="2" name="Title 1">
            <a:extLst>
              <a:ext uri="{FF2B5EF4-FFF2-40B4-BE49-F238E27FC236}">
                <a16:creationId xmlns:a16="http://schemas.microsoft.com/office/drawing/2014/main" id="{8C1785BE-275E-5FE0-6FD4-E5DAD8AAA871}"/>
              </a:ext>
            </a:extLst>
          </p:cNvPr>
          <p:cNvSpPr>
            <a:spLocks noGrp="1"/>
          </p:cNvSpPr>
          <p:nvPr>
            <p:ph type="ctrTitle"/>
          </p:nvPr>
        </p:nvSpPr>
        <p:spPr>
          <a:xfrm>
            <a:off x="1064370" y="10444"/>
            <a:ext cx="8618110" cy="487238"/>
          </a:xfrm>
        </p:spPr>
        <p:txBody>
          <a:bodyPr lIns="91440" tIns="45720" rIns="91440" bIns="45720" anchor="b"/>
          <a:lstStyle/>
          <a:p>
            <a:r>
              <a:rPr lang="en-US" sz="2400" b="1" dirty="0">
                <a:solidFill>
                  <a:srgbClr val="FDD416"/>
                </a:solidFill>
                <a:latin typeface="Consolas"/>
              </a:rPr>
              <a:t>Officer Strength Management</a:t>
            </a:r>
            <a:endParaRPr lang="en-US" sz="2400" b="1" dirty="0">
              <a:solidFill>
                <a:srgbClr val="FDD416"/>
              </a:solidFill>
              <a:latin typeface="Consolas" panose="020B0609020204030204" pitchFamily="49" charset="0"/>
            </a:endParaRPr>
          </a:p>
        </p:txBody>
      </p:sp>
      <p:sp>
        <p:nvSpPr>
          <p:cNvPr id="4" name="TextBox 3">
            <a:extLst>
              <a:ext uri="{FF2B5EF4-FFF2-40B4-BE49-F238E27FC236}">
                <a16:creationId xmlns:a16="http://schemas.microsoft.com/office/drawing/2014/main" id="{81AB2931-FBAF-EE07-7438-B537E3D98311}"/>
              </a:ext>
            </a:extLst>
          </p:cNvPr>
          <p:cNvSpPr txBox="1"/>
          <p:nvPr/>
        </p:nvSpPr>
        <p:spPr>
          <a:xfrm>
            <a:off x="663444" y="1911350"/>
            <a:ext cx="3157960"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b="1" dirty="0"/>
              <a:t>Shippers - Please Scan and Complete the Survey</a:t>
            </a:r>
            <a:endParaRPr lang="en-US" sz="2000" b="1" dirty="0">
              <a:ea typeface="Calibri"/>
              <a:cs typeface="Calibri"/>
            </a:endParaRPr>
          </a:p>
        </p:txBody>
      </p:sp>
      <p:sp>
        <p:nvSpPr>
          <p:cNvPr id="5" name="TextBox 4">
            <a:extLst>
              <a:ext uri="{FF2B5EF4-FFF2-40B4-BE49-F238E27FC236}">
                <a16:creationId xmlns:a16="http://schemas.microsoft.com/office/drawing/2014/main" id="{E42F5CEA-EE7B-FC4F-B778-3D087F50E013}"/>
              </a:ext>
            </a:extLst>
          </p:cNvPr>
          <p:cNvSpPr txBox="1"/>
          <p:nvPr/>
        </p:nvSpPr>
        <p:spPr>
          <a:xfrm>
            <a:off x="5067759" y="1195081"/>
            <a:ext cx="4614722" cy="449353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en-US" sz="4400" b="1" u="sng" dirty="0"/>
              <a:t>ROTC</a:t>
            </a:r>
            <a:r>
              <a:rPr lang="en-US" sz="4400" b="1" dirty="0"/>
              <a:t>  </a:t>
            </a:r>
          </a:p>
          <a:p>
            <a:pPr algn="r"/>
            <a:r>
              <a:rPr lang="en-US" dirty="0"/>
              <a:t>Cameron University, </a:t>
            </a:r>
            <a:r>
              <a:rPr lang="en-US" i="1" dirty="0"/>
              <a:t>Lawton</a:t>
            </a:r>
          </a:p>
          <a:p>
            <a:pPr algn="r"/>
            <a:r>
              <a:rPr lang="en-US" dirty="0"/>
              <a:t>Northeastern State University, </a:t>
            </a:r>
            <a:r>
              <a:rPr lang="en-US" i="1" dirty="0"/>
              <a:t>Tahlequah</a:t>
            </a:r>
          </a:p>
          <a:p>
            <a:pPr algn="r"/>
            <a:r>
              <a:rPr lang="en-US" dirty="0"/>
              <a:t>Oklahoma State University, </a:t>
            </a:r>
            <a:r>
              <a:rPr lang="en-US" i="1" dirty="0"/>
              <a:t>Stillwater</a:t>
            </a:r>
          </a:p>
          <a:p>
            <a:pPr algn="r"/>
            <a:r>
              <a:rPr lang="en-US" dirty="0"/>
              <a:t>University of Central Oklahoma, </a:t>
            </a:r>
            <a:r>
              <a:rPr lang="en-US" i="1" dirty="0"/>
              <a:t>Edmond</a:t>
            </a:r>
          </a:p>
          <a:p>
            <a:pPr algn="r"/>
            <a:r>
              <a:rPr lang="en-US" dirty="0"/>
              <a:t>University of Oklahoma, </a:t>
            </a:r>
            <a:r>
              <a:rPr lang="en-US" i="1" dirty="0"/>
              <a:t>Norman</a:t>
            </a:r>
          </a:p>
          <a:p>
            <a:pPr algn="r"/>
            <a:r>
              <a:rPr lang="en-US" sz="4400" b="1" u="sng" dirty="0"/>
              <a:t>GOLD (OCS)  </a:t>
            </a:r>
          </a:p>
          <a:p>
            <a:pPr algn="r"/>
            <a:r>
              <a:rPr lang="en-US" dirty="0"/>
              <a:t>East Central University, </a:t>
            </a:r>
            <a:r>
              <a:rPr lang="en-US" i="1" dirty="0"/>
              <a:t>Ada</a:t>
            </a:r>
          </a:p>
          <a:p>
            <a:pPr algn="r"/>
            <a:r>
              <a:rPr lang="en-US" dirty="0"/>
              <a:t>Rogers State University, </a:t>
            </a:r>
            <a:r>
              <a:rPr lang="en-US" i="1" dirty="0"/>
              <a:t>Claremore</a:t>
            </a:r>
          </a:p>
          <a:p>
            <a:pPr algn="r"/>
            <a:r>
              <a:rPr lang="en-US" dirty="0"/>
              <a:t>Southwestern Oklahoma State University, </a:t>
            </a:r>
            <a:r>
              <a:rPr lang="en-US" i="1" dirty="0"/>
              <a:t>Weatherford</a:t>
            </a:r>
          </a:p>
          <a:p>
            <a:pPr algn="r"/>
            <a:r>
              <a:rPr lang="en-US" dirty="0"/>
              <a:t>Southeastern Oklahoma State University, </a:t>
            </a:r>
            <a:r>
              <a:rPr lang="en-US" i="1" dirty="0"/>
              <a:t>Durant</a:t>
            </a:r>
          </a:p>
        </p:txBody>
      </p:sp>
      <p:pic>
        <p:nvPicPr>
          <p:cNvPr id="6" name="Picture 5" descr="Qr code&#10;&#10;AI-generated content may be incorrect.">
            <a:extLst>
              <a:ext uri="{FF2B5EF4-FFF2-40B4-BE49-F238E27FC236}">
                <a16:creationId xmlns:a16="http://schemas.microsoft.com/office/drawing/2014/main" id="{6E1D0E70-2073-9FC9-011A-B534E983631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6118" y="2619521"/>
            <a:ext cx="2932611" cy="2932611"/>
          </a:xfrm>
          <a:prstGeom prst="rect">
            <a:avLst/>
          </a:prstGeom>
        </p:spPr>
      </p:pic>
    </p:spTree>
    <p:extLst>
      <p:ext uri="{BB962C8B-B14F-4D97-AF65-F5344CB8AC3E}">
        <p14:creationId xmlns:p14="http://schemas.microsoft.com/office/powerpoint/2010/main" val="28337428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2824C360-6923-E572-8399-A6EC067D2958}"/>
            </a:ext>
          </a:extLst>
        </p:cNvPr>
        <p:cNvGrpSpPr/>
        <p:nvPr/>
      </p:nvGrpSpPr>
      <p:grpSpPr>
        <a:xfrm>
          <a:off x="0" y="0"/>
          <a:ext cx="0" cy="0"/>
          <a:chOff x="0" y="0"/>
          <a:chExt cx="0" cy="0"/>
        </a:xfrm>
      </p:grpSpPr>
      <p:sp>
        <p:nvSpPr>
          <p:cNvPr id="37" name="Subtitle 36">
            <a:extLst>
              <a:ext uri="{FF2B5EF4-FFF2-40B4-BE49-F238E27FC236}">
                <a16:creationId xmlns:a16="http://schemas.microsoft.com/office/drawing/2014/main" id="{DA30E49A-C582-1013-0889-BC60CEE829F7}"/>
              </a:ext>
            </a:extLst>
          </p:cNvPr>
          <p:cNvSpPr>
            <a:spLocks noGrp="1"/>
          </p:cNvSpPr>
          <p:nvPr>
            <p:ph type="subTitle" idx="1"/>
          </p:nvPr>
        </p:nvSpPr>
        <p:spPr>
          <a:xfrm>
            <a:off x="223520" y="6207381"/>
            <a:ext cx="11950535" cy="441897"/>
          </a:xfrm>
        </p:spPr>
        <p:txBody>
          <a:bodyPr lIns="91440" tIns="45720" rIns="91440" bIns="45720" anchor="t"/>
          <a:lstStyle/>
          <a:p>
            <a:r>
              <a:rPr lang="en-US" dirty="0">
                <a:solidFill>
                  <a:srgbClr val="FDD31D"/>
                </a:solidFill>
                <a:latin typeface="Bahnschrift SemiBold"/>
              </a:rPr>
              <a:t>SFC Adam Reinschmidt, (572) 247-7723, adam.d.reinschmidt.mil@army.mil</a:t>
            </a:r>
          </a:p>
        </p:txBody>
      </p:sp>
      <p:sp>
        <p:nvSpPr>
          <p:cNvPr id="2" name="Title 1">
            <a:extLst>
              <a:ext uri="{FF2B5EF4-FFF2-40B4-BE49-F238E27FC236}">
                <a16:creationId xmlns:a16="http://schemas.microsoft.com/office/drawing/2014/main" id="{AE4EE5EA-71DD-DC90-2855-2ACE34D4A336}"/>
              </a:ext>
            </a:extLst>
          </p:cNvPr>
          <p:cNvSpPr>
            <a:spLocks noGrp="1"/>
          </p:cNvSpPr>
          <p:nvPr>
            <p:ph type="ctrTitle"/>
          </p:nvPr>
        </p:nvSpPr>
        <p:spPr>
          <a:xfrm>
            <a:off x="1064370" y="10444"/>
            <a:ext cx="8618110" cy="487238"/>
          </a:xfrm>
        </p:spPr>
        <p:txBody>
          <a:bodyPr lIns="91440" tIns="45720" rIns="91440" bIns="45720" anchor="b"/>
          <a:lstStyle/>
          <a:p>
            <a:r>
              <a:rPr lang="en-US" sz="2400" b="1" dirty="0">
                <a:solidFill>
                  <a:srgbClr val="FDD416"/>
                </a:solidFill>
                <a:latin typeface="Consolas"/>
              </a:rPr>
              <a:t>Financial Incentives</a:t>
            </a:r>
            <a:endParaRPr lang="en-US" sz="2400" b="1" dirty="0">
              <a:solidFill>
                <a:srgbClr val="FDD416"/>
              </a:solidFill>
              <a:latin typeface="Consolas" panose="020B0609020204030204" pitchFamily="49" charset="0"/>
            </a:endParaRPr>
          </a:p>
        </p:txBody>
      </p:sp>
      <p:sp>
        <p:nvSpPr>
          <p:cNvPr id="3" name="TextBox 2">
            <a:extLst>
              <a:ext uri="{FF2B5EF4-FFF2-40B4-BE49-F238E27FC236}">
                <a16:creationId xmlns:a16="http://schemas.microsoft.com/office/drawing/2014/main" id="{082FD1C4-9A75-B1AD-684E-1DE270F1FC00}"/>
              </a:ext>
            </a:extLst>
          </p:cNvPr>
          <p:cNvSpPr txBox="1"/>
          <p:nvPr/>
        </p:nvSpPr>
        <p:spPr>
          <a:xfrm>
            <a:off x="1542361" y="2226804"/>
            <a:ext cx="4197427" cy="304698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182880" indent="-182880">
              <a:spcAft>
                <a:spcPts val="600"/>
              </a:spcAft>
              <a:buFont typeface="Arial" panose="020B0604020202020204" pitchFamily="34" charset="0"/>
              <a:buChar char="•"/>
            </a:pPr>
            <a:r>
              <a:rPr lang="en-US" dirty="0"/>
              <a:t>Contracting Incentives (Sophomore Year)</a:t>
            </a:r>
          </a:p>
          <a:p>
            <a:pPr marL="457200" indent="-182880">
              <a:spcAft>
                <a:spcPts val="600"/>
              </a:spcAft>
              <a:buFont typeface="Arial" panose="020B0604020202020204" pitchFamily="34" charset="0"/>
              <a:buChar char="•"/>
            </a:pPr>
            <a:r>
              <a:rPr lang="en-US" dirty="0"/>
              <a:t>$1600 per month (stipend, drill pay, GI Bill, Kicker)</a:t>
            </a:r>
          </a:p>
          <a:p>
            <a:pPr marL="457200" indent="-182880">
              <a:spcAft>
                <a:spcPts val="600"/>
              </a:spcAft>
              <a:buFont typeface="Arial" panose="020B0604020202020204" pitchFamily="34" charset="0"/>
              <a:buChar char="•"/>
            </a:pPr>
            <a:r>
              <a:rPr lang="en-US" dirty="0"/>
              <a:t>Non-Deployable while contracted</a:t>
            </a:r>
          </a:p>
          <a:p>
            <a:pPr marL="182880" indent="-182880">
              <a:spcAft>
                <a:spcPts val="600"/>
              </a:spcAft>
              <a:buFont typeface="Arial" panose="020B0604020202020204" pitchFamily="34" charset="0"/>
              <a:buChar char="•"/>
            </a:pPr>
            <a:r>
              <a:rPr lang="en-US" dirty="0"/>
              <a:t>Scholarships – subject to funding</a:t>
            </a:r>
          </a:p>
          <a:p>
            <a:pPr marL="457200" lvl="2" indent="-182880">
              <a:spcAft>
                <a:spcPts val="600"/>
              </a:spcAft>
              <a:buFont typeface="Arial" panose="020B0604020202020204" pitchFamily="34" charset="0"/>
              <a:buChar char="•"/>
            </a:pPr>
            <a:r>
              <a:rPr lang="en-US" dirty="0"/>
              <a:t>$6,600 (or more) per semester</a:t>
            </a:r>
          </a:p>
          <a:p>
            <a:pPr marL="457200" lvl="2" indent="-182880">
              <a:spcAft>
                <a:spcPts val="600"/>
              </a:spcAft>
              <a:buFont typeface="Arial" panose="020B0604020202020204" pitchFamily="34" charset="0"/>
              <a:buChar char="•"/>
            </a:pPr>
            <a:r>
              <a:rPr lang="en-US" dirty="0"/>
              <a:t>Guarantees you to the Guard</a:t>
            </a:r>
          </a:p>
          <a:p>
            <a:pPr marL="182880" indent="-182880">
              <a:spcAft>
                <a:spcPts val="600"/>
              </a:spcAft>
              <a:buFont typeface="Arial" panose="020B0604020202020204" pitchFamily="34" charset="0"/>
              <a:buChar char="•"/>
            </a:pPr>
            <a:r>
              <a:rPr lang="en-US" dirty="0"/>
              <a:t>Educational Assistance Program – free tuition and fees</a:t>
            </a:r>
          </a:p>
        </p:txBody>
      </p:sp>
      <p:sp>
        <p:nvSpPr>
          <p:cNvPr id="4" name="TextBox 3">
            <a:extLst>
              <a:ext uri="{FF2B5EF4-FFF2-40B4-BE49-F238E27FC236}">
                <a16:creationId xmlns:a16="http://schemas.microsoft.com/office/drawing/2014/main" id="{0B183FD1-EC7F-E0D3-4632-C0FFBAEEA9BA}"/>
              </a:ext>
            </a:extLst>
          </p:cNvPr>
          <p:cNvSpPr txBox="1"/>
          <p:nvPr/>
        </p:nvSpPr>
        <p:spPr>
          <a:xfrm>
            <a:off x="7206048" y="2226804"/>
            <a:ext cx="3524381" cy="37548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182880" indent="-182880">
              <a:spcAft>
                <a:spcPts val="600"/>
              </a:spcAft>
              <a:buFont typeface="Arial" panose="020B0604020202020204" pitchFamily="34" charset="0"/>
              <a:buChar char="•"/>
            </a:pPr>
            <a:r>
              <a:rPr lang="en-US" dirty="0"/>
              <a:t>GI Bill - $493/</a:t>
            </a:r>
            <a:r>
              <a:rPr lang="en-US" dirty="0" err="1"/>
              <a:t>mo</a:t>
            </a:r>
            <a:endParaRPr lang="en-US" dirty="0"/>
          </a:p>
          <a:p>
            <a:pPr marL="182880" indent="-182880">
              <a:spcAft>
                <a:spcPts val="600"/>
              </a:spcAft>
              <a:buFont typeface="Arial" panose="020B0604020202020204" pitchFamily="34" charset="0"/>
              <a:buChar char="•"/>
            </a:pPr>
            <a:r>
              <a:rPr lang="en-US" dirty="0"/>
              <a:t>GI Bill Kicker - $350/</a:t>
            </a:r>
            <a:r>
              <a:rPr lang="en-US" dirty="0" err="1"/>
              <a:t>mo</a:t>
            </a:r>
            <a:endParaRPr lang="en-US" dirty="0"/>
          </a:p>
          <a:p>
            <a:pPr marL="182880" indent="-182880">
              <a:spcAft>
                <a:spcPts val="600"/>
              </a:spcAft>
              <a:buFont typeface="Arial" panose="020B0604020202020204" pitchFamily="34" charset="0"/>
              <a:buChar char="•"/>
            </a:pPr>
            <a:r>
              <a:rPr lang="en-US" dirty="0"/>
              <a:t>Educational Assistance Program</a:t>
            </a:r>
          </a:p>
          <a:p>
            <a:pPr lvl="1" indent="-182880">
              <a:spcAft>
                <a:spcPts val="600"/>
              </a:spcAft>
              <a:buFont typeface="Arial" panose="020B0604020202020204" pitchFamily="34" charset="0"/>
              <a:buChar char="•"/>
            </a:pPr>
            <a:r>
              <a:rPr lang="en-US" dirty="0"/>
              <a:t>free tuition and fees</a:t>
            </a:r>
          </a:p>
          <a:p>
            <a:pPr marL="182880" indent="-182880">
              <a:spcAft>
                <a:spcPts val="600"/>
              </a:spcAft>
              <a:buFont typeface="Arial" panose="020B0604020202020204" pitchFamily="34" charset="0"/>
              <a:buChar char="•"/>
            </a:pPr>
            <a:r>
              <a:rPr lang="en-US" dirty="0"/>
              <a:t>Campus Scholarships Available</a:t>
            </a:r>
          </a:p>
          <a:p>
            <a:pPr lvl="1" indent="-182880">
              <a:spcAft>
                <a:spcPts val="600"/>
              </a:spcAft>
              <a:buFont typeface="Arial" panose="020B0604020202020204" pitchFamily="34" charset="0"/>
              <a:buChar char="•"/>
            </a:pPr>
            <a:r>
              <a:rPr lang="en-US" dirty="0"/>
              <a:t>RSU offers free room &amp; board</a:t>
            </a:r>
          </a:p>
          <a:p>
            <a:pPr marL="182880" indent="-182880">
              <a:spcAft>
                <a:spcPts val="600"/>
              </a:spcAft>
              <a:buFont typeface="Arial" panose="020B0604020202020204" pitchFamily="34" charset="0"/>
              <a:buChar char="•"/>
            </a:pPr>
            <a:r>
              <a:rPr lang="en-US" dirty="0"/>
              <a:t>Drill on campus – 4hr labs</a:t>
            </a:r>
          </a:p>
          <a:p>
            <a:pPr marL="182880" indent="-182880">
              <a:spcAft>
                <a:spcPts val="600"/>
              </a:spcAft>
              <a:buFont typeface="Arial" panose="020B0604020202020204" pitchFamily="34" charset="0"/>
              <a:buChar char="•"/>
            </a:pPr>
            <a:r>
              <a:rPr lang="en-US" dirty="0"/>
              <a:t>Increased drill pay senior year as 2LT</a:t>
            </a:r>
          </a:p>
          <a:p>
            <a:pPr marL="182880" indent="-182880">
              <a:spcAft>
                <a:spcPts val="600"/>
              </a:spcAft>
              <a:buFont typeface="Arial" panose="020B0604020202020204" pitchFamily="34" charset="0"/>
              <a:buChar char="•"/>
            </a:pPr>
            <a:r>
              <a:rPr lang="en-US" dirty="0"/>
              <a:t>Non-Deployable while in the GOLD program</a:t>
            </a:r>
          </a:p>
        </p:txBody>
      </p:sp>
      <p:sp>
        <p:nvSpPr>
          <p:cNvPr id="5" name="TextBox 4">
            <a:extLst>
              <a:ext uri="{FF2B5EF4-FFF2-40B4-BE49-F238E27FC236}">
                <a16:creationId xmlns:a16="http://schemas.microsoft.com/office/drawing/2014/main" id="{5BF1544A-BD60-027A-DAFB-73501344037A}"/>
              </a:ext>
            </a:extLst>
          </p:cNvPr>
          <p:cNvSpPr txBox="1"/>
          <p:nvPr/>
        </p:nvSpPr>
        <p:spPr>
          <a:xfrm>
            <a:off x="3146935" y="1767579"/>
            <a:ext cx="988278"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u="sng" dirty="0">
                <a:ea typeface="Calibri"/>
                <a:cs typeface="Calibri"/>
              </a:rPr>
              <a:t>ROTC</a:t>
            </a:r>
            <a:endParaRPr lang="en-US" sz="2400" b="1" u="sng" dirty="0"/>
          </a:p>
        </p:txBody>
      </p:sp>
      <p:sp>
        <p:nvSpPr>
          <p:cNvPr id="6" name="TextBox 5">
            <a:extLst>
              <a:ext uri="{FF2B5EF4-FFF2-40B4-BE49-F238E27FC236}">
                <a16:creationId xmlns:a16="http://schemas.microsoft.com/office/drawing/2014/main" id="{44A575D1-7431-4812-89F8-ED6F09C4FAC9}"/>
              </a:ext>
            </a:extLst>
          </p:cNvPr>
          <p:cNvSpPr txBox="1"/>
          <p:nvPr/>
        </p:nvSpPr>
        <p:spPr>
          <a:xfrm>
            <a:off x="6369787" y="1765139"/>
            <a:ext cx="5660631"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400" b="1" u="sng" dirty="0">
                <a:ea typeface="Calibri"/>
                <a:cs typeface="Calibri"/>
              </a:rPr>
              <a:t>GOLD </a:t>
            </a:r>
            <a:r>
              <a:rPr lang="en-US" sz="2000" b="1" u="sng" dirty="0">
                <a:ea typeface="Calibri"/>
                <a:cs typeface="Calibri"/>
              </a:rPr>
              <a:t>(Guard Officer Leader Development)</a:t>
            </a:r>
            <a:endParaRPr lang="en-US" sz="2400" u="sng" dirty="0">
              <a:ea typeface="Calibri" panose="020F0502020204030204"/>
              <a:cs typeface="Calibri" panose="020F0502020204030204"/>
            </a:endParaRPr>
          </a:p>
        </p:txBody>
      </p:sp>
    </p:spTree>
    <p:extLst>
      <p:ext uri="{BB962C8B-B14F-4D97-AF65-F5344CB8AC3E}">
        <p14:creationId xmlns:p14="http://schemas.microsoft.com/office/powerpoint/2010/main" val="405110572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A27081AA91AEF459764F9BACC3DFA0C" ma:contentTypeVersion="24" ma:contentTypeDescription="Create a new document." ma:contentTypeScope="" ma:versionID="742855c22fc0e533b77cd45794f11c4f">
  <xsd:schema xmlns:xsd="http://www.w3.org/2001/XMLSchema" xmlns:xs="http://www.w3.org/2001/XMLSchema" xmlns:p="http://schemas.microsoft.com/office/2006/metadata/properties" xmlns:ns1="http://schemas.microsoft.com/sharepoint/v3" xmlns:ns2="05119671-51af-4a0f-aa50-c9bd38c9d9e8" xmlns:ns3="46c069c1-e0e2-437c-8f34-03a26d1db4c4" targetNamespace="http://schemas.microsoft.com/office/2006/metadata/properties" ma:root="true" ma:fieldsID="6c59ed119a2819e0a369e09abd76c85d" ns1:_="" ns2:_="" ns3:_="">
    <xsd:import namespace="http://schemas.microsoft.com/sharepoint/v3"/>
    <xsd:import namespace="05119671-51af-4a0f-aa50-c9bd38c9d9e8"/>
    <xsd:import namespace="46c069c1-e0e2-437c-8f34-03a26d1db4c4"/>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Location" minOccurs="0"/>
                <xsd:element ref="ns3:SharedWithUsers" minOccurs="0"/>
                <xsd:element ref="ns3:SharedWithDetails" minOccurs="0"/>
                <xsd:element ref="ns2:Award" minOccurs="0"/>
                <xsd:element ref="ns2:Status" minOccurs="0"/>
                <xsd:element ref="ns2:Pickedupby" minOccurs="0"/>
                <xsd:element ref="ns2:BATCHID" minOccurs="0"/>
                <xsd:element ref="ns2:lcf76f155ced4ddcb4097134ff3c332f" minOccurs="0"/>
                <xsd:element ref="ns3:TaxCatchAll" minOccurs="0"/>
                <xsd:element ref="ns1:_ip_UnifiedCompliancePolicyProperties" minOccurs="0"/>
                <xsd:element ref="ns1:_ip_UnifiedCompliancePolicyUIAction" minOccurs="0"/>
                <xsd:element ref="ns2:MediaServiceObjectDetectorVersions" minOccurs="0"/>
                <xsd:element ref="ns2:MediaServiceSearchProperties" minOccurs="0"/>
                <xsd:element ref="ns2:MediaLengthInSeconds" minOccurs="0"/>
                <xsd:element ref="ns2:WorkflowStatu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5" nillable="true" ma:displayName="Unified Compliance Policy Properties" ma:hidden="true" ma:internalName="_ip_UnifiedCompliancePolicyProperties">
      <xsd:simpleType>
        <xsd:restriction base="dms:Note"/>
      </xsd:simpleType>
    </xsd:element>
    <xsd:element name="_ip_UnifiedCompliancePolicyUIAction" ma:index="26"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5119671-51af-4a0f-aa50-c9bd38c9d9e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Award" ma:index="18" nillable="true" ma:displayName="AWARD" ma:description="Select award being recommended" ma:format="Dropdown" ma:internalName="Award">
      <xsd:simpleType>
        <xsd:restriction base="dms:Choice">
          <xsd:enumeration value="AAM"/>
          <xsd:enumeration value="MSM"/>
          <xsd:enumeration value="ARCOM"/>
          <xsd:enumeration value="OKRR"/>
          <xsd:enumeration value="OKMSM"/>
        </xsd:restriction>
      </xsd:simpleType>
    </xsd:element>
    <xsd:element name="Status" ma:index="19" nillable="true" ma:displayName="Status" ma:format="Dropdown" ma:internalName="Status">
      <xsd:simpleType>
        <xsd:restriction base="dms:Choice">
          <xsd:enumeration value="@ CMD"/>
          <xsd:enumeration value="Returned"/>
          <xsd:enumeration value="@ State"/>
          <xsd:enumeration value="Ready for pick up"/>
          <xsd:enumeration value="Complete"/>
          <xsd:enumeration value="Empty Folder"/>
          <xsd:enumeration value="Items for review"/>
        </xsd:restriction>
      </xsd:simpleType>
    </xsd:element>
    <xsd:element name="Pickedupby" ma:index="20" nillable="true" ma:displayName="Picked up by" ma:format="Dropdown" ma:internalName="Pickedupby">
      <xsd:simpleType>
        <xsd:restriction base="dms:Text">
          <xsd:maxLength value="255"/>
        </xsd:restriction>
      </xsd:simpleType>
    </xsd:element>
    <xsd:element name="BATCHID" ma:index="21" nillable="true" ma:displayName="BATCH ID" ma:format="Dropdown" ma:internalName="BATCHID">
      <xsd:simpleType>
        <xsd:restriction base="dms:Text">
          <xsd:maxLength value="255"/>
        </xsd:restrictio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cc874fec-6985-468d-9a86-0194f6fd86dc"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7" nillable="true" ma:displayName="MediaServiceObjectDetectorVersions" ma:hidden="true" ma:indexed="true" ma:internalName="MediaServiceObjectDetectorVersions" ma:readOnly="true">
      <xsd:simpleType>
        <xsd:restriction base="dms:Text"/>
      </xsd:simpleType>
    </xsd:element>
    <xsd:element name="MediaServiceSearchProperties" ma:index="28" nillable="true" ma:displayName="MediaServiceSearchProperties" ma:hidden="true" ma:internalName="MediaServiceSearchProperties" ma:readOnly="true">
      <xsd:simpleType>
        <xsd:restriction base="dms:Note"/>
      </xsd:simpleType>
    </xsd:element>
    <xsd:element name="MediaLengthInSeconds" ma:index="29" nillable="true" ma:displayName="MediaLengthInSeconds" ma:hidden="true" ma:internalName="MediaLengthInSeconds" ma:readOnly="true">
      <xsd:simpleType>
        <xsd:restriction base="dms:Unknown"/>
      </xsd:simpleType>
    </xsd:element>
    <xsd:element name="WorkflowStatus" ma:index="30" nillable="true" ma:displayName="Workflow Status" ma:description="Notes" ma:format="Dropdown" ma:internalName="WorkflowStatus">
      <xsd:simpleType>
        <xsd:restriction base="dms:Note"/>
      </xsd:simpleType>
    </xsd:element>
    <xsd:element name="MediaServiceBillingMetadata" ma:index="3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6c069c1-e0e2-437c-8f34-03a26d1db4c4"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4" nillable="true" ma:displayName="Taxonomy Catch All Column" ma:hidden="true" ma:list="{b93383f9-9133-4403-9b23-e43eba0d48d6}" ma:internalName="TaxCatchAll" ma:showField="CatchAllData" ma:web="46c069c1-e0e2-437c-8f34-03a26d1db4c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ontrol xmlns="http://schemas.microsoft.com/VisualStudio/2011/storyboarding/control">
  <Id Name="cdd7d675-f192-4b1b-a563-ba2855246aec" Revision="1" Stencil="System.MyShapes" StencilVersion="1.0"/>
</Control>
</file>

<file path=customXml/item4.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lcf76f155ced4ddcb4097134ff3c332f xmlns="05119671-51af-4a0f-aa50-c9bd38c9d9e8">
      <Terms xmlns="http://schemas.microsoft.com/office/infopath/2007/PartnerControls"/>
    </lcf76f155ced4ddcb4097134ff3c332f>
    <WorkflowStatus xmlns="05119671-51af-4a0f-aa50-c9bd38c9d9e8" xsi:nil="true"/>
    <TaxCatchAll xmlns="46c069c1-e0e2-437c-8f34-03a26d1db4c4" xsi:nil="true"/>
    <Status xmlns="05119671-51af-4a0f-aa50-c9bd38c9d9e8" xsi:nil="true"/>
    <_ip_UnifiedCompliancePolicyProperties xmlns="http://schemas.microsoft.com/sharepoint/v3" xsi:nil="true"/>
    <BATCHID xmlns="05119671-51af-4a0f-aa50-c9bd38c9d9e8" xsi:nil="true"/>
    <Pickedupby xmlns="05119671-51af-4a0f-aa50-c9bd38c9d9e8" xsi:nil="true"/>
    <Award xmlns="05119671-51af-4a0f-aa50-c9bd38c9d9e8" xsi:nil="true"/>
  </documentManagement>
</p:properties>
</file>

<file path=customXml/itemProps1.xml><?xml version="1.0" encoding="utf-8"?>
<ds:datastoreItem xmlns:ds="http://schemas.openxmlformats.org/officeDocument/2006/customXml" ds:itemID="{39AFA521-24EE-438C-A597-ED8D8C4DA34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05119671-51af-4a0f-aa50-c9bd38c9d9e8"/>
    <ds:schemaRef ds:uri="46c069c1-e0e2-437c-8f34-03a26d1db4c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0510CA6-E37E-4E0D-9D39-1FABC5B79D06}">
  <ds:schemaRefs>
    <ds:schemaRef ds:uri="http://schemas.microsoft.com/sharepoint/v3/contenttype/forms"/>
  </ds:schemaRefs>
</ds:datastoreItem>
</file>

<file path=customXml/itemProps3.xml><?xml version="1.0" encoding="utf-8"?>
<ds:datastoreItem xmlns:ds="http://schemas.openxmlformats.org/officeDocument/2006/customXml" ds:itemID="{6F900ED4-53CF-49E3-87B9-1AA4796A7E9B}">
  <ds:schemaRefs>
    <ds:schemaRef ds:uri="http://schemas.microsoft.com/VisualStudio/2011/storyboarding/control"/>
  </ds:schemaRefs>
</ds:datastoreItem>
</file>

<file path=customXml/itemProps4.xml><?xml version="1.0" encoding="utf-8"?>
<ds:datastoreItem xmlns:ds="http://schemas.openxmlformats.org/officeDocument/2006/customXml" ds:itemID="{B28B349B-91ED-4DA2-AE37-5E65FC998746}">
  <ds:schemaRefs>
    <ds:schemaRef ds:uri="http://schemas.microsoft.com/office/2006/metadata/properties"/>
    <ds:schemaRef ds:uri="http://schemas.microsoft.com/office/infopath/2007/PartnerControls"/>
    <ds:schemaRef ds:uri="http://schemas.microsoft.com/sharepoint/v3"/>
    <ds:schemaRef ds:uri="05119671-51af-4a0f-aa50-c9bd38c9d9e8"/>
    <ds:schemaRef ds:uri="46c069c1-e0e2-437c-8f34-03a26d1db4c4"/>
  </ds:schemaRefs>
</ds:datastoreItem>
</file>

<file path=docMetadata/LabelInfo.xml><?xml version="1.0" encoding="utf-8"?>
<clbl:labelList xmlns:clbl="http://schemas.microsoft.com/office/2020/mipLabelMetadata">
  <clbl:label id="{554eecc5-e26c-4620-b240-5a8bb326c33d}" enabled="1" method="Privileged" siteId="{fae6d70f-954b-4811-92b6-0530d6f84c43}" removed="0"/>
</clbl:labelList>
</file>

<file path=docProps/app.xml><?xml version="1.0" encoding="utf-8"?>
<Properties xmlns="http://schemas.openxmlformats.org/officeDocument/2006/extended-properties" xmlns:vt="http://schemas.openxmlformats.org/officeDocument/2006/docPropsVTypes">
  <Template/>
  <TotalTime>4677</TotalTime>
  <Words>1577</Words>
  <Application>Microsoft Office PowerPoint</Application>
  <PresentationFormat>Widescreen</PresentationFormat>
  <Paragraphs>167</Paragraphs>
  <Slides>19</Slides>
  <Notes>1</Notes>
  <HiddenSlides>6</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19</vt:i4>
      </vt:variant>
    </vt:vector>
  </HeadingPairs>
  <TitlesOfParts>
    <vt:vector size="26" baseType="lpstr">
      <vt:lpstr>Arial</vt:lpstr>
      <vt:lpstr>Bahnschrift SemiBold</vt:lpstr>
      <vt:lpstr>Calibri</vt:lpstr>
      <vt:lpstr>Calibri Light</vt:lpstr>
      <vt:lpstr>Consolas</vt:lpstr>
      <vt:lpstr>Wingdings</vt:lpstr>
      <vt:lpstr>Office Theme</vt:lpstr>
      <vt:lpstr>Agenda</vt:lpstr>
      <vt:lpstr>PowerPoint Presentation</vt:lpstr>
      <vt:lpstr> IADT Manager/ Guard Liaison (LNO)</vt:lpstr>
      <vt:lpstr>While at BCT &amp; AIT</vt:lpstr>
      <vt:lpstr>Phone Calls</vt:lpstr>
      <vt:lpstr>Reception</vt:lpstr>
      <vt:lpstr>Basic Training</vt:lpstr>
      <vt:lpstr>Letter Writing</vt:lpstr>
      <vt:lpstr>Letter Writing</vt:lpstr>
      <vt:lpstr>Letter Writing</vt:lpstr>
      <vt:lpstr>Graduation</vt:lpstr>
      <vt:lpstr>BCT &amp; AIT Graduation Visitors pass</vt:lpstr>
      <vt:lpstr>Mandatory Return Date (STO 1 Only)</vt:lpstr>
      <vt:lpstr>Tricare Reserve Select</vt:lpstr>
      <vt:lpstr>Red Cross</vt:lpstr>
      <vt:lpstr>EAP</vt:lpstr>
      <vt:lpstr>Questions</vt:lpstr>
      <vt:lpstr>Officer Strength Management</vt:lpstr>
      <vt:lpstr>Financial Incentives</vt:lpstr>
    </vt:vector>
  </TitlesOfParts>
  <Company>US Army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Grant, Bryan M SSG MIL USA NGB ARNG</dc:creator>
  <cp:lastModifiedBy>Reinschmidt, Adam D SFC USARMY NG OKARNG (USA)</cp:lastModifiedBy>
  <cp:revision>234</cp:revision>
  <cp:lastPrinted>2022-08-25T18:22:19Z</cp:lastPrinted>
  <dcterms:created xsi:type="dcterms:W3CDTF">2021-04-12T18:27:29Z</dcterms:created>
  <dcterms:modified xsi:type="dcterms:W3CDTF">2026-07-28T17:25:10Z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fs.IsStoryboard">
    <vt:bool>true</vt:bool>
  </property>
  <property fmtid="{D5CDD505-2E9C-101B-9397-08002B2CF9AE}" pid="3" name="ContentTypeId">
    <vt:lpwstr>0x010100DA27081AA91AEF459764F9BACC3DFA0C</vt:lpwstr>
  </property>
  <property fmtid="{D5CDD505-2E9C-101B-9397-08002B2CF9AE}" pid="4" name="MediaServiceImageTags">
    <vt:lpwstr/>
  </property>
</Properties>
</file>