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9" r:id="rId1"/>
  </p:sldMasterIdLst>
  <p:notesMasterIdLst>
    <p:notesMasterId r:id="rId99"/>
  </p:notesMasterIdLst>
  <p:handoutMasterIdLst>
    <p:handoutMasterId r:id="rId100"/>
  </p:handoutMasterIdLst>
  <p:sldIdLst>
    <p:sldId id="664" r:id="rId2"/>
    <p:sldId id="597" r:id="rId3"/>
    <p:sldId id="594" r:id="rId4"/>
    <p:sldId id="608" r:id="rId5"/>
    <p:sldId id="386" r:id="rId6"/>
    <p:sldId id="545" r:id="rId7"/>
    <p:sldId id="569" r:id="rId8"/>
    <p:sldId id="604" r:id="rId9"/>
    <p:sldId id="547" r:id="rId10"/>
    <p:sldId id="548" r:id="rId11"/>
    <p:sldId id="549" r:id="rId12"/>
    <p:sldId id="550" r:id="rId13"/>
    <p:sldId id="570" r:id="rId14"/>
    <p:sldId id="551" r:id="rId15"/>
    <p:sldId id="598" r:id="rId16"/>
    <p:sldId id="655" r:id="rId17"/>
    <p:sldId id="648" r:id="rId18"/>
    <p:sldId id="656" r:id="rId19"/>
    <p:sldId id="657" r:id="rId20"/>
    <p:sldId id="630" r:id="rId21"/>
    <p:sldId id="658" r:id="rId22"/>
    <p:sldId id="461" r:id="rId23"/>
    <p:sldId id="462" r:id="rId24"/>
    <p:sldId id="463" r:id="rId25"/>
    <p:sldId id="464" r:id="rId26"/>
    <p:sldId id="465" r:id="rId27"/>
    <p:sldId id="651" r:id="rId28"/>
    <p:sldId id="642" r:id="rId29"/>
    <p:sldId id="500" r:id="rId30"/>
    <p:sldId id="290" r:id="rId31"/>
    <p:sldId id="665" r:id="rId32"/>
    <p:sldId id="587" r:id="rId33"/>
    <p:sldId id="588" r:id="rId34"/>
    <p:sldId id="599" r:id="rId35"/>
    <p:sldId id="612" r:id="rId36"/>
    <p:sldId id="659" r:id="rId37"/>
    <p:sldId id="660" r:id="rId38"/>
    <p:sldId id="661" r:id="rId39"/>
    <p:sldId id="631" r:id="rId40"/>
    <p:sldId id="632" r:id="rId41"/>
    <p:sldId id="634" r:id="rId42"/>
    <p:sldId id="635" r:id="rId43"/>
    <p:sldId id="636" r:id="rId44"/>
    <p:sldId id="557" r:id="rId45"/>
    <p:sldId id="543" r:id="rId46"/>
    <p:sldId id="666" r:id="rId47"/>
    <p:sldId id="667" r:id="rId48"/>
    <p:sldId id="668" r:id="rId49"/>
    <p:sldId id="669" r:id="rId50"/>
    <p:sldId id="670" r:id="rId51"/>
    <p:sldId id="652" r:id="rId52"/>
    <p:sldId id="671" r:id="rId53"/>
    <p:sldId id="298" r:id="rId54"/>
    <p:sldId id="560" r:id="rId55"/>
    <p:sldId id="299" r:id="rId56"/>
    <p:sldId id="302" r:id="rId57"/>
    <p:sldId id="303" r:id="rId58"/>
    <p:sldId id="304" r:id="rId59"/>
    <p:sldId id="622" r:id="rId60"/>
    <p:sldId id="623" r:id="rId61"/>
    <p:sldId id="624" r:id="rId62"/>
    <p:sldId id="625" r:id="rId63"/>
    <p:sldId id="578" r:id="rId64"/>
    <p:sldId id="561" r:id="rId65"/>
    <p:sldId id="563" r:id="rId66"/>
    <p:sldId id="564" r:id="rId67"/>
    <p:sldId id="562" r:id="rId68"/>
    <p:sldId id="565" r:id="rId69"/>
    <p:sldId id="566" r:id="rId70"/>
    <p:sldId id="567" r:id="rId71"/>
    <p:sldId id="673" r:id="rId72"/>
    <p:sldId id="305" r:id="rId73"/>
    <p:sldId id="645" r:id="rId74"/>
    <p:sldId id="307" r:id="rId75"/>
    <p:sldId id="308" r:id="rId76"/>
    <p:sldId id="309" r:id="rId77"/>
    <p:sldId id="340" r:id="rId78"/>
    <p:sldId id="522" r:id="rId79"/>
    <p:sldId id="341" r:id="rId80"/>
    <p:sldId id="342" r:id="rId81"/>
    <p:sldId id="580" r:id="rId82"/>
    <p:sldId id="344" r:id="rId83"/>
    <p:sldId id="345" r:id="rId84"/>
    <p:sldId id="650" r:id="rId85"/>
    <p:sldId id="348" r:id="rId86"/>
    <p:sldId id="349" r:id="rId87"/>
    <p:sldId id="350" r:id="rId88"/>
    <p:sldId id="351" r:id="rId89"/>
    <p:sldId id="352" r:id="rId90"/>
    <p:sldId id="365" r:id="rId91"/>
    <p:sldId id="366" r:id="rId92"/>
    <p:sldId id="363" r:id="rId93"/>
    <p:sldId id="534" r:id="rId94"/>
    <p:sldId id="528" r:id="rId95"/>
    <p:sldId id="644" r:id="rId96"/>
    <p:sldId id="496" r:id="rId97"/>
    <p:sldId id="653" r:id="rId98"/>
  </p:sldIdLst>
  <p:sldSz cx="9144000" cy="6858000" type="letter"/>
  <p:notesSz cx="7026275" cy="9312275"/>
  <p:embeddedFontLst>
    <p:embeddedFont>
      <p:font typeface="Arial Black" panose="020B0A04020102020204" pitchFamily="34" charset="0"/>
      <p:bold r:id="rId101"/>
    </p:embeddedFont>
    <p:embeddedFont>
      <p:font typeface="Calibri" panose="020F0502020204030204" pitchFamily="34" charset="0"/>
      <p:regular r:id="rId102"/>
      <p:bold r:id="rId103"/>
      <p:italic r:id="rId104"/>
      <p:boldItalic r:id="rId105"/>
    </p:embeddedFont>
    <p:embeddedFont>
      <p:font typeface="Franklin Gothic Demi Cond" panose="020B0706030402020204" pitchFamily="34" charset="0"/>
      <p:regular r:id="rId106"/>
    </p:embeddedFont>
    <p:embeddedFont>
      <p:font typeface="Impact" panose="020B0806030902050204" pitchFamily="34" charset="0"/>
      <p:regular r:id="rId107"/>
    </p:embeddedFont>
  </p:embeddedFontLst>
  <p:kinsoku lang="ja-JP" invalStChars="" invalEndChars=""/>
  <p:defaultTex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guide id="3" orient="horz" pos="2932">
          <p15:clr>
            <a:srgbClr val="A4A3A4"/>
          </p15:clr>
        </p15:guide>
        <p15:guide id="4"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5B8"/>
    <a:srgbClr val="1C68B8"/>
    <a:srgbClr val="1C68AA"/>
    <a:srgbClr val="1C6CAA"/>
    <a:srgbClr val="FFD300"/>
    <a:srgbClr val="FFE419"/>
    <a:srgbClr val="FFE101"/>
    <a:srgbClr val="000000"/>
    <a:srgbClr val="000066"/>
    <a:srgbClr val="259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autoAdjust="0"/>
    <p:restoredTop sz="99237" autoAdjust="0"/>
  </p:normalViewPr>
  <p:slideViewPr>
    <p:cSldViewPr snapToGrid="0">
      <p:cViewPr varScale="1">
        <p:scale>
          <a:sx n="114" d="100"/>
          <a:sy n="114" d="100"/>
        </p:scale>
        <p:origin x="1662" y="8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4" d="100"/>
          <a:sy n="64" d="100"/>
        </p:scale>
        <p:origin x="3264" y="90"/>
      </p:cViewPr>
      <p:guideLst>
        <p:guide orient="horz" pos="2927"/>
        <p:guide pos="2160"/>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BS\Joint\CAREER%20DIRECTION%20STUFF\__CD2\36th%20edition%20production\CD2%20Page%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cene3d>
              <a:camera prst="orthographicFront"/>
              <a:lightRig rig="threePt" dir="t"/>
            </a:scene3d>
            <a:sp3d>
              <a:bevelT w="127000" h="127000"/>
            </a:sp3d>
          </c:spPr>
          <c:invertIfNegative val="0"/>
          <c:cat>
            <c:strRef>
              <c:f>Sheet1!$A$1:$A$6</c:f>
              <c:strCache>
                <c:ptCount val="6"/>
                <c:pt idx="0">
                  <c:v>Dropout</c:v>
                </c:pt>
                <c:pt idx="1">
                  <c:v>High School Diploma</c:v>
                </c:pt>
                <c:pt idx="2">
                  <c:v>Associate Degree</c:v>
                </c:pt>
                <c:pt idx="3">
                  <c:v>Bachelor's Degree</c:v>
                </c:pt>
                <c:pt idx="4">
                  <c:v>Master's Degree</c:v>
                </c:pt>
                <c:pt idx="5">
                  <c:v>Professional Degree</c:v>
                </c:pt>
              </c:strCache>
            </c:strRef>
          </c:cat>
          <c:val>
            <c:numRef>
              <c:f>Sheet1!$B$1:$B$6</c:f>
              <c:numCache>
                <c:formatCode>_("$"* #,##0_);_("$"* \(#,##0\);_("$"* "-"??_);_(@_)</c:formatCode>
                <c:ptCount val="6"/>
                <c:pt idx="0">
                  <c:v>1954</c:v>
                </c:pt>
                <c:pt idx="1">
                  <c:v>2765</c:v>
                </c:pt>
                <c:pt idx="2">
                  <c:v>3328</c:v>
                </c:pt>
                <c:pt idx="3">
                  <c:v>4563</c:v>
                </c:pt>
                <c:pt idx="4">
                  <c:v>5473</c:v>
                </c:pt>
                <c:pt idx="5">
                  <c:v>7215</c:v>
                </c:pt>
              </c:numCache>
            </c:numRef>
          </c:val>
          <c:extLst>
            <c:ext xmlns:c16="http://schemas.microsoft.com/office/drawing/2014/chart" uri="{C3380CC4-5D6E-409C-BE32-E72D297353CC}">
              <c16:uniqueId val="{00000000-79A5-47B9-B319-0643E9ED3756}"/>
            </c:ext>
          </c:extLst>
        </c:ser>
        <c:dLbls>
          <c:showLegendKey val="0"/>
          <c:showVal val="0"/>
          <c:showCatName val="0"/>
          <c:showSerName val="0"/>
          <c:showPercent val="0"/>
          <c:showBubbleSize val="0"/>
        </c:dLbls>
        <c:gapWidth val="81"/>
        <c:overlap val="67"/>
        <c:axId val="49452928"/>
        <c:axId val="49454464"/>
      </c:barChart>
      <c:catAx>
        <c:axId val="49452928"/>
        <c:scaling>
          <c:orientation val="minMax"/>
        </c:scaling>
        <c:delete val="1"/>
        <c:axPos val="l"/>
        <c:numFmt formatCode="General" sourceLinked="0"/>
        <c:majorTickMark val="out"/>
        <c:minorTickMark val="none"/>
        <c:tickLblPos val="none"/>
        <c:crossAx val="49454464"/>
        <c:crosses val="autoZero"/>
        <c:auto val="1"/>
        <c:lblAlgn val="ctr"/>
        <c:lblOffset val="100"/>
        <c:noMultiLvlLbl val="0"/>
      </c:catAx>
      <c:valAx>
        <c:axId val="49454464"/>
        <c:scaling>
          <c:orientation val="minMax"/>
        </c:scaling>
        <c:delete val="1"/>
        <c:axPos val="b"/>
        <c:numFmt formatCode="_(&quot;$&quot;* #,##0_);_(&quot;$&quot;* \(#,##0\);_(&quot;$&quot;* &quot;-&quot;??_);_(@_)" sourceLinked="1"/>
        <c:majorTickMark val="out"/>
        <c:minorTickMark val="none"/>
        <c:tickLblPos val="none"/>
        <c:crossAx val="49452928"/>
        <c:crosses val="autoZero"/>
        <c:crossBetween val="between"/>
      </c:valAx>
      <c:spPr>
        <a:noFill/>
        <a:ln w="25400">
          <a:noFill/>
        </a:ln>
      </c:spPr>
    </c:plotArea>
    <c:plotVisOnly val="1"/>
    <c:dispBlanksAs val="gap"/>
    <c:showDLblsOverMax val="0"/>
  </c:chart>
  <c:spPr>
    <a:scene3d>
      <a:camera prst="orthographicFront"/>
      <a:lightRig rig="threePt" dir="t"/>
    </a:scene3d>
    <a:sp3d>
      <a:bevelB w="6350"/>
    </a:sp3d>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0.67926</cdr:x>
      <cdr:y>0.22534</cdr:y>
    </cdr:from>
    <cdr:to>
      <cdr:x>0.78641</cdr:x>
      <cdr:y>0.31964</cdr:y>
    </cdr:to>
    <cdr:sp macro="" textlink="">
      <cdr:nvSpPr>
        <cdr:cNvPr id="2" name="TextBox 10"/>
        <cdr:cNvSpPr txBox="1"/>
      </cdr:nvSpPr>
      <cdr:spPr>
        <a:xfrm xmlns:a="http://schemas.openxmlformats.org/drawingml/2006/main">
          <a:off x="5641798" y="882585"/>
          <a:ext cx="88998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xmlns:a="http://schemas.openxmlformats.org/drawingml/2006/main">
          <a:r>
            <a:rPr lang="en-US" sz="1800" b="1" dirty="0"/>
            <a:t>$5,520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115933" y="8871949"/>
            <a:ext cx="796035" cy="267246"/>
          </a:xfrm>
          <a:prstGeom prst="rect">
            <a:avLst/>
          </a:prstGeom>
          <a:noFill/>
          <a:ln w="12700">
            <a:noFill/>
            <a:miter lim="800000"/>
            <a:headEnd/>
            <a:tailEnd/>
          </a:ln>
          <a:effectLst/>
        </p:spPr>
        <p:txBody>
          <a:bodyPr wrap="none" lIns="90197" tIns="45918" rIns="90197" bIns="45918">
            <a:spAutoFit/>
          </a:bodyPr>
          <a:lstStyle/>
          <a:p>
            <a:pPr algn="ctr" defTabSz="897605" eaLnBrk="0" hangingPunct="0">
              <a:lnSpc>
                <a:spcPct val="90000"/>
              </a:lnSpc>
              <a:defRPr/>
            </a:pPr>
            <a:r>
              <a:rPr lang="en-US" sz="1200" dirty="0">
                <a:solidFill>
                  <a:schemeClr val="tx1"/>
                </a:solidFill>
                <a:latin typeface="Arial" charset="0"/>
              </a:rPr>
              <a:t>Page </a:t>
            </a:r>
            <a:fld id="{A9D083CA-7E65-469E-ABDC-E24F271318CF}" type="slidenum">
              <a:rPr lang="en-US" sz="1200">
                <a:solidFill>
                  <a:schemeClr val="tx1"/>
                </a:solidFill>
                <a:latin typeface="Arial" charset="0"/>
              </a:rPr>
              <a:pPr algn="ctr" defTabSz="897605" eaLnBrk="0" hangingPunct="0">
                <a:lnSpc>
                  <a:spcPct val="90000"/>
                </a:lnSpc>
                <a:defRPr/>
              </a:pPr>
              <a:t>‹#›</a:t>
            </a:fld>
            <a:endParaRPr lang="en-US" sz="1200" dirty="0">
              <a:solidFill>
                <a:schemeClr val="tx1"/>
              </a:solidFill>
              <a:latin typeface="Arial" charset="0"/>
            </a:endParaRPr>
          </a:p>
        </p:txBody>
      </p:sp>
    </p:spTree>
    <p:extLst>
      <p:ext uri="{BB962C8B-B14F-4D97-AF65-F5344CB8AC3E}">
        <p14:creationId xmlns:p14="http://schemas.microsoft.com/office/powerpoint/2010/main" val="667785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575480" y="9013045"/>
            <a:ext cx="1001895" cy="267246"/>
          </a:xfrm>
          <a:prstGeom prst="rect">
            <a:avLst/>
          </a:prstGeom>
          <a:noFill/>
          <a:ln w="12700">
            <a:noFill/>
            <a:miter lim="800000"/>
            <a:headEnd/>
            <a:tailEnd/>
          </a:ln>
          <a:effectLst/>
        </p:spPr>
        <p:txBody>
          <a:bodyPr lIns="90197" tIns="45918" rIns="90197" bIns="45918">
            <a:spAutoFit/>
          </a:bodyPr>
          <a:lstStyle/>
          <a:p>
            <a:pPr algn="ctr" defTabSz="897605" eaLnBrk="0" hangingPunct="0">
              <a:lnSpc>
                <a:spcPct val="90000"/>
              </a:lnSpc>
              <a:defRPr/>
            </a:pPr>
            <a:r>
              <a:rPr lang="en-US" sz="1200" dirty="0">
                <a:solidFill>
                  <a:schemeClr val="tx1"/>
                </a:solidFill>
                <a:latin typeface="Arial" charset="0"/>
              </a:rPr>
              <a:t>Slide </a:t>
            </a:r>
            <a:fld id="{41F90126-B7FB-4B73-9079-042CE00403F6}" type="slidenum">
              <a:rPr lang="en-US" sz="1200">
                <a:solidFill>
                  <a:schemeClr val="tx1"/>
                </a:solidFill>
                <a:latin typeface="Arial" charset="0"/>
              </a:rPr>
              <a:pPr algn="ctr" defTabSz="897605" eaLnBrk="0" hangingPunct="0">
                <a:lnSpc>
                  <a:spcPct val="90000"/>
                </a:lnSpc>
                <a:defRPr/>
              </a:pPr>
              <a:t>‹#›</a:t>
            </a:fld>
            <a:endParaRPr lang="en-US" sz="1200" dirty="0">
              <a:solidFill>
                <a:schemeClr val="tx1"/>
              </a:solidFill>
              <a:latin typeface="Arial" charset="0"/>
            </a:endParaRPr>
          </a:p>
        </p:txBody>
      </p:sp>
      <p:sp>
        <p:nvSpPr>
          <p:cNvPr id="143363" name="Rectangle 3"/>
          <p:cNvSpPr>
            <a:spLocks noGrp="1" noRot="1" noChangeAspect="1" noChangeArrowheads="1" noTextEdit="1"/>
          </p:cNvSpPr>
          <p:nvPr>
            <p:ph type="sldImg" idx="2"/>
          </p:nvPr>
        </p:nvSpPr>
        <p:spPr bwMode="auto">
          <a:xfrm>
            <a:off x="1195388" y="706438"/>
            <a:ext cx="4637087" cy="3476625"/>
          </a:xfrm>
          <a:prstGeom prst="rect">
            <a:avLst/>
          </a:prstGeom>
          <a:noFill/>
          <a:ln w="12700">
            <a:solidFill>
              <a:schemeClr val="tx1"/>
            </a:solidFill>
            <a:miter lim="800000"/>
            <a:headEnd/>
            <a:tailEnd/>
          </a:ln>
        </p:spPr>
      </p:sp>
      <p:sp>
        <p:nvSpPr>
          <p:cNvPr id="3076" name="Rectangle 4"/>
          <p:cNvSpPr>
            <a:spLocks noGrp="1" noChangeArrowheads="1"/>
          </p:cNvSpPr>
          <p:nvPr>
            <p:ph type="body" sz="quarter" idx="3"/>
          </p:nvPr>
        </p:nvSpPr>
        <p:spPr bwMode="auto">
          <a:xfrm>
            <a:off x="936837" y="4424011"/>
            <a:ext cx="5152602" cy="4189487"/>
          </a:xfrm>
          <a:prstGeom prst="rect">
            <a:avLst/>
          </a:prstGeom>
          <a:noFill/>
          <a:ln w="12700">
            <a:noFill/>
            <a:miter lim="800000"/>
            <a:headEnd/>
            <a:tailEnd/>
          </a:ln>
          <a:effectLst/>
        </p:spPr>
        <p:txBody>
          <a:bodyPr vert="horz" wrap="square" lIns="93479" tIns="45918" rIns="93479" bIns="4591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Text Box 6"/>
          <p:cNvSpPr txBox="1">
            <a:spLocks noChangeArrowheads="1"/>
          </p:cNvSpPr>
          <p:nvPr/>
        </p:nvSpPr>
        <p:spPr bwMode="auto">
          <a:xfrm>
            <a:off x="897803" y="9021915"/>
            <a:ext cx="5178625" cy="216497"/>
          </a:xfrm>
          <a:prstGeom prst="rect">
            <a:avLst/>
          </a:prstGeom>
          <a:noFill/>
          <a:ln w="9525" algn="ctr">
            <a:noFill/>
            <a:miter lim="800000"/>
            <a:headEnd/>
            <a:tailEnd/>
          </a:ln>
          <a:effectLst/>
        </p:spPr>
        <p:txBody>
          <a:bodyPr wrap="square" lIns="93156" tIns="46579" rIns="93156" bIns="46579">
            <a:spAutoFit/>
          </a:bodyPr>
          <a:lstStyle/>
          <a:p>
            <a:pPr algn="l" eaLnBrk="0" hangingPunct="0">
              <a:defRPr/>
            </a:pPr>
            <a:r>
              <a:rPr lang="en-US" sz="800" dirty="0">
                <a:latin typeface="Arial" charset="0"/>
              </a:rPr>
              <a:t>CD2 v. 41 © 2018 CTC, Inc. Proprietary information: Use restricted to intended purpose only.</a:t>
            </a:r>
            <a:endParaRPr lang="en-US" sz="3600" dirty="0">
              <a:latin typeface="Arial" charset="0"/>
            </a:endParaRPr>
          </a:p>
        </p:txBody>
      </p:sp>
      <p:sp>
        <p:nvSpPr>
          <p:cNvPr id="6" name="Text Box 6"/>
          <p:cNvSpPr txBox="1">
            <a:spLocks noChangeArrowheads="1"/>
          </p:cNvSpPr>
          <p:nvPr/>
        </p:nvSpPr>
        <p:spPr bwMode="auto">
          <a:xfrm>
            <a:off x="897803" y="282116"/>
            <a:ext cx="5178625" cy="262743"/>
          </a:xfrm>
          <a:prstGeom prst="rect">
            <a:avLst/>
          </a:prstGeom>
          <a:noFill/>
          <a:ln w="9525" algn="ctr">
            <a:noFill/>
            <a:miter lim="800000"/>
            <a:headEnd/>
            <a:tailEnd/>
          </a:ln>
          <a:effectLst/>
        </p:spPr>
        <p:txBody>
          <a:bodyPr wrap="square" lIns="93156" tIns="46579" rIns="93156" bIns="46579">
            <a:spAutoFit/>
          </a:bodyPr>
          <a:lstStyle/>
          <a:p>
            <a:pPr algn="ctr" eaLnBrk="0" hangingPunct="0">
              <a:defRPr/>
            </a:pPr>
            <a:r>
              <a:rPr lang="en-US" sz="1100" b="1" u="sng" dirty="0">
                <a:latin typeface="Arial" charset="0"/>
              </a:rPr>
              <a:t>Career Direction 2 – Instructor Notes ---- Career Training Concepts, Inc.</a:t>
            </a:r>
          </a:p>
        </p:txBody>
      </p:sp>
    </p:spTree>
    <p:extLst>
      <p:ext uri="{BB962C8B-B14F-4D97-AF65-F5344CB8AC3E}">
        <p14:creationId xmlns:p14="http://schemas.microsoft.com/office/powerpoint/2010/main" val="52015711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rends.collegeboard.org/student-aid/highligh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cdc.gov/Features/STDAwarenes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dc.gov/nchs/data/databriefs/db37.ht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nida.nih.gov/InfoFacts/methamphetamine.htm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ncjrs.gov/ondcppubs/publications/drugfact/methconf/appen-b3.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pubs.niaaa.nih.gov/publications/arh27-1/110-120.ht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nrscrisisline.org/news_events/third.html"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574800" y="706438"/>
            <a:ext cx="3876675" cy="2906712"/>
          </a:xfrm>
          <a:prstGeom prst="rect">
            <a:avLst/>
          </a:prstGeom>
        </p:spPr>
        <p:txBody>
          <a:bodyPr/>
          <a:lstStyle/>
          <a:p>
            <a:pPr lvl="0"/>
            <a:endParaRPr/>
          </a:p>
        </p:txBody>
      </p:sp>
      <p:sp>
        <p:nvSpPr>
          <p:cNvPr id="68" name="Shape 68"/>
          <p:cNvSpPr>
            <a:spLocks noGrp="1"/>
          </p:cNvSpPr>
          <p:nvPr>
            <p:ph type="body" sz="quarter" idx="1"/>
          </p:nvPr>
        </p:nvSpPr>
        <p:spPr>
          <a:xfrm>
            <a:off x="438003" y="3674571"/>
            <a:ext cx="6326689" cy="5238750"/>
          </a:xfrm>
          <a:prstGeom prst="rect">
            <a:avLst/>
          </a:prstGeom>
          <a:noFill/>
        </p:spPr>
        <p:txBody>
          <a:bodyPr/>
          <a:lstStyle/>
          <a:p>
            <a:pPr algn="ctr" defTabSz="924733">
              <a:lnSpc>
                <a:spcPct val="100000"/>
              </a:lnSpc>
              <a:spcBef>
                <a:spcPts val="0"/>
              </a:spcBef>
              <a:defRPr sz="1800"/>
            </a:pPr>
            <a:r>
              <a:rPr lang="en-US" sz="1100" b="1" dirty="0">
                <a:latin typeface="+mn-lt"/>
                <a:ea typeface="Calibri"/>
                <a:cs typeface="Calibri"/>
                <a:sym typeface="Calibri"/>
              </a:rPr>
              <a:t>This is a place holder as students enter. On mouse click, the video will start on the next slide.</a:t>
            </a:r>
          </a:p>
          <a:p>
            <a:pPr defTabSz="924733">
              <a:lnSpc>
                <a:spcPct val="100000"/>
              </a:lnSpc>
              <a:spcBef>
                <a:spcPts val="607"/>
              </a:spcBef>
              <a:defRPr sz="1800"/>
            </a:pPr>
            <a:r>
              <a:rPr lang="en-US" sz="1100" b="1" u="sng" dirty="0">
                <a:solidFill>
                  <a:srgbClr val="FF0000"/>
                </a:solidFill>
                <a:latin typeface="+mn-lt"/>
                <a:ea typeface="Calibri"/>
                <a:cs typeface="Calibri"/>
                <a:sym typeface="Calibri"/>
              </a:rPr>
              <a:t>General Instruction Tips</a:t>
            </a:r>
            <a:r>
              <a:rPr lang="en-US" sz="1100" b="1" dirty="0">
                <a:solidFill>
                  <a:srgbClr val="FF0000"/>
                </a:solidFill>
                <a:latin typeface="+mn-lt"/>
                <a:ea typeface="Calibri"/>
                <a:cs typeface="Calibri"/>
                <a:sym typeface="Calibri"/>
              </a:rPr>
              <a:t>:</a:t>
            </a:r>
            <a:endParaRPr lang="en-US" sz="1100" dirty="0">
              <a:latin typeface="+mn-lt"/>
              <a:ea typeface="Calibri"/>
              <a:cs typeface="Calibri"/>
              <a:sym typeface="Calibri"/>
            </a:endParaRPr>
          </a:p>
          <a:p>
            <a:pPr marL="222005" indent="-222005" defTabSz="924733">
              <a:lnSpc>
                <a:spcPct val="100000"/>
              </a:lnSpc>
              <a:spcBef>
                <a:spcPts val="0"/>
              </a:spcBef>
              <a:buClr>
                <a:srgbClr val="1F497D"/>
              </a:buClr>
              <a:buSzPct val="100000"/>
              <a:buFont typeface="Arial"/>
              <a:buAutoNum type="arabicPeriod"/>
              <a:defRPr sz="1800"/>
            </a:pPr>
            <a:r>
              <a:rPr lang="en-US" sz="1100" dirty="0">
                <a:latin typeface="+mn-lt"/>
                <a:ea typeface="Arial"/>
                <a:cs typeface="Arial"/>
                <a:sym typeface="Arial"/>
              </a:rPr>
              <a:t>Use the </a:t>
            </a:r>
            <a:r>
              <a:rPr lang="en-US" sz="1100" b="1" dirty="0">
                <a:latin typeface="+mn-lt"/>
                <a:ea typeface="Arial"/>
                <a:cs typeface="Arial"/>
                <a:sym typeface="Arial"/>
              </a:rPr>
              <a:t>Sample Script </a:t>
            </a:r>
            <a:r>
              <a:rPr lang="en-US" sz="1100" dirty="0">
                <a:latin typeface="+mn-lt"/>
                <a:ea typeface="Arial"/>
                <a:cs typeface="Arial"/>
                <a:sym typeface="Arial"/>
              </a:rPr>
              <a:t>(indicated by </a:t>
            </a:r>
            <a:r>
              <a:rPr lang="en-US" sz="1100" b="1" dirty="0">
                <a:latin typeface="+mn-lt"/>
                <a:ea typeface="Arial"/>
                <a:cs typeface="Arial"/>
                <a:sym typeface="Arial"/>
              </a:rPr>
              <a:t>bold type </a:t>
            </a:r>
            <a:r>
              <a:rPr lang="en-US" sz="1100" dirty="0">
                <a:latin typeface="+mn-lt"/>
                <a:ea typeface="Arial"/>
                <a:cs typeface="Arial"/>
                <a:sym typeface="Arial"/>
              </a:rPr>
              <a:t>in the notes) to learn the teaching points for each slide. </a:t>
            </a:r>
            <a:endParaRPr lang="en-US" sz="1100" dirty="0">
              <a:latin typeface="+mn-lt"/>
              <a:ea typeface="Calibri"/>
              <a:cs typeface="Calibri"/>
              <a:sym typeface="Calibri"/>
            </a:endParaRPr>
          </a:p>
          <a:p>
            <a:pPr marL="222005" indent="-222005" defTabSz="924733">
              <a:lnSpc>
                <a:spcPct val="100000"/>
              </a:lnSpc>
              <a:spcBef>
                <a:spcPts val="0"/>
              </a:spcBef>
              <a:buClr>
                <a:srgbClr val="1F497D"/>
              </a:buClr>
              <a:buSzPct val="100000"/>
              <a:buFont typeface="Arial"/>
              <a:buAutoNum type="arabicPeriod"/>
              <a:defRPr sz="1800"/>
            </a:pPr>
            <a:r>
              <a:rPr lang="en-US" sz="1100" dirty="0">
                <a:latin typeface="+mn-lt"/>
                <a:ea typeface="Arial"/>
                <a:cs typeface="Arial"/>
                <a:sym typeface="Arial"/>
              </a:rPr>
              <a:t>Avoid reading the slide or the sample script to the class. Use your own words. </a:t>
            </a:r>
            <a:endParaRPr lang="en-US" sz="1100" dirty="0">
              <a:latin typeface="+mn-lt"/>
              <a:ea typeface="Calibri"/>
              <a:cs typeface="Calibri"/>
              <a:sym typeface="Calibri"/>
            </a:endParaRPr>
          </a:p>
          <a:p>
            <a:pPr marL="222005" indent="-222005" defTabSz="924733">
              <a:lnSpc>
                <a:spcPct val="100000"/>
              </a:lnSpc>
              <a:spcBef>
                <a:spcPts val="0"/>
              </a:spcBef>
              <a:buSzPct val="100000"/>
              <a:buFont typeface="Arial"/>
              <a:buAutoNum type="arabicPeriod" startAt="3"/>
              <a:defRPr sz="1800"/>
            </a:pPr>
            <a:r>
              <a:rPr lang="en-US" sz="1100" dirty="0">
                <a:latin typeface="+mn-lt"/>
                <a:ea typeface="Arial"/>
                <a:cs typeface="Arial"/>
                <a:sym typeface="Arial"/>
              </a:rPr>
              <a:t>Involve the class as much as you can by asking questions and asking for volunteers. Reward participation. Never make a student feel foolish – keep the class positive and the students focused. </a:t>
            </a:r>
            <a:endParaRPr lang="en-US" sz="1100" dirty="0">
              <a:latin typeface="+mn-lt"/>
              <a:ea typeface="Calibri"/>
              <a:cs typeface="Calibri"/>
              <a:sym typeface="Calibri"/>
            </a:endParaRPr>
          </a:p>
          <a:p>
            <a:pPr defTabSz="924733">
              <a:lnSpc>
                <a:spcPct val="100000"/>
              </a:lnSpc>
              <a:spcBef>
                <a:spcPts val="0"/>
              </a:spcBef>
              <a:defRPr sz="1800"/>
            </a:pPr>
            <a:r>
              <a:rPr lang="en-US" sz="1100" b="1" u="sng" dirty="0">
                <a:solidFill>
                  <a:srgbClr val="FF0000"/>
                </a:solidFill>
                <a:latin typeface="+mn-lt"/>
                <a:ea typeface="Calibri"/>
                <a:cs typeface="Calibri"/>
                <a:sym typeface="Calibri"/>
              </a:rPr>
              <a:t>For This Presentation</a:t>
            </a:r>
            <a:r>
              <a:rPr lang="en-US" sz="1100" b="1" dirty="0">
                <a:solidFill>
                  <a:srgbClr val="FF0000"/>
                </a:solidFill>
                <a:latin typeface="+mn-lt"/>
                <a:ea typeface="Calibri"/>
                <a:cs typeface="Calibri"/>
                <a:sym typeface="Calibri"/>
              </a:rPr>
              <a:t>:</a:t>
            </a:r>
          </a:p>
          <a:p>
            <a:pPr marL="231183" indent="-231183">
              <a:lnSpc>
                <a:spcPct val="100000"/>
              </a:lnSpc>
              <a:spcBef>
                <a:spcPts val="0"/>
              </a:spcBef>
              <a:buFontTx/>
              <a:buAutoNum type="arabicPeriod"/>
              <a:defRPr sz="1800"/>
            </a:pPr>
            <a:r>
              <a:rPr lang="en-US" sz="1100" dirty="0">
                <a:latin typeface="+mn-lt"/>
                <a:ea typeface="Calibri"/>
                <a:cs typeface="Calibri"/>
                <a:sym typeface="Calibri"/>
              </a:rPr>
              <a:t>Before the presentation, visit </a:t>
            </a:r>
            <a:r>
              <a:rPr lang="en-US" sz="1100" u="sng" dirty="0">
                <a:latin typeface="+mn-lt"/>
                <a:ea typeface="Calibri"/>
                <a:cs typeface="Calibri"/>
                <a:sym typeface="Calibri"/>
              </a:rPr>
              <a:t>www.careertrain.com</a:t>
            </a:r>
            <a:r>
              <a:rPr lang="en-US" sz="1100" dirty="0">
                <a:latin typeface="+mn-lt"/>
                <a:ea typeface="Calibri"/>
                <a:cs typeface="Calibri"/>
                <a:sym typeface="Calibri"/>
              </a:rPr>
              <a:t> to register the school and learn best practices. Click on ARNG Rep and enter the authorization code “</a:t>
            </a:r>
            <a:r>
              <a:rPr lang="en-US" sz="1100" b="1" dirty="0" err="1">
                <a:latin typeface="+mn-lt"/>
                <a:ea typeface="Calibri"/>
                <a:cs typeface="Calibri"/>
                <a:sym typeface="Calibri"/>
              </a:rPr>
              <a:t>cdguard</a:t>
            </a:r>
            <a:r>
              <a:rPr lang="en-US" sz="1100" dirty="0">
                <a:latin typeface="+mn-lt"/>
                <a:ea typeface="Calibri"/>
                <a:cs typeface="Calibri"/>
                <a:sym typeface="Calibri"/>
              </a:rPr>
              <a:t>” to enter the site.  To access the online Resume Tool, students need the school’s password (created when you register the school).</a:t>
            </a:r>
          </a:p>
          <a:p>
            <a:pPr marL="231183" marR="0" indent="-231183" algn="l" defTabSz="914400" rtl="0" eaLnBrk="0" fontAlgn="base" latinLnBrk="0" hangingPunct="0">
              <a:lnSpc>
                <a:spcPct val="100000"/>
              </a:lnSpc>
              <a:spcBef>
                <a:spcPts val="0"/>
              </a:spcBef>
              <a:spcAft>
                <a:spcPct val="0"/>
              </a:spcAft>
              <a:buClrTx/>
              <a:buSzTx/>
              <a:buFontTx/>
              <a:buAutoNum type="arabicPeriod"/>
              <a:tabLst/>
              <a:defRPr sz="1800"/>
            </a:pPr>
            <a:r>
              <a:rPr lang="en-US" sz="1100" kern="1200" dirty="0">
                <a:solidFill>
                  <a:schemeClr val="tx1"/>
                </a:solidFill>
                <a:latin typeface="Arial" charset="0"/>
                <a:ea typeface="Arial"/>
                <a:cs typeface="Arial"/>
                <a:sym typeface="Arial"/>
              </a:rPr>
              <a:t>Stamp, or label with a business card, the booklets with your personal contact info – see back cover.</a:t>
            </a:r>
            <a:endParaRPr lang="en-US" sz="1100" dirty="0">
              <a:latin typeface="+mn-lt"/>
              <a:ea typeface="Calibri"/>
              <a:cs typeface="Calibri"/>
              <a:sym typeface="Calibri"/>
            </a:endParaRPr>
          </a:p>
          <a:p>
            <a:pPr marL="231183" indent="-231183" defTabSz="924733">
              <a:lnSpc>
                <a:spcPct val="100000"/>
              </a:lnSpc>
              <a:spcBef>
                <a:spcPts val="0"/>
              </a:spcBef>
              <a:buAutoNum type="arabicPeriod"/>
              <a:defRPr sz="1800"/>
            </a:pPr>
            <a:r>
              <a:rPr lang="en-US" sz="1100" dirty="0">
                <a:latin typeface="+mn-lt"/>
                <a:ea typeface="Calibri"/>
                <a:cs typeface="Calibri"/>
                <a:sym typeface="Calibri"/>
              </a:rPr>
              <a:t>Save the CD2 presentation on your laptop hard-drive.  The video files must be in the same folder to work.</a:t>
            </a:r>
          </a:p>
          <a:p>
            <a:pPr marL="231183" indent="-231183" defTabSz="924733">
              <a:lnSpc>
                <a:spcPct val="100000"/>
              </a:lnSpc>
              <a:spcBef>
                <a:spcPts val="0"/>
              </a:spcBef>
              <a:buAutoNum type="arabicPeriod"/>
              <a:defRPr sz="1800"/>
            </a:pPr>
            <a:r>
              <a:rPr lang="en-US" sz="1100" dirty="0">
                <a:latin typeface="+mn-lt"/>
                <a:ea typeface="Arial"/>
                <a:cs typeface="Arial"/>
                <a:sym typeface="Arial"/>
              </a:rPr>
              <a:t>Make sure your audio is turned up for video and audio clips within the slideshow.</a:t>
            </a:r>
            <a:endParaRPr lang="en-US" sz="1100" dirty="0">
              <a:latin typeface="+mn-lt"/>
              <a:ea typeface="Arial"/>
              <a:cs typeface="Arial"/>
              <a:sym typeface="Calibri"/>
            </a:endParaRPr>
          </a:p>
          <a:p>
            <a:pPr marL="231183" indent="-231183" defTabSz="924733">
              <a:lnSpc>
                <a:spcPct val="100000"/>
              </a:lnSpc>
              <a:spcBef>
                <a:spcPts val="0"/>
              </a:spcBef>
              <a:buAutoNum type="arabicPeriod"/>
              <a:defRPr sz="1800"/>
            </a:pPr>
            <a:r>
              <a:rPr lang="en-US" sz="1100" dirty="0">
                <a:latin typeface="+mn-lt"/>
                <a:ea typeface="Arial"/>
                <a:cs typeface="Arial"/>
                <a:sym typeface="Arial"/>
              </a:rPr>
              <a:t>To begin your presentation, click for “Slide Show” view and click your mouse. A 20-second video will set the stage for the workshop. After the video runs once, advance to the next slide.</a:t>
            </a:r>
            <a:endParaRPr lang="en-US" sz="1100" dirty="0">
              <a:latin typeface="+mn-lt"/>
              <a:ea typeface="Arial"/>
              <a:cs typeface="Arial"/>
              <a:sym typeface="Calibri"/>
            </a:endParaRPr>
          </a:p>
          <a:p>
            <a:pPr marL="231183" indent="-231183" defTabSz="924733">
              <a:lnSpc>
                <a:spcPct val="100000"/>
              </a:lnSpc>
              <a:spcBef>
                <a:spcPts val="0"/>
              </a:spcBef>
              <a:buAutoNum type="arabicPeriod"/>
              <a:defRPr sz="1800"/>
            </a:pPr>
            <a:r>
              <a:rPr lang="en-US" sz="1100" dirty="0">
                <a:latin typeface="+mn-lt"/>
                <a:ea typeface="Arial"/>
                <a:cs typeface="Arial"/>
                <a:sym typeface="Arial"/>
              </a:rPr>
              <a:t>When the CTC logo appears at the bottom left , you have reached the last animation. Use this prompt to help keep you on track with the teaching points of each slide. </a:t>
            </a:r>
            <a:endParaRPr lang="en-US" sz="1100" dirty="0">
              <a:latin typeface="+mn-lt"/>
              <a:ea typeface="Calibri"/>
              <a:cs typeface="Calibri"/>
              <a:sym typeface="Calibri"/>
            </a:endParaRPr>
          </a:p>
          <a:p>
            <a:pPr defTabSz="924733">
              <a:lnSpc>
                <a:spcPct val="100000"/>
              </a:lnSpc>
              <a:spcBef>
                <a:spcPts val="0"/>
              </a:spcBef>
              <a:defRPr sz="1800"/>
            </a:pPr>
            <a:r>
              <a:rPr lang="en-US" sz="1100" b="1" u="sng" dirty="0">
                <a:solidFill>
                  <a:srgbClr val="FF0000"/>
                </a:solidFill>
                <a:latin typeface="+mn-lt"/>
                <a:ea typeface="Arial"/>
                <a:cs typeface="Arial"/>
                <a:sym typeface="Arial"/>
              </a:rPr>
              <a:t>Scheduling</a:t>
            </a:r>
            <a:r>
              <a:rPr lang="en-US" sz="1100" b="1" dirty="0">
                <a:solidFill>
                  <a:srgbClr val="FF0000"/>
                </a:solidFill>
                <a:latin typeface="+mn-lt"/>
                <a:ea typeface="Arial"/>
                <a:cs typeface="Arial"/>
                <a:sym typeface="Arial"/>
              </a:rPr>
              <a:t>:  </a:t>
            </a:r>
            <a:endParaRPr lang="en-US" sz="1100" b="1" dirty="0">
              <a:solidFill>
                <a:srgbClr val="FF0000"/>
              </a:solidFill>
              <a:latin typeface="+mn-lt"/>
              <a:ea typeface="Calibri"/>
              <a:cs typeface="Calibri"/>
              <a:sym typeface="Calibri"/>
            </a:endParaRPr>
          </a:p>
          <a:p>
            <a:pPr marL="166503" indent="-166503" defTabSz="924733">
              <a:lnSpc>
                <a:spcPct val="100000"/>
              </a:lnSpc>
              <a:spcBef>
                <a:spcPts val="0"/>
              </a:spcBef>
              <a:buSzPct val="100000"/>
              <a:buFont typeface="Arial"/>
              <a:buChar char="•"/>
              <a:defRPr sz="1800"/>
            </a:pPr>
            <a:r>
              <a:rPr lang="en-US" sz="1100" dirty="0">
                <a:latin typeface="+mn-lt"/>
                <a:ea typeface="Arial"/>
                <a:cs typeface="Arial"/>
                <a:sym typeface="Arial"/>
              </a:rPr>
              <a:t>If one 50-minute period is available, you can teach steps 1-6, 16, and collect the student feedback forms.</a:t>
            </a:r>
            <a:endParaRPr lang="en-US" sz="1100" dirty="0">
              <a:latin typeface="+mn-lt"/>
              <a:ea typeface="Calibri"/>
              <a:cs typeface="Calibri"/>
              <a:sym typeface="Calibri"/>
            </a:endParaRPr>
          </a:p>
          <a:p>
            <a:pPr marL="166503" indent="-166503" defTabSz="924733">
              <a:lnSpc>
                <a:spcPct val="100000"/>
              </a:lnSpc>
              <a:spcBef>
                <a:spcPts val="0"/>
              </a:spcBef>
              <a:buSzPct val="100000"/>
              <a:buFont typeface="Arial"/>
              <a:buChar char="•"/>
              <a:defRPr sz="1800"/>
            </a:pPr>
            <a:r>
              <a:rPr lang="en-US" sz="1100" dirty="0">
                <a:latin typeface="+mn-lt"/>
                <a:ea typeface="Arial"/>
                <a:cs typeface="Arial"/>
                <a:sym typeface="Arial"/>
              </a:rPr>
              <a:t>If one 90-minute period is available, you can teach steps 1-6, most of the job-getting skills, 16, and collect the student feedback forms.</a:t>
            </a:r>
            <a:endParaRPr lang="en-US" sz="1100" dirty="0">
              <a:latin typeface="+mn-lt"/>
              <a:ea typeface="Calibri"/>
              <a:cs typeface="Calibri"/>
              <a:sym typeface="Calibri"/>
            </a:endParaRPr>
          </a:p>
          <a:p>
            <a:pPr marL="166503" indent="-166503" defTabSz="924733">
              <a:lnSpc>
                <a:spcPct val="100000"/>
              </a:lnSpc>
              <a:spcBef>
                <a:spcPts val="0"/>
              </a:spcBef>
              <a:buSzPct val="100000"/>
              <a:buFont typeface="Arial"/>
              <a:buChar char="•"/>
              <a:defRPr sz="1800"/>
            </a:pPr>
            <a:r>
              <a:rPr lang="en-US" sz="1100" dirty="0">
                <a:latin typeface="+mn-lt"/>
                <a:ea typeface="Arial"/>
                <a:cs typeface="Arial"/>
                <a:sym typeface="Arial"/>
              </a:rPr>
              <a:t>If two 90-minute periods are available, teach steps 1-6 on day 1 and 7-16 on day 2. </a:t>
            </a:r>
            <a:endParaRPr lang="en-US" sz="1100" dirty="0">
              <a:latin typeface="+mn-lt"/>
              <a:ea typeface="Calibri"/>
              <a:cs typeface="Calibri"/>
              <a:sym typeface="Calibri"/>
            </a:endParaRPr>
          </a:p>
          <a:p>
            <a:pPr marL="166503" indent="-166503" defTabSz="924733">
              <a:lnSpc>
                <a:spcPct val="100000"/>
              </a:lnSpc>
              <a:spcBef>
                <a:spcPts val="0"/>
              </a:spcBef>
              <a:buSzPct val="100000"/>
              <a:buFont typeface="Arial"/>
              <a:buChar char="•"/>
              <a:defRPr sz="1800"/>
            </a:pPr>
            <a:r>
              <a:rPr lang="en-US" sz="1100" dirty="0">
                <a:latin typeface="+mn-lt"/>
                <a:ea typeface="Arial"/>
                <a:cs typeface="Arial"/>
                <a:sym typeface="Arial"/>
              </a:rPr>
              <a:t>For three 50-minute periods, teach steps 1-5 on day 1, steps 6-10 on day 2, and steps 12-16 on day 3. (Step</a:t>
            </a:r>
            <a:r>
              <a:rPr lang="en-US" sz="1100" baseline="0" dirty="0">
                <a:latin typeface="+mn-lt"/>
                <a:ea typeface="Arial"/>
                <a:cs typeface="Arial"/>
                <a:sym typeface="Arial"/>
              </a:rPr>
              <a:t> 11 is an exercise to help students prepare for the online resume tool. The teacher may want to encourage students to complete the exercise as an assignment prior to step 8 (resume building).</a:t>
            </a:r>
            <a:endParaRPr lang="en-US" sz="1100" dirty="0">
              <a:latin typeface="+mn-lt"/>
              <a:ea typeface="Calibri"/>
              <a:cs typeface="Calibri"/>
              <a:sym typeface="Calibri"/>
            </a:endParaRPr>
          </a:p>
          <a:p>
            <a:pPr defTabSz="924733">
              <a:lnSpc>
                <a:spcPct val="100000"/>
              </a:lnSpc>
              <a:spcBef>
                <a:spcPts val="0"/>
              </a:spcBef>
              <a:defRPr sz="1800"/>
            </a:pPr>
            <a:r>
              <a:rPr lang="en-US" sz="1100" dirty="0">
                <a:latin typeface="+mn-lt"/>
                <a:ea typeface="Arial"/>
                <a:cs typeface="Arial"/>
                <a:sym typeface="Arial"/>
              </a:rPr>
              <a:t>Whatever part you do not cover in the class can be completed by the teacher as a follow-up assignment, because students will have their workbooks to use later. </a:t>
            </a:r>
            <a:endParaRPr lang="en-US" sz="1100" dirty="0">
              <a:latin typeface="+mn-lt"/>
              <a:ea typeface="Calibri"/>
              <a:cs typeface="Calibri"/>
              <a:sym typeface="Calibri"/>
            </a:endParaRPr>
          </a:p>
          <a:p>
            <a:pPr algn="ctr" defTabSz="924733">
              <a:lnSpc>
                <a:spcPct val="100000"/>
              </a:lnSpc>
              <a:spcBef>
                <a:spcPts val="0"/>
              </a:spcBef>
              <a:defRPr sz="1800"/>
            </a:pPr>
            <a:r>
              <a:rPr lang="en-US" sz="1100" u="sng" dirty="0">
                <a:latin typeface="+mn-lt"/>
                <a:ea typeface="Arial"/>
                <a:cs typeface="Arial"/>
                <a:sym typeface="Arial"/>
              </a:rPr>
              <a:t>Make sure students complete and turn in the student feedback form!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869503" y="4424011"/>
            <a:ext cx="5287272" cy="4189487"/>
          </a:xfrm>
          <a:noFill/>
          <a:ln w="9525"/>
        </p:spPr>
        <p:txBody>
          <a:bodyPr/>
          <a:lstStyle/>
          <a:p>
            <a:pPr eaLnBrk="1" hangingPunct="1">
              <a:lnSpc>
                <a:spcPct val="100000"/>
              </a:lnSpc>
            </a:pPr>
            <a:r>
              <a:rPr lang="en-US" sz="1100" b="1" dirty="0">
                <a:latin typeface="Arial" pitchFamily="34" charset="0"/>
              </a:rPr>
              <a:t>Faster-paced and Process Oriented</a:t>
            </a:r>
          </a:p>
          <a:p>
            <a:pPr eaLnBrk="1" hangingPunct="1">
              <a:lnSpc>
                <a:spcPct val="100000"/>
              </a:lnSpc>
            </a:pPr>
            <a:r>
              <a:rPr lang="en-US" sz="1100" dirty="0">
                <a:latin typeface="Arial" pitchFamily="34" charset="0"/>
              </a:rPr>
              <a:t>(notice the top right of our graphic is shaded in yellow – </a:t>
            </a:r>
          </a:p>
          <a:p>
            <a:pPr eaLnBrk="1" hangingPunct="1">
              <a:lnSpc>
                <a:spcPct val="100000"/>
              </a:lnSpc>
            </a:pPr>
            <a:r>
              <a:rPr lang="en-US" sz="1100" dirty="0">
                <a:latin typeface="Arial" pitchFamily="34" charset="0"/>
              </a:rPr>
              <a:t>Faster-paced is to the right and process oriented is to the top)</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Is anyone here a “Mover?"</a:t>
            </a:r>
          </a:p>
          <a:p>
            <a:pPr eaLnBrk="1" hangingPunct="1">
              <a:lnSpc>
                <a:spcPct val="100000"/>
              </a:lnSpc>
            </a:pPr>
            <a:r>
              <a:rPr lang="en-US" sz="1100" b="1" dirty="0">
                <a:latin typeface="Arial" pitchFamily="34" charset="0"/>
              </a:rPr>
              <a:t>Does this slide describe you?</a:t>
            </a:r>
          </a:p>
          <a:p>
            <a:pPr eaLnBrk="1" hangingPunct="1">
              <a:lnSpc>
                <a:spcPct val="100000"/>
              </a:lnSpc>
            </a:pPr>
            <a:r>
              <a:rPr lang="en-US" sz="1100" b="1" dirty="0">
                <a:latin typeface="Arial" pitchFamily="34" charset="0"/>
              </a:rPr>
              <a:t>What are some jobs that a “Mover” would enjoy?</a:t>
            </a:r>
          </a:p>
          <a:p>
            <a:pPr eaLnBrk="1" hangingPunct="1">
              <a:lnSpc>
                <a:spcPct val="100000"/>
              </a:lnSpc>
            </a:pPr>
            <a:r>
              <a:rPr lang="en-US" sz="1100" dirty="0">
                <a:latin typeface="Arial" pitchFamily="34" charset="0"/>
              </a:rPr>
              <a:t>Goal-oriented careers that require quick thinking include protective and military services careers, managing and administrative positions.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You communicate most effectively with a Mover by remembering to keep it brief. They like to move fast so if you get too detailed with your request or your explanation they will begin to ignore you. Rev up to move at their pace!!</a:t>
            </a:r>
          </a:p>
          <a:p>
            <a:pPr eaLnBrk="1" hangingPunct="1"/>
            <a:endParaRPr lang="en-US" sz="1100" b="1" dirty="0">
              <a:latin typeface="Arial" pitchFamily="34" charset="0"/>
            </a:endParaRPr>
          </a:p>
        </p:txBody>
      </p:sp>
    </p:spTree>
    <p:extLst>
      <p:ext uri="{BB962C8B-B14F-4D97-AF65-F5344CB8AC3E}">
        <p14:creationId xmlns:p14="http://schemas.microsoft.com/office/powerpoint/2010/main" val="354694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887068" y="4424011"/>
            <a:ext cx="5260924" cy="4189487"/>
          </a:xfrm>
          <a:noFill/>
          <a:ln w="9525"/>
        </p:spPr>
        <p:txBody>
          <a:bodyPr/>
          <a:lstStyle/>
          <a:p>
            <a:pPr eaLnBrk="1" hangingPunct="1">
              <a:lnSpc>
                <a:spcPct val="100000"/>
              </a:lnSpc>
            </a:pPr>
            <a:r>
              <a:rPr lang="en-US" sz="1100" b="1" dirty="0">
                <a:latin typeface="Arial" pitchFamily="34" charset="0"/>
              </a:rPr>
              <a:t>Slower-paced and Relationship Oriented</a:t>
            </a:r>
          </a:p>
          <a:p>
            <a:pPr eaLnBrk="1" hangingPunct="1">
              <a:lnSpc>
                <a:spcPct val="100000"/>
              </a:lnSpc>
            </a:pPr>
            <a:r>
              <a:rPr lang="en-US" sz="1100" dirty="0">
                <a:latin typeface="Arial" pitchFamily="34" charset="0"/>
              </a:rPr>
              <a:t>(notice the bottom left of our graphic is shaded in yellow – </a:t>
            </a:r>
          </a:p>
          <a:p>
            <a:pPr eaLnBrk="1" hangingPunct="1">
              <a:lnSpc>
                <a:spcPct val="100000"/>
              </a:lnSpc>
            </a:pPr>
            <a:r>
              <a:rPr lang="en-US" sz="1100" dirty="0">
                <a:latin typeface="Arial" pitchFamily="34" charset="0"/>
              </a:rPr>
              <a:t>Slower-paced is to the left and relationship oriented is to the bottom)</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Is anyone here a “Helper?"</a:t>
            </a:r>
          </a:p>
          <a:p>
            <a:pPr eaLnBrk="1" hangingPunct="1">
              <a:lnSpc>
                <a:spcPct val="100000"/>
              </a:lnSpc>
            </a:pPr>
            <a:r>
              <a:rPr lang="en-US" sz="1100" b="1" dirty="0">
                <a:latin typeface="Arial" pitchFamily="34" charset="0"/>
              </a:rPr>
              <a:t>Does this slide describe you?</a:t>
            </a:r>
          </a:p>
          <a:p>
            <a:pPr eaLnBrk="1" hangingPunct="1">
              <a:lnSpc>
                <a:spcPct val="100000"/>
              </a:lnSpc>
            </a:pPr>
            <a:r>
              <a:rPr lang="en-US" sz="1100" b="1" dirty="0">
                <a:latin typeface="Arial" pitchFamily="34" charset="0"/>
              </a:rPr>
              <a:t>What are some jobs that a “Helper” would enjoy?</a:t>
            </a:r>
            <a:r>
              <a:rPr lang="en-US" sz="1100" dirty="0">
                <a:latin typeface="Arial" pitchFamily="34" charset="0"/>
              </a:rPr>
              <a:t> </a:t>
            </a:r>
          </a:p>
          <a:p>
            <a:pPr eaLnBrk="1" hangingPunct="1">
              <a:lnSpc>
                <a:spcPct val="100000"/>
              </a:lnSpc>
            </a:pPr>
            <a:r>
              <a:rPr lang="en-US" sz="1100" dirty="0">
                <a:latin typeface="Arial" pitchFamily="34" charset="0"/>
              </a:rPr>
              <a:t>People-focused careers that require patience to build relationships include counseling, customer service, teaching, and certain healthcare careers.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You communicate most effectively with a Helper by remembering to keep it about people. If you focus only on results and not on feelings they will tune you out. Be sure not to run them over by moving too fast.</a:t>
            </a:r>
          </a:p>
          <a:p>
            <a:pPr eaLnBrk="1" hangingPunct="1"/>
            <a:endParaRPr lang="en-US" sz="1100" b="1" dirty="0">
              <a:latin typeface="Arial" pitchFamily="34" charset="0"/>
            </a:endParaRPr>
          </a:p>
        </p:txBody>
      </p:sp>
    </p:spTree>
    <p:extLst>
      <p:ext uri="{BB962C8B-B14F-4D97-AF65-F5344CB8AC3E}">
        <p14:creationId xmlns:p14="http://schemas.microsoft.com/office/powerpoint/2010/main" val="143223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878285" y="4424011"/>
            <a:ext cx="5269706" cy="4189487"/>
          </a:xfrm>
          <a:noFill/>
          <a:ln w="9525"/>
        </p:spPr>
        <p:txBody>
          <a:bodyPr/>
          <a:lstStyle/>
          <a:p>
            <a:pPr eaLnBrk="1" hangingPunct="1">
              <a:lnSpc>
                <a:spcPct val="100000"/>
              </a:lnSpc>
            </a:pPr>
            <a:r>
              <a:rPr lang="en-US" sz="1100" b="1" dirty="0">
                <a:latin typeface="Arial" pitchFamily="34" charset="0"/>
              </a:rPr>
              <a:t>Is anyone in here a “Talker?“</a:t>
            </a:r>
          </a:p>
          <a:p>
            <a:pPr eaLnBrk="1" hangingPunct="1">
              <a:lnSpc>
                <a:spcPct val="100000"/>
              </a:lnSpc>
            </a:pPr>
            <a:r>
              <a:rPr lang="en-US" sz="1100" dirty="0">
                <a:latin typeface="Arial" pitchFamily="34" charset="0"/>
              </a:rPr>
              <a:t>(notice the bottom right left of our graphic is shaded in yellow – </a:t>
            </a:r>
          </a:p>
          <a:p>
            <a:pPr eaLnBrk="1" hangingPunct="1">
              <a:lnSpc>
                <a:spcPct val="100000"/>
              </a:lnSpc>
            </a:pPr>
            <a:r>
              <a:rPr lang="en-US" sz="1100" dirty="0">
                <a:latin typeface="Arial" pitchFamily="34" charset="0"/>
              </a:rPr>
              <a:t>Faster-paced is to the right and relationship oriented is to the bottom)</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Does this slide describe you?</a:t>
            </a:r>
          </a:p>
          <a:p>
            <a:pPr eaLnBrk="1" hangingPunct="1">
              <a:lnSpc>
                <a:spcPct val="100000"/>
              </a:lnSpc>
            </a:pPr>
            <a:r>
              <a:rPr lang="en-US" sz="1100" b="1" dirty="0">
                <a:latin typeface="Arial" pitchFamily="34" charset="0"/>
              </a:rPr>
              <a:t>What are some jobs that a “Talker” would enjoy?</a:t>
            </a:r>
          </a:p>
          <a:p>
            <a:pPr eaLnBrk="1" hangingPunct="1">
              <a:lnSpc>
                <a:spcPct val="100000"/>
              </a:lnSpc>
            </a:pPr>
            <a:r>
              <a:rPr lang="en-US" sz="1100" dirty="0">
                <a:latin typeface="Arial" pitchFamily="34" charset="0"/>
              </a:rPr>
              <a:t>People-focused careers that require energy and drive to lead others include managing, public speaking, and sales.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You communicate most effectively with a Talker by remembering to let them have their turn to talk also! Swapping stories is fun to them. If you focus only on results and not on feelings they will also tune you out. Remember, they move quickly, so tell your story, give your data, but don’t get all bogged down in too many details – these are big picture kind of people.</a:t>
            </a:r>
          </a:p>
          <a:p>
            <a:pPr eaLnBrk="1" hangingPunct="1"/>
            <a:endParaRPr lang="en-US" sz="1100" b="1" dirty="0">
              <a:latin typeface="Arial" pitchFamily="34" charset="0"/>
            </a:endParaRPr>
          </a:p>
        </p:txBody>
      </p:sp>
    </p:spTree>
    <p:extLst>
      <p:ext uri="{BB962C8B-B14F-4D97-AF65-F5344CB8AC3E}">
        <p14:creationId xmlns:p14="http://schemas.microsoft.com/office/powerpoint/2010/main" val="37252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887068" y="4424011"/>
            <a:ext cx="5243358" cy="4189487"/>
          </a:xfrm>
          <a:noFill/>
          <a:ln w="9525"/>
        </p:spPr>
        <p:txBody>
          <a:bodyPr/>
          <a:lstStyle/>
          <a:p>
            <a:pPr eaLnBrk="1" hangingPunct="1"/>
            <a:r>
              <a:rPr lang="en-US" sz="1100" b="1" dirty="0">
                <a:latin typeface="Arial" pitchFamily="34" charset="0"/>
              </a:rPr>
              <a:t>Knowing your pace and preference will help you find a career you will enjoy.</a:t>
            </a:r>
          </a:p>
          <a:p>
            <a:pPr defTabSz="888021" eaLnBrk="1" hangingPunct="1">
              <a:defRPr/>
            </a:pPr>
            <a:r>
              <a:rPr lang="en-US" sz="1100" b="1" dirty="0">
                <a:latin typeface="Arial" pitchFamily="34" charset="0"/>
              </a:rPr>
              <a:t>You can work better and communicate more effectively with others. </a:t>
            </a:r>
          </a:p>
          <a:p>
            <a:pPr defTabSz="888021" eaLnBrk="1" hangingPunct="1">
              <a:defRPr/>
            </a:pPr>
            <a:r>
              <a:rPr lang="en-US" sz="1100" b="1" dirty="0">
                <a:latin typeface="Arial" pitchFamily="34" charset="0"/>
              </a:rPr>
              <a:t>Understanding your personality style and the styles of others is another step toward your success.  </a:t>
            </a:r>
          </a:p>
          <a:p>
            <a:pPr eaLnBrk="1" hangingPunct="1"/>
            <a:endParaRPr lang="en-US" sz="1000" b="1" dirty="0">
              <a:latin typeface="Arial" pitchFamily="34" charset="0"/>
            </a:endParaRPr>
          </a:p>
          <a:p>
            <a:pPr eaLnBrk="1" hangingPunct="1"/>
            <a:endParaRPr lang="en-US" sz="1000" b="1" dirty="0">
              <a:latin typeface="Arial" pitchFamily="34" charset="0"/>
            </a:endParaRPr>
          </a:p>
        </p:txBody>
      </p:sp>
    </p:spTree>
    <p:extLst>
      <p:ext uri="{BB962C8B-B14F-4D97-AF65-F5344CB8AC3E}">
        <p14:creationId xmlns:p14="http://schemas.microsoft.com/office/powerpoint/2010/main" val="120108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217613" y="674688"/>
            <a:ext cx="4635500" cy="3476625"/>
          </a:xfrm>
          <a:ln/>
        </p:spPr>
      </p:sp>
      <p:sp>
        <p:nvSpPr>
          <p:cNvPr id="161795" name="Rectangle 3"/>
          <p:cNvSpPr>
            <a:spLocks noGrp="1" noChangeArrowheads="1"/>
          </p:cNvSpPr>
          <p:nvPr>
            <p:ph type="body" idx="1"/>
          </p:nvPr>
        </p:nvSpPr>
        <p:spPr>
          <a:xfrm>
            <a:off x="869502" y="4424011"/>
            <a:ext cx="5278490" cy="4189487"/>
          </a:xfrm>
          <a:noFill/>
          <a:ln w="9525"/>
        </p:spPr>
        <p:txBody>
          <a:bodyPr/>
          <a:lstStyle/>
          <a:p>
            <a:pPr eaLnBrk="1" hangingPunct="1">
              <a:lnSpc>
                <a:spcPct val="100000"/>
              </a:lnSpc>
            </a:pPr>
            <a:r>
              <a:rPr lang="en-US" sz="1100" b="1" dirty="0">
                <a:latin typeface="Arial" pitchFamily="34" charset="0"/>
              </a:rPr>
              <a:t>Some people enjoy sports, others enjoy music, or being with friends. </a:t>
            </a:r>
          </a:p>
          <a:p>
            <a:pPr eaLnBrk="1" hangingPunct="1">
              <a:lnSpc>
                <a:spcPct val="100000"/>
              </a:lnSpc>
            </a:pPr>
            <a:r>
              <a:rPr lang="en-US" sz="1100" b="1" dirty="0">
                <a:latin typeface="Arial" pitchFamily="34" charset="0"/>
              </a:rPr>
              <a:t>And guess what? Some people love their jobs! </a:t>
            </a:r>
          </a:p>
          <a:p>
            <a:pPr eaLnBrk="1" hangingPunct="1">
              <a:lnSpc>
                <a:spcPct val="100000"/>
              </a:lnSpc>
            </a:pPr>
            <a:r>
              <a:rPr lang="en-US" sz="1100" b="1" dirty="0">
                <a:latin typeface="Arial" pitchFamily="34" charset="0"/>
              </a:rPr>
              <a:t>Why? Because they think their job tasks are interesting, enjoyable, </a:t>
            </a:r>
            <a:r>
              <a:rPr lang="en-US" sz="1100" b="1" u="sng" dirty="0">
                <a:latin typeface="Arial" pitchFamily="34" charset="0"/>
              </a:rPr>
              <a:t>and</a:t>
            </a:r>
            <a:r>
              <a:rPr lang="en-US" sz="1100" b="1" dirty="0">
                <a:latin typeface="Arial" pitchFamily="34" charset="0"/>
              </a:rPr>
              <a:t> important! </a:t>
            </a:r>
          </a:p>
          <a:p>
            <a:pPr eaLnBrk="1" hangingPunct="1">
              <a:lnSpc>
                <a:spcPct val="100000"/>
              </a:lnSpc>
            </a:pPr>
            <a:r>
              <a:rPr lang="en-US" sz="1100" b="1" dirty="0">
                <a:latin typeface="Arial" pitchFamily="34" charset="0"/>
              </a:rPr>
              <a:t>If your job is your “calling” you will develop a passion for your work. </a:t>
            </a:r>
          </a:p>
          <a:p>
            <a:pPr eaLnBrk="1" hangingPunct="1">
              <a:lnSpc>
                <a:spcPct val="100000"/>
              </a:lnSpc>
            </a:pPr>
            <a:r>
              <a:rPr lang="en-US" sz="1100" b="1" dirty="0">
                <a:latin typeface="Arial" pitchFamily="34" charset="0"/>
              </a:rPr>
              <a:t>But you will never develop a passion for your work until you know what you enjoy doing. </a:t>
            </a:r>
          </a:p>
          <a:p>
            <a:pPr eaLnBrk="1" hangingPunct="1">
              <a:lnSpc>
                <a:spcPct val="100000"/>
              </a:lnSpc>
            </a:pPr>
            <a:r>
              <a:rPr lang="en-US" sz="1100" b="1" dirty="0">
                <a:latin typeface="Arial" pitchFamily="34" charset="0"/>
              </a:rPr>
              <a:t>Listen to what Jill has to say:</a:t>
            </a:r>
          </a:p>
          <a:p>
            <a:pPr eaLnBrk="1" hangingPunct="1">
              <a:lnSpc>
                <a:spcPct val="100000"/>
              </a:lnSpc>
            </a:pPr>
            <a:r>
              <a:rPr lang="en-US" sz="1100" dirty="0">
                <a:latin typeface="Arial" pitchFamily="34" charset="0"/>
              </a:rPr>
              <a:t>On the next click of your mouse, the video will play through once and then automatically advance to the following slide (17).</a:t>
            </a:r>
          </a:p>
        </p:txBody>
      </p:sp>
    </p:spTree>
    <p:extLst>
      <p:ext uri="{BB962C8B-B14F-4D97-AF65-F5344CB8AC3E}">
        <p14:creationId xmlns:p14="http://schemas.microsoft.com/office/powerpoint/2010/main" val="2905007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881539" y="4424011"/>
            <a:ext cx="5275236" cy="4189487"/>
          </a:xfrm>
          <a:noFill/>
          <a:ln w="9525"/>
        </p:spPr>
        <p:txBody>
          <a:bodyPr lIns="94460" tIns="47230" rIns="94460" bIns="47230"/>
          <a:lstStyle/>
          <a:p>
            <a:pPr eaLnBrk="1" hangingPunct="1">
              <a:lnSpc>
                <a:spcPct val="100000"/>
              </a:lnSpc>
            </a:pPr>
            <a:r>
              <a:rPr lang="en-US" sz="1100" b="1" dirty="0">
                <a:latin typeface="Arial" pitchFamily="34" charset="0"/>
              </a:rPr>
              <a:t>Most people find that even as they mature and experience life, their primary interests and priorities don’t change much. But you CAN continually improve your abilities. </a:t>
            </a:r>
          </a:p>
          <a:p>
            <a:pPr eaLnBrk="1" hangingPunct="1">
              <a:lnSpc>
                <a:spcPct val="100000"/>
              </a:lnSpc>
            </a:pPr>
            <a:r>
              <a:rPr lang="en-US" sz="1100" b="1" dirty="0">
                <a:latin typeface="Arial" pitchFamily="34" charset="0"/>
              </a:rPr>
              <a:t>OK, so we’ve looked at Priorities and Personality – what’s next? It is important for you to know how to identify your interests – something you would actually enjoy doing!</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The ASVAB FYI can help with that (</a:t>
            </a:r>
            <a:r>
              <a:rPr lang="en-US" sz="1100" b="1" i="1" dirty="0">
                <a:latin typeface="Arial" pitchFamily="34" charset="0"/>
              </a:rPr>
              <a:t>Find Your Interests</a:t>
            </a:r>
            <a:r>
              <a:rPr lang="en-US" sz="1100" b="1" dirty="0">
                <a:latin typeface="Arial" pitchFamily="34" charset="0"/>
              </a:rPr>
              <a:t>). It is available free to anyone who takes the ASVAB test. Your counselor can help you arrange that if you have not already taken it.</a:t>
            </a:r>
          </a:p>
          <a:p>
            <a:pPr eaLnBrk="1" hangingPunct="1"/>
            <a:endParaRPr lang="en-US" b="1" dirty="0">
              <a:latin typeface="Arial" pitchFamily="34" charset="0"/>
            </a:endParaRPr>
          </a:p>
          <a:p>
            <a:pPr eaLnBrk="1" hangingPunct="1"/>
            <a:endParaRPr lang="en-US" b="1" dirty="0">
              <a:latin typeface="Arial" pitchFamily="34" charset="0"/>
            </a:endParaRPr>
          </a:p>
        </p:txBody>
      </p:sp>
    </p:spTree>
    <p:extLst>
      <p:ext uri="{BB962C8B-B14F-4D97-AF65-F5344CB8AC3E}">
        <p14:creationId xmlns:p14="http://schemas.microsoft.com/office/powerpoint/2010/main" val="313840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xfrm>
            <a:off x="887068" y="4424011"/>
            <a:ext cx="5278490" cy="4189487"/>
          </a:xfrm>
          <a:noFill/>
          <a:ln w="9525"/>
        </p:spPr>
        <p:txBody>
          <a:bodyPr lIns="94460" tIns="47230" rIns="94460" bIns="47230"/>
          <a:lstStyle/>
          <a:p>
            <a:pPr eaLnBrk="1" hangingPunct="1">
              <a:lnSpc>
                <a:spcPct val="100000"/>
              </a:lnSpc>
            </a:pPr>
            <a:r>
              <a:rPr lang="en-US" sz="1100" b="1" dirty="0">
                <a:latin typeface="Arial" pitchFamily="34" charset="0"/>
              </a:rPr>
              <a:t>Recognize, too, that when choosing a career, you have to consider how competitive your fields of interest are and what future needs will be for that occupation. </a:t>
            </a:r>
          </a:p>
          <a:p>
            <a:pPr eaLnBrk="1" hangingPunct="1">
              <a:lnSpc>
                <a:spcPct val="100000"/>
              </a:lnSpc>
            </a:pPr>
            <a:r>
              <a:rPr lang="en-US" sz="1100" b="1" dirty="0">
                <a:latin typeface="Arial" pitchFamily="34" charset="0"/>
              </a:rPr>
              <a:t>Not only that, but you have to really determine if, indeed, you are the world’s greatest at some particular thing or if you are like most of us – some level other than the world’s greatest.</a:t>
            </a:r>
          </a:p>
          <a:p>
            <a:pPr eaLnBrk="1" hangingPunct="1">
              <a:lnSpc>
                <a:spcPct val="100000"/>
              </a:lnSpc>
            </a:pPr>
            <a:r>
              <a:rPr lang="en-US" sz="1100" b="1" dirty="0">
                <a:latin typeface="Arial" pitchFamily="34" charset="0"/>
              </a:rPr>
              <a:t>Here are some sure bets: </a:t>
            </a:r>
          </a:p>
          <a:p>
            <a:pPr eaLnBrk="1" hangingPunct="1">
              <a:lnSpc>
                <a:spcPct val="100000"/>
              </a:lnSpc>
            </a:pPr>
            <a:r>
              <a:rPr lang="en-US" sz="1100" b="1" dirty="0">
                <a:latin typeface="Arial" pitchFamily="34" charset="0"/>
              </a:rPr>
              <a:t>As long as there are children, we will need educators.</a:t>
            </a:r>
          </a:p>
          <a:p>
            <a:pPr eaLnBrk="1" hangingPunct="1">
              <a:lnSpc>
                <a:spcPct val="100000"/>
              </a:lnSpc>
            </a:pPr>
            <a:r>
              <a:rPr lang="en-US" sz="1100" b="1" dirty="0">
                <a:latin typeface="Arial" pitchFamily="34" charset="0"/>
              </a:rPr>
              <a:t>As long as there is sickness, we will need health-care professionals. </a:t>
            </a:r>
          </a:p>
          <a:p>
            <a:pPr eaLnBrk="1" hangingPunct="1">
              <a:lnSpc>
                <a:spcPct val="100000"/>
              </a:lnSpc>
            </a:pPr>
            <a:r>
              <a:rPr lang="en-US" sz="1100" b="1" dirty="0">
                <a:latin typeface="Arial" pitchFamily="34" charset="0"/>
              </a:rPr>
              <a:t>Communities will always need police and countries will always need soldiers. </a:t>
            </a:r>
          </a:p>
          <a:p>
            <a:pPr eaLnBrk="1" hangingPunct="1">
              <a:lnSpc>
                <a:spcPct val="100000"/>
              </a:lnSpc>
            </a:pPr>
            <a:r>
              <a:rPr lang="en-US" sz="1100" b="1" dirty="0">
                <a:latin typeface="Arial" pitchFamily="34" charset="0"/>
              </a:rPr>
              <a:t>BUT very few people make it into pro sports. Injuries cause even fewer to have long careers. </a:t>
            </a:r>
          </a:p>
          <a:p>
            <a:pPr eaLnBrk="1" hangingPunct="1">
              <a:lnSpc>
                <a:spcPct val="100000"/>
              </a:lnSpc>
            </a:pPr>
            <a:r>
              <a:rPr lang="en-US" sz="1100" b="1" dirty="0">
                <a:latin typeface="Arial" pitchFamily="34" charset="0"/>
              </a:rPr>
              <a:t>Making it as a recording or movie star is a long shot, too. </a:t>
            </a:r>
          </a:p>
          <a:p>
            <a:pPr eaLnBrk="1" hangingPunct="1">
              <a:lnSpc>
                <a:spcPct val="100000"/>
              </a:lnSpc>
            </a:pPr>
            <a:r>
              <a:rPr lang="en-US" sz="1100" b="1" dirty="0">
                <a:latin typeface="Arial" pitchFamily="34" charset="0"/>
              </a:rPr>
              <a:t>Even if you are very talented you really need to consider a good back-up plan for your career – at least something that will put food on your table until you make it “big.” </a:t>
            </a:r>
          </a:p>
        </p:txBody>
      </p:sp>
    </p:spTree>
    <p:extLst>
      <p:ext uri="{BB962C8B-B14F-4D97-AF65-F5344CB8AC3E}">
        <p14:creationId xmlns:p14="http://schemas.microsoft.com/office/powerpoint/2010/main" val="2470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869502" y="4424011"/>
            <a:ext cx="5402913" cy="4189487"/>
          </a:xfrm>
          <a:noFill/>
          <a:ln w="9525"/>
        </p:spPr>
        <p:txBody>
          <a:bodyPr/>
          <a:lstStyle/>
          <a:p>
            <a:pPr eaLnBrk="1" hangingPunct="1">
              <a:lnSpc>
                <a:spcPct val="100000"/>
              </a:lnSpc>
            </a:pPr>
            <a:r>
              <a:rPr lang="en-US" sz="1100" b="1" dirty="0">
                <a:latin typeface="Arial" pitchFamily="34" charset="0"/>
              </a:rPr>
              <a:t>We’ve talked about your priorities, personality, how to find your career interests. Now let’s consider how your skills and interests can be logically combined in choosing a career you’ll enjoy.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Listen to the stories of three people who learned the hard way.</a:t>
            </a:r>
          </a:p>
          <a:p>
            <a:pPr eaLnBrk="1" hangingPunct="1">
              <a:lnSpc>
                <a:spcPct val="100000"/>
              </a:lnSpc>
            </a:pPr>
            <a:endParaRPr lang="en-US" sz="1100" dirty="0">
              <a:latin typeface="Arial" pitchFamily="34" charset="0"/>
            </a:endParaRPr>
          </a:p>
          <a:p>
            <a:pPr eaLnBrk="1" hangingPunct="1">
              <a:lnSpc>
                <a:spcPct val="100000"/>
              </a:lnSpc>
            </a:pPr>
            <a:r>
              <a:rPr lang="en-US" sz="1100" dirty="0">
                <a:latin typeface="Arial" pitchFamily="34" charset="0"/>
              </a:rPr>
              <a:t>Each audio clip will start with a click of your mouse or by pressing the right arrow key. </a:t>
            </a:r>
          </a:p>
          <a:p>
            <a:pPr eaLnBrk="1" hangingPunct="1">
              <a:lnSpc>
                <a:spcPct val="100000"/>
              </a:lnSpc>
            </a:pPr>
            <a:endParaRPr lang="en-US" sz="1100" dirty="0">
              <a:latin typeface="Arial" pitchFamily="34" charset="0"/>
            </a:endParaRPr>
          </a:p>
          <a:p>
            <a:pPr eaLnBrk="1" hangingPunct="1">
              <a:lnSpc>
                <a:spcPct val="100000"/>
              </a:lnSpc>
            </a:pPr>
            <a:r>
              <a:rPr lang="en-US" sz="1100" dirty="0">
                <a:latin typeface="Arial" pitchFamily="34" charset="0"/>
              </a:rPr>
              <a:t>The fourth click is a summary of why this is important. Each clip is about 1 minute.</a:t>
            </a:r>
          </a:p>
        </p:txBody>
      </p:sp>
    </p:spTree>
    <p:extLst>
      <p:ext uri="{BB962C8B-B14F-4D97-AF65-F5344CB8AC3E}">
        <p14:creationId xmlns:p14="http://schemas.microsoft.com/office/powerpoint/2010/main" val="1325090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xfrm>
            <a:off x="887068" y="4424011"/>
            <a:ext cx="5278490" cy="4189487"/>
          </a:xfrm>
          <a:noFill/>
          <a:ln w="9525"/>
        </p:spPr>
        <p:txBody>
          <a:bodyPr lIns="94460" tIns="47230" rIns="94460" bIns="47230"/>
          <a:lstStyle/>
          <a:p>
            <a:pPr eaLnBrk="1" hangingPunct="1">
              <a:lnSpc>
                <a:spcPct val="100000"/>
              </a:lnSpc>
            </a:pPr>
            <a:r>
              <a:rPr lang="en-US" sz="1100" b="1" dirty="0">
                <a:latin typeface="Arial" pitchFamily="34" charset="0"/>
              </a:rPr>
              <a:t>Step 5 is Personal Motivation</a:t>
            </a:r>
          </a:p>
          <a:p>
            <a:pPr eaLnBrk="1" hangingPunct="1">
              <a:lnSpc>
                <a:spcPct val="100000"/>
              </a:lnSpc>
            </a:pPr>
            <a:r>
              <a:rPr lang="en-US" sz="1100" b="1" dirty="0">
                <a:latin typeface="Arial" pitchFamily="34" charset="0"/>
              </a:rPr>
              <a:t>What exactly is motivation? We hear it talked about all the time, but what does it really mean?</a:t>
            </a:r>
          </a:p>
          <a:p>
            <a:pPr eaLnBrk="1" hangingPunct="1">
              <a:lnSpc>
                <a:spcPct val="100000"/>
              </a:lnSpc>
            </a:pPr>
            <a:endParaRPr lang="en-US" sz="1100" b="1" dirty="0">
              <a:latin typeface="Arial" pitchFamily="34" charset="0"/>
            </a:endParaRPr>
          </a:p>
          <a:p>
            <a:pPr>
              <a:lnSpc>
                <a:spcPct val="100000"/>
              </a:lnSpc>
            </a:pPr>
            <a:r>
              <a:rPr lang="en-US" sz="1100" b="1" dirty="0">
                <a:latin typeface="Arial" pitchFamily="34" charset="0"/>
              </a:rPr>
              <a:t>It </a:t>
            </a:r>
            <a:r>
              <a:rPr lang="en-US" sz="1100" b="1" dirty="0"/>
              <a:t>is the desire or willingness to do something. </a:t>
            </a:r>
          </a:p>
          <a:p>
            <a:pPr>
              <a:lnSpc>
                <a:spcPct val="100000"/>
              </a:lnSpc>
            </a:pPr>
            <a:endParaRPr lang="en-US" sz="1100" b="1" dirty="0"/>
          </a:p>
          <a:p>
            <a:pPr>
              <a:lnSpc>
                <a:spcPct val="100000"/>
              </a:lnSpc>
            </a:pPr>
            <a:r>
              <a:rPr lang="en-US" sz="1100" b="1" dirty="0"/>
              <a:t>Your motivation level may be high for some actions but low for others. Most of us get pretty psyched for things we really enjoy – whether that is sports, video games, or maybe (hopefully) some of your school subjects… Hey – some people LIKE science and math (thank goodness – we need people that can actually build a building that won’t fall down. Think about that the next time you are about 20 stories up – do you really want someone who can’t add and subtract building that puppy?)</a:t>
            </a:r>
          </a:p>
          <a:p>
            <a:pPr>
              <a:lnSpc>
                <a:spcPct val="100000"/>
              </a:lnSpc>
            </a:pPr>
            <a:endParaRPr lang="en-US" sz="1100" b="1" dirty="0"/>
          </a:p>
          <a:p>
            <a:pPr>
              <a:lnSpc>
                <a:spcPct val="100000"/>
              </a:lnSpc>
            </a:pPr>
            <a:r>
              <a:rPr lang="en-US" sz="1100" b="1" dirty="0"/>
              <a:t>Your motivation habits now are shaping your future – whether you like it or not – your future is being shaped.</a:t>
            </a:r>
          </a:p>
          <a:p>
            <a:pPr>
              <a:lnSpc>
                <a:spcPct val="100000"/>
              </a:lnSpc>
            </a:pPr>
            <a:r>
              <a:rPr lang="en-US" sz="1100" b="1" dirty="0"/>
              <a:t>Think about your general level of motivation as it relates to preparing now for your future. This exercise is intended to guide your thinking.</a:t>
            </a:r>
          </a:p>
          <a:p>
            <a:pPr eaLnBrk="1" hangingPunct="1"/>
            <a:endParaRPr lang="en-US" sz="1100" b="1" dirty="0">
              <a:latin typeface="Arial" pitchFamily="34" charset="0"/>
            </a:endParaRPr>
          </a:p>
        </p:txBody>
      </p:sp>
    </p:spTree>
    <p:extLst>
      <p:ext uri="{BB962C8B-B14F-4D97-AF65-F5344CB8AC3E}">
        <p14:creationId xmlns:p14="http://schemas.microsoft.com/office/powerpoint/2010/main" val="16579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xfrm>
            <a:off x="887068" y="4424011"/>
            <a:ext cx="5278490" cy="4189487"/>
          </a:xfrm>
          <a:noFill/>
          <a:ln w="9525"/>
        </p:spPr>
        <p:txBody>
          <a:bodyPr lIns="94460" tIns="47230" rIns="94460" bIns="47230"/>
          <a:lstStyle/>
          <a:p>
            <a:pPr eaLnBrk="1" hangingPunct="1">
              <a:lnSpc>
                <a:spcPct val="100000"/>
              </a:lnSpc>
            </a:pPr>
            <a:r>
              <a:rPr lang="en-US" sz="1100" b="1" dirty="0">
                <a:latin typeface="Arial" pitchFamily="34" charset="0"/>
              </a:rPr>
              <a:t>On page 13, simply mark in your workbook your rating of yourself on these nine areas.</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As you can see, the scale goes from </a:t>
            </a:r>
          </a:p>
          <a:p>
            <a:pPr eaLnBrk="1" hangingPunct="1">
              <a:lnSpc>
                <a:spcPct val="100000"/>
              </a:lnSpc>
            </a:pPr>
            <a:r>
              <a:rPr lang="en-US" sz="1100" b="1" dirty="0">
                <a:latin typeface="Arial" pitchFamily="34" charset="0"/>
              </a:rPr>
              <a:t>No – Some – Half the Time – Mostly – Absolutely</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Be honest – otherwise you are only fooling yourself.</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Hopefully, a majority of your answers are in the “green.”</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If you find yourself hovering in the lower end of the scale – don’t panic, just take action. Figure out how to rev it up a bit. Your motivation level can change – you just have to find the right interests, focus, and build some good habits.</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The tips below can help… </a:t>
            </a:r>
            <a:r>
              <a:rPr lang="en-US" sz="1100" dirty="0">
                <a:latin typeface="Arial" pitchFamily="34" charset="0"/>
              </a:rPr>
              <a:t>(next slide)</a:t>
            </a:r>
          </a:p>
        </p:txBody>
      </p:sp>
    </p:spTree>
    <p:extLst>
      <p:ext uri="{BB962C8B-B14F-4D97-AF65-F5344CB8AC3E}">
        <p14:creationId xmlns:p14="http://schemas.microsoft.com/office/powerpoint/2010/main" val="101473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878285" y="4424011"/>
            <a:ext cx="5269706" cy="4189487"/>
          </a:xfrm>
          <a:noFill/>
          <a:ln w="9525"/>
        </p:spPr>
        <p:txBody>
          <a:bodyPr/>
          <a:lstStyle/>
          <a:p>
            <a:pPr eaLnBrk="1" hangingPunct="1">
              <a:lnSpc>
                <a:spcPct val="100000"/>
              </a:lnSpc>
            </a:pPr>
            <a:r>
              <a:rPr lang="en-US" sz="1100" dirty="0">
                <a:latin typeface="Arial" pitchFamily="34" charset="0"/>
              </a:rPr>
              <a:t>Introduce yourself and thank the teacher. </a:t>
            </a:r>
          </a:p>
          <a:p>
            <a:pPr eaLnBrk="1" hangingPunct="1">
              <a:lnSpc>
                <a:spcPct val="100000"/>
              </a:lnSpc>
            </a:pPr>
            <a:r>
              <a:rPr lang="en-US" sz="1100" b="1" dirty="0">
                <a:latin typeface="Arial" pitchFamily="34" charset="0"/>
              </a:rPr>
              <a:t>I’m ________________, and it is really a pleasure for me to present this program to you. Thank you, Mr./Ms. _______________.</a:t>
            </a:r>
          </a:p>
          <a:p>
            <a:pPr eaLnBrk="1" hangingPunct="1">
              <a:lnSpc>
                <a:spcPct val="100000"/>
              </a:lnSpc>
            </a:pPr>
            <a:r>
              <a:rPr lang="en-US" sz="1100" b="1" dirty="0">
                <a:latin typeface="Arial" pitchFamily="34" charset="0"/>
              </a:rPr>
              <a:t>Today, we are going to spend time talking about you, about your priorities, your interests and abilities, your personality, and your goals for your future.  We are going to use the CD2 program to help you develop your plan for career satisfaction and success.</a:t>
            </a:r>
          </a:p>
          <a:p>
            <a:pPr eaLnBrk="1" hangingPunct="1">
              <a:lnSpc>
                <a:spcPct val="100000"/>
              </a:lnSpc>
            </a:pPr>
            <a:r>
              <a:rPr lang="en-US" sz="1100" dirty="0">
                <a:latin typeface="Arial" pitchFamily="34" charset="0"/>
              </a:rPr>
              <a:t>Have the students flip their workbooks over and write their names in the space at the top of the back cover. </a:t>
            </a:r>
          </a:p>
          <a:p>
            <a:pPr eaLnBrk="1" hangingPunct="1">
              <a:lnSpc>
                <a:spcPct val="100000"/>
              </a:lnSpc>
            </a:pPr>
            <a:r>
              <a:rPr lang="en-US" sz="1100" dirty="0">
                <a:latin typeface="Arial" pitchFamily="34" charset="0"/>
              </a:rPr>
              <a:t>This will help you get started quickly on days 2 and 3, if you have collected the workbooks at the end of the class. </a:t>
            </a:r>
          </a:p>
          <a:p>
            <a:pPr eaLnBrk="1" hangingPunct="1">
              <a:lnSpc>
                <a:spcPct val="100000"/>
              </a:lnSpc>
            </a:pPr>
            <a:r>
              <a:rPr lang="en-US" sz="1100" b="1" dirty="0">
                <a:latin typeface="Arial" pitchFamily="34" charset="0"/>
              </a:rPr>
              <a:t>Please open your workbook to page 4. </a:t>
            </a:r>
          </a:p>
          <a:p>
            <a:pPr eaLnBrk="1" hangingPunct="1">
              <a:lnSpc>
                <a:spcPct val="100000"/>
              </a:lnSpc>
            </a:pPr>
            <a:r>
              <a:rPr lang="en-US" sz="1100" b="1" dirty="0">
                <a:latin typeface="Arial" pitchFamily="34" charset="0"/>
              </a:rPr>
              <a:t>Notice the logo. </a:t>
            </a:r>
          </a:p>
          <a:p>
            <a:pPr eaLnBrk="1" hangingPunct="1">
              <a:lnSpc>
                <a:spcPct val="100000"/>
              </a:lnSpc>
            </a:pPr>
            <a:r>
              <a:rPr lang="en-US" sz="1100" b="1" dirty="0">
                <a:latin typeface="Arial" pitchFamily="34" charset="0"/>
              </a:rPr>
              <a:t>What do you think it means to have a balanced career and personal life?</a:t>
            </a:r>
          </a:p>
          <a:p>
            <a:pPr eaLnBrk="1" hangingPunct="1">
              <a:lnSpc>
                <a:spcPct val="100000"/>
              </a:lnSpc>
            </a:pPr>
            <a:r>
              <a:rPr lang="en-US" sz="1100" dirty="0">
                <a:latin typeface="Arial" pitchFamily="34" charset="0"/>
              </a:rPr>
              <a:t>Let a couple of students answer.</a:t>
            </a:r>
          </a:p>
          <a:p>
            <a:pPr eaLnBrk="1" hangingPunct="1">
              <a:lnSpc>
                <a:spcPct val="100000"/>
              </a:lnSpc>
            </a:pPr>
            <a:r>
              <a:rPr lang="en-US" sz="1100" b="1" dirty="0">
                <a:latin typeface="Arial" pitchFamily="34" charset="0"/>
              </a:rPr>
              <a:t>To enjoy career success, you need a healthy balance between your career and your personal life. </a:t>
            </a:r>
          </a:p>
          <a:p>
            <a:pPr eaLnBrk="1" hangingPunct="1">
              <a:lnSpc>
                <a:spcPct val="100000"/>
              </a:lnSpc>
            </a:pPr>
            <a:r>
              <a:rPr lang="en-US" sz="1100" b="1" dirty="0">
                <a:latin typeface="Arial" pitchFamily="34" charset="0"/>
              </a:rPr>
              <a:t>By the way, notice the page number on the lower left corner of each slide. This will help you follow along in your workbook. </a:t>
            </a:r>
          </a:p>
        </p:txBody>
      </p:sp>
    </p:spTree>
    <p:extLst>
      <p:ext uri="{BB962C8B-B14F-4D97-AF65-F5344CB8AC3E}">
        <p14:creationId xmlns:p14="http://schemas.microsoft.com/office/powerpoint/2010/main" val="245132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660525" y="528638"/>
            <a:ext cx="3648075" cy="2736850"/>
          </a:xfrm>
          <a:ln/>
        </p:spPr>
      </p:sp>
      <p:sp>
        <p:nvSpPr>
          <p:cNvPr id="179203" name="Rectangle 3"/>
          <p:cNvSpPr>
            <a:spLocks noGrp="1" noChangeArrowheads="1"/>
          </p:cNvSpPr>
          <p:nvPr>
            <p:ph type="body" idx="1"/>
          </p:nvPr>
        </p:nvSpPr>
        <p:spPr>
          <a:xfrm>
            <a:off x="887068" y="3341324"/>
            <a:ext cx="5683984" cy="5272173"/>
          </a:xfrm>
          <a:noFill/>
          <a:ln w="9525"/>
        </p:spPr>
        <p:txBody>
          <a:bodyPr lIns="94460" tIns="47230" rIns="94460" bIns="47230"/>
          <a:lstStyle/>
          <a:p>
            <a:pPr eaLnBrk="1" hangingPunct="1"/>
            <a:r>
              <a:rPr lang="en-US" sz="1100" b="1" dirty="0">
                <a:latin typeface="Arial" pitchFamily="34" charset="0"/>
              </a:rPr>
              <a:t>To be successful in your career, you need to start the “habit of success” now!</a:t>
            </a:r>
          </a:p>
          <a:p>
            <a:pPr eaLnBrk="1" hangingPunct="1"/>
            <a:endParaRPr lang="en-US" sz="1100" b="1" dirty="0">
              <a:latin typeface="Arial" pitchFamily="34" charset="0"/>
            </a:endParaRPr>
          </a:p>
          <a:p>
            <a:pPr eaLnBrk="1" hangingPunct="1"/>
            <a:r>
              <a:rPr lang="en-US" sz="1100" b="1" dirty="0">
                <a:latin typeface="Arial" pitchFamily="34" charset="0"/>
              </a:rPr>
              <a:t>These tips can help:</a:t>
            </a:r>
          </a:p>
          <a:p>
            <a:pPr marL="222006" indent="-222006" eaLnBrk="1" hangingPunct="1">
              <a:buAutoNum type="arabicPeriod"/>
            </a:pPr>
            <a:r>
              <a:rPr lang="en-US" sz="1100" b="1" dirty="0">
                <a:latin typeface="Arial" pitchFamily="34" charset="0"/>
              </a:rPr>
              <a:t>Role Models – we hear this all the time – too often in terms of spoiled athletes or movie stars who are less than stellar role models. But here’s the deal – you get to pick your role models. No one else does that for you. Choose well! </a:t>
            </a:r>
          </a:p>
          <a:p>
            <a:pPr marL="666016" lvl="1" indent="-222006" eaLnBrk="1" hangingPunct="1">
              <a:buFont typeface="Arial" pitchFamily="34" charset="0"/>
              <a:buChar char="•"/>
            </a:pPr>
            <a:r>
              <a:rPr lang="en-US" sz="1100" b="1" dirty="0">
                <a:latin typeface="Arial" pitchFamily="34" charset="0"/>
              </a:rPr>
              <a:t>Consider Wes Moore… nope a different Wes Moore. Two guys, had same name, came from same neighborhood, faced same difficulties. One became a respected author. The other went to jail for murder.</a:t>
            </a:r>
          </a:p>
          <a:p>
            <a:pPr marL="666016" lvl="1" indent="-222006" eaLnBrk="1" hangingPunct="1">
              <a:buFont typeface="Arial" pitchFamily="34" charset="0"/>
              <a:buChar char="•"/>
            </a:pPr>
            <a:r>
              <a:rPr lang="en-US" sz="1100" b="1" dirty="0">
                <a:latin typeface="Arial" pitchFamily="34" charset="0"/>
              </a:rPr>
              <a:t>Muffy Davis… top ranked junior snow ski racer, headed for the Olympics until a skiing accident paralyzed her from the chest down. She had a choice to make – feel sorry for herself or learn and grow. She chose well and won gold Paralympic Medals as a mono-skier (where you sit in the ski – for paralyzed skiers). One sport mastered and best in the world. </a:t>
            </a:r>
          </a:p>
          <a:p>
            <a:pPr marL="666016" lvl="1" indent="-222006" eaLnBrk="1" hangingPunct="1">
              <a:buFont typeface="Arial" pitchFamily="34" charset="0"/>
              <a:buChar char="•"/>
            </a:pPr>
            <a:r>
              <a:rPr lang="en-US" sz="1100" b="1" dirty="0">
                <a:latin typeface="Arial" pitchFamily="34" charset="0"/>
              </a:rPr>
              <a:t>So she had a hand-pedaled contraption made and climbed a 14,000 mountain to prove disabled doesn’t mean can’t! Second sport mastered.</a:t>
            </a:r>
          </a:p>
          <a:p>
            <a:pPr marL="666016" lvl="1" indent="-222006" eaLnBrk="1" hangingPunct="1">
              <a:buFont typeface="Arial" pitchFamily="34" charset="0"/>
              <a:buChar char="•"/>
            </a:pPr>
            <a:r>
              <a:rPr lang="en-US" sz="1100" b="1" dirty="0">
                <a:latin typeface="Arial" pitchFamily="34" charset="0"/>
              </a:rPr>
              <a:t>Still not enough, she is now the back-to-back World title holder in Handcycling and won three more Gold Medals in London in the Paralympics. </a:t>
            </a:r>
          </a:p>
          <a:p>
            <a:pPr marL="222006" indent="-222006" eaLnBrk="1" hangingPunct="1">
              <a:buFont typeface="+mj-lt"/>
              <a:buAutoNum type="arabicPeriod"/>
            </a:pPr>
            <a:r>
              <a:rPr lang="en-US" sz="1100" b="1" dirty="0">
                <a:latin typeface="Arial" pitchFamily="34" charset="0"/>
              </a:rPr>
              <a:t>Get to know your school counselor – he or she can provide guidance and support that will help increase your motivation. We all face stuff from time to time that isn’t pleasant – but you don’t have to deal with all that stuff on your own.</a:t>
            </a:r>
          </a:p>
          <a:p>
            <a:pPr marL="222006" indent="-222006" eaLnBrk="1" hangingPunct="1">
              <a:buFont typeface="+mj-lt"/>
              <a:buAutoNum type="arabicPeriod"/>
            </a:pPr>
            <a:r>
              <a:rPr lang="en-US" sz="1100" b="1" dirty="0">
                <a:latin typeface="Arial" pitchFamily="34" charset="0"/>
              </a:rPr>
              <a:t>Break big tasks into small tasks and take it one bite at a time. Only a moron tries to put a whole steak in his mouth at one time – you slice it into bite-sized pieces. The same is true for projects, school papers, assembling a car, or constructing a building. You have to figure out the little steps that lead to the big success.</a:t>
            </a:r>
          </a:p>
          <a:p>
            <a:pPr eaLnBrk="1" hangingPunct="1"/>
            <a:endParaRPr lang="en-US" b="1" dirty="0">
              <a:latin typeface="Arial" pitchFamily="34" charset="0"/>
            </a:endParaRPr>
          </a:p>
          <a:p>
            <a:pPr eaLnBrk="1" hangingPunct="1"/>
            <a:endParaRPr lang="en-US" b="1" dirty="0">
              <a:latin typeface="Arial" pitchFamily="34" charset="0"/>
            </a:endParaRPr>
          </a:p>
        </p:txBody>
      </p:sp>
    </p:spTree>
    <p:extLst>
      <p:ext uri="{BB962C8B-B14F-4D97-AF65-F5344CB8AC3E}">
        <p14:creationId xmlns:p14="http://schemas.microsoft.com/office/powerpoint/2010/main" val="1526400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887068" y="4424011"/>
            <a:ext cx="5252141" cy="4189487"/>
          </a:xfrm>
          <a:noFill/>
          <a:ln w="9525"/>
        </p:spPr>
        <p:txBody>
          <a:bodyPr lIns="94460" tIns="47230" rIns="94460" bIns="47230"/>
          <a:lstStyle/>
          <a:p>
            <a:pPr marL="222006" indent="-222006" eaLnBrk="1" hangingPunct="1">
              <a:lnSpc>
                <a:spcPct val="100000"/>
              </a:lnSpc>
              <a:buAutoNum type="arabicPeriod" startAt="4"/>
            </a:pPr>
            <a:r>
              <a:rPr lang="en-US" sz="1100" b="1" dirty="0">
                <a:latin typeface="Arial" pitchFamily="34" charset="0"/>
              </a:rPr>
              <a:t>Reward yourself when you’ve done well. Accomplishment feels good. Let it. Savor it. Enjoy it! Your team won the big game? Allow yourself to sleep late (assuming the coach doesn’t have you back on the court at dawn for practice). Make an A on the test? Treat yourself to a nice break or something you enjoy.</a:t>
            </a:r>
          </a:p>
          <a:p>
            <a:pPr marL="222006" indent="-222006" eaLnBrk="1" hangingPunct="1">
              <a:lnSpc>
                <a:spcPct val="100000"/>
              </a:lnSpc>
              <a:buAutoNum type="arabicPeriod" startAt="4"/>
            </a:pPr>
            <a:r>
              <a:rPr lang="en-US" sz="1100" b="1" dirty="0">
                <a:latin typeface="Arial" pitchFamily="34" charset="0"/>
              </a:rPr>
              <a:t>Participate in extracurricular activities, service projects to help others, or some sort of work-study program. When you engage in something that is not all about you it does good stuff for your spirit. You will like you for it. So, don’t always spectate – participate!</a:t>
            </a:r>
          </a:p>
          <a:p>
            <a:pPr marL="222006" indent="-222006" eaLnBrk="1" hangingPunct="1">
              <a:lnSpc>
                <a:spcPct val="100000"/>
              </a:lnSpc>
              <a:buAutoNum type="arabicPeriod" startAt="4"/>
            </a:pPr>
            <a:endParaRPr lang="en-US" sz="1100" b="1" dirty="0">
              <a:latin typeface="Arial" pitchFamily="34" charset="0"/>
            </a:endParaRPr>
          </a:p>
          <a:p>
            <a:pPr eaLnBrk="1" hangingPunct="1">
              <a:lnSpc>
                <a:spcPct val="100000"/>
              </a:lnSpc>
            </a:pPr>
            <a:r>
              <a:rPr lang="en-US" sz="1100" b="1" dirty="0">
                <a:latin typeface="Arial" pitchFamily="34" charset="0"/>
              </a:rPr>
              <a:t>Walt Disney made this point when he said, “The way to get started is to quit talking and begin doing.” He could have said, “quit talking and spectating and begin doing!”</a:t>
            </a:r>
          </a:p>
          <a:p>
            <a:pPr eaLnBrk="1" hangingPunct="1"/>
            <a:endParaRPr lang="en-US" b="1" dirty="0">
              <a:latin typeface="Arial" pitchFamily="34" charset="0"/>
            </a:endParaRPr>
          </a:p>
          <a:p>
            <a:pPr eaLnBrk="1" hangingPunct="1"/>
            <a:endParaRPr lang="en-US" b="1" dirty="0">
              <a:latin typeface="Arial" pitchFamily="34" charset="0"/>
            </a:endParaRPr>
          </a:p>
        </p:txBody>
      </p:sp>
    </p:spTree>
    <p:extLst>
      <p:ext uri="{BB962C8B-B14F-4D97-AF65-F5344CB8AC3E}">
        <p14:creationId xmlns:p14="http://schemas.microsoft.com/office/powerpoint/2010/main" val="2152945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887068" y="4424011"/>
            <a:ext cx="5269706" cy="4189487"/>
          </a:xfrm>
          <a:noFill/>
          <a:ln w="9525"/>
        </p:spPr>
        <p:txBody>
          <a:bodyPr lIns="94460" tIns="47230" rIns="94460" bIns="47230"/>
          <a:lstStyle/>
          <a:p>
            <a:pPr eaLnBrk="1" hangingPunct="1">
              <a:lnSpc>
                <a:spcPct val="100000"/>
              </a:lnSpc>
            </a:pPr>
            <a:r>
              <a:rPr lang="en-US" sz="1100" b="1" dirty="0">
                <a:latin typeface="Arial" pitchFamily="34" charset="0"/>
              </a:rPr>
              <a:t>There are basically four sources for education/training. Your career goal will determine which source is best for you. </a:t>
            </a:r>
          </a:p>
          <a:p>
            <a:pPr eaLnBrk="1" hangingPunct="1">
              <a:lnSpc>
                <a:spcPct val="100000"/>
              </a:lnSpc>
            </a:pPr>
            <a:r>
              <a:rPr lang="en-US" sz="1100" b="1" dirty="0">
                <a:latin typeface="Arial" pitchFamily="34" charset="0"/>
              </a:rPr>
              <a:t>For many jobs, the best way to prepare is “On-the-Job Training.” Your employer actually teaches you exactly how to do the job you have been hired for. </a:t>
            </a:r>
          </a:p>
          <a:p>
            <a:pPr eaLnBrk="1" hangingPunct="1">
              <a:lnSpc>
                <a:spcPct val="100000"/>
              </a:lnSpc>
            </a:pPr>
            <a:r>
              <a:rPr lang="en-US" sz="1100" b="1" dirty="0">
                <a:latin typeface="Arial" pitchFamily="34" charset="0"/>
              </a:rPr>
              <a:t>Or, in some jobs, you can go to work as an apprentice where you will learn from someone whose skills you admire. </a:t>
            </a:r>
          </a:p>
          <a:p>
            <a:pPr eaLnBrk="1" hangingPunct="1">
              <a:lnSpc>
                <a:spcPct val="100000"/>
              </a:lnSpc>
            </a:pPr>
            <a:r>
              <a:rPr lang="en-US" sz="1100" b="1" dirty="0">
                <a:latin typeface="Arial" pitchFamily="34" charset="0"/>
              </a:rPr>
              <a:t>While On-the-Job Training and Apprenticeships are advantageous because you can earn an income while you learn a job, often, they are not geared toward long-range career development like other training and education opportunities may be. </a:t>
            </a:r>
          </a:p>
        </p:txBody>
      </p:sp>
    </p:spTree>
    <p:extLst>
      <p:ext uri="{BB962C8B-B14F-4D97-AF65-F5344CB8AC3E}">
        <p14:creationId xmlns:p14="http://schemas.microsoft.com/office/powerpoint/2010/main" val="1892796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878285" y="4424011"/>
            <a:ext cx="5269706" cy="4189487"/>
          </a:xfrm>
          <a:noFill/>
          <a:ln w="9525"/>
        </p:spPr>
        <p:txBody>
          <a:bodyPr lIns="94460" tIns="47230" rIns="94460" bIns="47230"/>
          <a:lstStyle/>
          <a:p>
            <a:pPr eaLnBrk="1" hangingPunct="1">
              <a:lnSpc>
                <a:spcPct val="100000"/>
              </a:lnSpc>
            </a:pPr>
            <a:r>
              <a:rPr lang="en-US" sz="1100" b="1" dirty="0">
                <a:latin typeface="Arial" pitchFamily="34" charset="0"/>
              </a:rPr>
              <a:t>Most people are surprised to learn how many different kinds of schools there are. Culinary schools, art schools, beauty</a:t>
            </a:r>
            <a:r>
              <a:rPr lang="en-US" sz="1100" b="1" baseline="0" dirty="0">
                <a:latin typeface="Arial" pitchFamily="34" charset="0"/>
              </a:rPr>
              <a:t> </a:t>
            </a:r>
            <a:r>
              <a:rPr lang="en-US" sz="1100" b="1" dirty="0">
                <a:latin typeface="Arial" pitchFamily="34" charset="0"/>
              </a:rPr>
              <a:t>schools, schools for mechanics, schools for medical technicians, schools for almost anything you can imagine! These type colleges teach specific career skills and usually require two years or less to complete.</a:t>
            </a:r>
          </a:p>
        </p:txBody>
      </p:sp>
    </p:spTree>
    <p:extLst>
      <p:ext uri="{BB962C8B-B14F-4D97-AF65-F5344CB8AC3E}">
        <p14:creationId xmlns:p14="http://schemas.microsoft.com/office/powerpoint/2010/main" val="19060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887068" y="4424011"/>
            <a:ext cx="5260924" cy="4189487"/>
          </a:xfrm>
          <a:noFill/>
          <a:ln w="9525"/>
        </p:spPr>
        <p:txBody>
          <a:bodyPr lIns="94460" tIns="47230" rIns="94460" bIns="47230"/>
          <a:lstStyle/>
          <a:p>
            <a:pPr eaLnBrk="1" hangingPunct="1">
              <a:lnSpc>
                <a:spcPct val="100000"/>
              </a:lnSpc>
            </a:pPr>
            <a:r>
              <a:rPr lang="en-US" sz="1100" b="1" dirty="0">
                <a:latin typeface="Arial" pitchFamily="34" charset="0"/>
              </a:rPr>
              <a:t>Did you know you can learn jobs skills AND serve our country at the same time? Many young people choose to join the military. If you think you are interested, I’ll be happy to talk to you after class. </a:t>
            </a:r>
          </a:p>
          <a:p>
            <a:pPr eaLnBrk="1" hangingPunct="1">
              <a:lnSpc>
                <a:spcPct val="100000"/>
              </a:lnSpc>
            </a:pPr>
            <a:r>
              <a:rPr lang="en-US" sz="1100" b="1" dirty="0">
                <a:latin typeface="Arial" pitchFamily="34" charset="0"/>
              </a:rPr>
              <a:t>Listen to Jill Stevens as she talks about the training she received as a member of the National Guard.</a:t>
            </a:r>
          </a:p>
          <a:p>
            <a:pPr eaLnBrk="1" hangingPunct="1">
              <a:lnSpc>
                <a:spcPct val="100000"/>
              </a:lnSpc>
            </a:pPr>
            <a:r>
              <a:rPr lang="en-US" sz="1100" dirty="0">
                <a:latin typeface="Arial" pitchFamily="34" charset="0"/>
              </a:rPr>
              <a:t>Click and the video will play through once and then the slide will advance.</a:t>
            </a:r>
          </a:p>
        </p:txBody>
      </p:sp>
    </p:spTree>
    <p:extLst>
      <p:ext uri="{BB962C8B-B14F-4D97-AF65-F5344CB8AC3E}">
        <p14:creationId xmlns:p14="http://schemas.microsoft.com/office/powerpoint/2010/main" val="325543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217613" y="674688"/>
            <a:ext cx="4635500" cy="3476625"/>
          </a:xfrm>
          <a:ln/>
        </p:spPr>
      </p:sp>
      <p:sp>
        <p:nvSpPr>
          <p:cNvPr id="192515" name="Rectangle 3"/>
          <p:cNvSpPr>
            <a:spLocks noGrp="1" noChangeArrowheads="1"/>
          </p:cNvSpPr>
          <p:nvPr>
            <p:ph type="body" idx="1"/>
          </p:nvPr>
        </p:nvSpPr>
        <p:spPr>
          <a:xfrm>
            <a:off x="895850" y="4424011"/>
            <a:ext cx="5260924" cy="4189487"/>
          </a:xfrm>
          <a:noFill/>
          <a:ln w="9525"/>
        </p:spPr>
        <p:txBody>
          <a:bodyPr lIns="94460" tIns="47230" rIns="94460" bIns="47230"/>
          <a:lstStyle/>
          <a:p>
            <a:pPr eaLnBrk="1" hangingPunct="1"/>
            <a:r>
              <a:rPr lang="en-US" sz="1100" b="1" dirty="0">
                <a:latin typeface="Arial" pitchFamily="34" charset="0"/>
              </a:rPr>
              <a:t>A two-year or community college can be a great way to start your education and save money. That’s because tuition is often lower and most students find living at home saves money, too. </a:t>
            </a:r>
          </a:p>
          <a:p>
            <a:pPr eaLnBrk="1" hangingPunct="1"/>
            <a:endParaRPr lang="en-US" sz="1100" b="1" dirty="0">
              <a:latin typeface="Arial" pitchFamily="34" charset="0"/>
            </a:endParaRPr>
          </a:p>
          <a:p>
            <a:pPr eaLnBrk="1" hangingPunct="1"/>
            <a:r>
              <a:rPr lang="en-US" sz="1100" b="1" dirty="0">
                <a:latin typeface="Arial" pitchFamily="34" charset="0"/>
              </a:rPr>
              <a:t>They offer an associate’s degree, certificate of completion, certification in a particular field, or a diploma.</a:t>
            </a:r>
          </a:p>
        </p:txBody>
      </p:sp>
    </p:spTree>
    <p:extLst>
      <p:ext uri="{BB962C8B-B14F-4D97-AF65-F5344CB8AC3E}">
        <p14:creationId xmlns:p14="http://schemas.microsoft.com/office/powerpoint/2010/main" val="2223009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878285" y="4424011"/>
            <a:ext cx="5278490" cy="4189487"/>
          </a:xfrm>
          <a:noFill/>
          <a:ln w="9525"/>
        </p:spPr>
        <p:txBody>
          <a:bodyPr lIns="94460" tIns="47230" rIns="94460" bIns="47230"/>
          <a:lstStyle/>
          <a:p>
            <a:pPr eaLnBrk="1" hangingPunct="1">
              <a:lnSpc>
                <a:spcPct val="100000"/>
              </a:lnSpc>
            </a:pPr>
            <a:r>
              <a:rPr lang="en-US" sz="1100" b="1" dirty="0">
                <a:latin typeface="Arial" pitchFamily="34" charset="0"/>
              </a:rPr>
              <a:t>When most people think of education beyond high school, they think of a two-year or four-year college. Usually their minds go to the state university in their state. </a:t>
            </a:r>
          </a:p>
          <a:p>
            <a:pPr eaLnBrk="1" hangingPunct="1">
              <a:lnSpc>
                <a:spcPct val="100000"/>
              </a:lnSpc>
            </a:pPr>
            <a:r>
              <a:rPr lang="en-US" sz="1100" b="1" dirty="0">
                <a:latin typeface="Arial" pitchFamily="34" charset="0"/>
              </a:rPr>
              <a:t>For many occupations, a college degree is required.  </a:t>
            </a:r>
          </a:p>
          <a:p>
            <a:pPr eaLnBrk="1" hangingPunct="1">
              <a:lnSpc>
                <a:spcPct val="100000"/>
              </a:lnSpc>
            </a:pPr>
            <a:r>
              <a:rPr lang="en-US" sz="1100" b="1" dirty="0">
                <a:latin typeface="Arial" pitchFamily="34" charset="0"/>
              </a:rPr>
              <a:t>College degrees are very marketable. College graduates, on the whole, are likely to earn higher salaries than non-college graduates. </a:t>
            </a:r>
          </a:p>
        </p:txBody>
      </p:sp>
    </p:spTree>
    <p:extLst>
      <p:ext uri="{BB962C8B-B14F-4D97-AF65-F5344CB8AC3E}">
        <p14:creationId xmlns:p14="http://schemas.microsoft.com/office/powerpoint/2010/main" val="211502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8285" y="4424011"/>
            <a:ext cx="5278490" cy="4189487"/>
          </a:xfrm>
        </p:spPr>
        <p:txBody>
          <a:bodyPr/>
          <a:lstStyle/>
          <a:p>
            <a:pPr>
              <a:lnSpc>
                <a:spcPct val="100000"/>
              </a:lnSpc>
            </a:pPr>
            <a:r>
              <a:rPr lang="en-US" sz="1100" b="1" dirty="0">
                <a:latin typeface="Arial" pitchFamily="34" charset="0"/>
              </a:rPr>
              <a:t>Money isn’t everything, yet it does take money to live! </a:t>
            </a:r>
          </a:p>
          <a:p>
            <a:pPr>
              <a:lnSpc>
                <a:spcPct val="100000"/>
              </a:lnSpc>
            </a:pPr>
            <a:endParaRPr lang="en-US" sz="1100" b="1" dirty="0">
              <a:latin typeface="Arial" pitchFamily="34" charset="0"/>
            </a:endParaRPr>
          </a:p>
          <a:p>
            <a:pPr>
              <a:lnSpc>
                <a:spcPct val="100000"/>
              </a:lnSpc>
            </a:pPr>
            <a:r>
              <a:rPr lang="en-US" sz="1100" b="1" dirty="0">
                <a:latin typeface="Arial" pitchFamily="34" charset="0"/>
              </a:rPr>
              <a:t>Look at how earning potential increases with the level of education. </a:t>
            </a:r>
          </a:p>
          <a:p>
            <a:pPr>
              <a:lnSpc>
                <a:spcPct val="100000"/>
              </a:lnSpc>
            </a:pPr>
            <a:r>
              <a:rPr lang="en-US" sz="1100" b="1" dirty="0">
                <a:latin typeface="Arial" pitchFamily="34" charset="0"/>
              </a:rPr>
              <a:t>The average income for a high school dropout makes for a very tight budget!  </a:t>
            </a:r>
          </a:p>
          <a:p>
            <a:pPr>
              <a:lnSpc>
                <a:spcPct val="100000"/>
              </a:lnSpc>
            </a:pPr>
            <a:r>
              <a:rPr lang="en-US" sz="1100" b="1" dirty="0">
                <a:latin typeface="Arial" pitchFamily="34" charset="0"/>
              </a:rPr>
              <a:t>But the money you could earn as a doctor or lawyer would provide for lots of extras! </a:t>
            </a:r>
          </a:p>
          <a:p>
            <a:pPr>
              <a:lnSpc>
                <a:spcPct val="100000"/>
              </a:lnSpc>
            </a:pPr>
            <a:endParaRPr lang="en-US" sz="1100" b="1" dirty="0">
              <a:latin typeface="Arial" pitchFamily="34" charset="0"/>
            </a:endParaRPr>
          </a:p>
          <a:p>
            <a:pPr>
              <a:lnSpc>
                <a:spcPct val="100000"/>
              </a:lnSpc>
            </a:pPr>
            <a:r>
              <a:rPr lang="en-US" sz="1100" b="1" dirty="0">
                <a:latin typeface="Arial" pitchFamily="34" charset="0"/>
              </a:rPr>
              <a:t>The point is this: pick the career you want, and get the education you need to be successful. Of course there are always exceptions to the rule. </a:t>
            </a:r>
          </a:p>
          <a:p>
            <a:pPr>
              <a:lnSpc>
                <a:spcPct val="100000"/>
              </a:lnSpc>
            </a:pPr>
            <a:endParaRPr lang="en-US" sz="1100" b="1" dirty="0">
              <a:latin typeface="Arial" pitchFamily="34" charset="0"/>
            </a:endParaRPr>
          </a:p>
          <a:p>
            <a:pPr>
              <a:lnSpc>
                <a:spcPct val="100000"/>
              </a:lnSpc>
            </a:pPr>
            <a:r>
              <a:rPr lang="en-US" sz="1100" b="1" dirty="0">
                <a:latin typeface="Arial" pitchFamily="34" charset="0"/>
              </a:rPr>
              <a:t>Check out </a:t>
            </a:r>
            <a:r>
              <a:rPr lang="en-US" sz="1100" b="1" baseline="0" dirty="0">
                <a:solidFill>
                  <a:srgbClr val="C00000"/>
                </a:solidFill>
                <a:latin typeface="Arial" pitchFamily="34" charset="0"/>
              </a:rPr>
              <a:t>https://www.bls.gov/emp/ep_chart_001.htm </a:t>
            </a:r>
            <a:r>
              <a:rPr lang="en-US" sz="1100" b="1" dirty="0">
                <a:latin typeface="Arial" pitchFamily="34" charset="0"/>
              </a:rPr>
              <a:t>to learn more.</a:t>
            </a:r>
          </a:p>
          <a:p>
            <a:pPr>
              <a:lnSpc>
                <a:spcPct val="100000"/>
              </a:lnSpc>
            </a:pPr>
            <a:r>
              <a:rPr lang="en-US" sz="1100" dirty="0">
                <a:solidFill>
                  <a:srgbClr val="C00000"/>
                </a:solidFill>
                <a:latin typeface="Arial" pitchFamily="34" charset="0"/>
              </a:rPr>
              <a:t>(Note: The numbers change as new averages are computed by the Census Bureau, but what has not changed is the pattern. Higher degrees average higher income. The Census Bureau does not compute this type of information every year.)</a:t>
            </a:r>
          </a:p>
          <a:p>
            <a:endParaRPr lang="en-US" dirty="0">
              <a:latin typeface="Arial" pitchFamily="34" charset="0"/>
            </a:endParaRPr>
          </a:p>
        </p:txBody>
      </p:sp>
    </p:spTree>
    <p:extLst>
      <p:ext uri="{BB962C8B-B14F-4D97-AF65-F5344CB8AC3E}">
        <p14:creationId xmlns:p14="http://schemas.microsoft.com/office/powerpoint/2010/main" val="2014222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1331913" y="706438"/>
            <a:ext cx="4346575" cy="3260725"/>
          </a:xfrm>
          <a:ln/>
        </p:spPr>
      </p:sp>
      <p:sp>
        <p:nvSpPr>
          <p:cNvPr id="3" name="Notes Placeholder 2"/>
          <p:cNvSpPr>
            <a:spLocks noGrp="1"/>
          </p:cNvSpPr>
          <p:nvPr>
            <p:ph type="body" idx="1"/>
          </p:nvPr>
        </p:nvSpPr>
        <p:spPr>
          <a:xfrm>
            <a:off x="878285" y="4027929"/>
            <a:ext cx="5348752" cy="4656139"/>
          </a:xfrm>
        </p:spPr>
        <p:txBody>
          <a:bodyPr>
            <a:noAutofit/>
          </a:bodyPr>
          <a:lstStyle/>
          <a:p>
            <a:pPr>
              <a:lnSpc>
                <a:spcPct val="100000"/>
              </a:lnSpc>
              <a:defRPr/>
            </a:pPr>
            <a:r>
              <a:rPr lang="en-US" sz="1100" b="1" dirty="0">
                <a:latin typeface="Arial" pitchFamily="34" charset="0"/>
              </a:rPr>
              <a:t>You can get the costs for your preferred schools by visiting their Websites. You will find there is a lot of difference between public and private college costs. But, you can make your education affordable. </a:t>
            </a:r>
          </a:p>
          <a:p>
            <a:pPr algn="ctr">
              <a:lnSpc>
                <a:spcPct val="120000"/>
              </a:lnSpc>
              <a:defRPr/>
            </a:pPr>
            <a:endParaRPr lang="en-US" sz="800" b="1" dirty="0">
              <a:latin typeface="Arial" pitchFamily="34" charset="0"/>
            </a:endParaRPr>
          </a:p>
          <a:p>
            <a:pPr>
              <a:lnSpc>
                <a:spcPct val="100000"/>
              </a:lnSpc>
            </a:pPr>
            <a:r>
              <a:rPr lang="en-US" sz="1000" b="1" dirty="0"/>
              <a:t>Students should choose a college or training program that’s a good fit. Examples: campus culture, degree of academic support, location</a:t>
            </a:r>
          </a:p>
          <a:p>
            <a:pPr>
              <a:lnSpc>
                <a:spcPct val="100000"/>
              </a:lnSpc>
            </a:pPr>
            <a:r>
              <a:rPr lang="en-US" sz="1000" b="1" dirty="0"/>
              <a:t>Of course, students should talk to their families about higher education and training and what they can afford. </a:t>
            </a:r>
          </a:p>
          <a:p>
            <a:pPr>
              <a:lnSpc>
                <a:spcPct val="100000"/>
              </a:lnSpc>
            </a:pPr>
            <a:endParaRPr lang="en-US" sz="1000" b="1" dirty="0"/>
          </a:p>
          <a:p>
            <a:pPr>
              <a:lnSpc>
                <a:spcPct val="100000"/>
              </a:lnSpc>
            </a:pPr>
            <a:r>
              <a:rPr lang="en-US" sz="1000" b="1" dirty="0"/>
              <a:t>But you should not be totally blown away by these figures. The actual “net” price the average undergraduate pays for a college education is considerably lower than the published tuition and fees because financial aid helps pay part of the cost </a:t>
            </a:r>
            <a:r>
              <a:rPr lang="en-US" sz="1000" b="1" u="sng" dirty="0">
                <a:solidFill>
                  <a:srgbClr val="FF0000"/>
                </a:solidFill>
              </a:rPr>
              <a:t>if you make sure to arrange </a:t>
            </a:r>
            <a:r>
              <a:rPr lang="en-US" sz="1000" b="1" dirty="0"/>
              <a:t>it.</a:t>
            </a:r>
          </a:p>
          <a:p>
            <a:pPr>
              <a:lnSpc>
                <a:spcPct val="100000"/>
              </a:lnSpc>
            </a:pPr>
            <a:endParaRPr lang="en-US" sz="1000" dirty="0"/>
          </a:p>
          <a:p>
            <a:pPr eaLnBrk="1" hangingPunct="1"/>
            <a:r>
              <a:rPr lang="en-US" sz="1000" b="1" dirty="0">
                <a:latin typeface="Arial" pitchFamily="34" charset="0"/>
              </a:rPr>
              <a:t>A majority of college students do receive some form of financial aid or scholarships. </a:t>
            </a:r>
          </a:p>
          <a:p>
            <a:r>
              <a:rPr lang="en-US" sz="1000" b="1" dirty="0"/>
              <a:t>According to </a:t>
            </a:r>
            <a:r>
              <a:rPr lang="en-US" sz="1000" b="1" u="sng" dirty="0">
                <a:hlinkClick r:id="rId3"/>
              </a:rPr>
              <a:t>https://trends.collegeboard.org/student-aid/highlights</a:t>
            </a:r>
            <a:r>
              <a:rPr lang="en-US" sz="1000" b="1" dirty="0"/>
              <a:t>,</a:t>
            </a:r>
          </a:p>
          <a:p>
            <a:r>
              <a:rPr lang="en-US" sz="1000" b="1" dirty="0"/>
              <a:t>In 2016-17, undergraduate students received an average of $14,400 per Full Time Equivalent student in financial aid</a:t>
            </a:r>
            <a:r>
              <a:rPr lang="en-US" sz="1000" dirty="0"/>
              <a:t>, including $8,440 in grants from all sources, $4,620 in federal loans, $1,280 in education tax credits and deductions, and $60 in Federal Work-Study (FWS).</a:t>
            </a:r>
          </a:p>
          <a:p>
            <a:pPr>
              <a:lnSpc>
                <a:spcPct val="100000"/>
              </a:lnSpc>
            </a:pPr>
            <a:endParaRPr lang="en-US" sz="1000" dirty="0"/>
          </a:p>
          <a:p>
            <a:pPr>
              <a:lnSpc>
                <a:spcPct val="100000"/>
              </a:lnSpc>
            </a:pPr>
            <a:r>
              <a:rPr lang="en-US" sz="1000" b="1" dirty="0"/>
              <a:t>The average national cost for a Two-Year Trade School program was $33,000 (reported October 2017, total for two years).</a:t>
            </a:r>
            <a:r>
              <a:rPr lang="en-US" sz="1000" dirty="0"/>
              <a:t> (The Simple Dollar)</a:t>
            </a:r>
          </a:p>
        </p:txBody>
      </p:sp>
    </p:spTree>
    <p:extLst>
      <p:ext uri="{BB962C8B-B14F-4D97-AF65-F5344CB8AC3E}">
        <p14:creationId xmlns:p14="http://schemas.microsoft.com/office/powerpoint/2010/main" val="3581862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xfrm>
            <a:off x="878286" y="4424011"/>
            <a:ext cx="5269706" cy="4189487"/>
          </a:xfrm>
          <a:noFill/>
          <a:ln w="9525"/>
        </p:spPr>
        <p:txBody>
          <a:bodyPr/>
          <a:lstStyle/>
          <a:p>
            <a:pPr marL="173387" indent="-173387" eaLnBrk="1" hangingPunct="1">
              <a:buFont typeface="Arial" panose="020B0604020202020204" pitchFamily="34" charset="0"/>
              <a:buChar char="•"/>
            </a:pPr>
            <a:r>
              <a:rPr lang="en-US" sz="1100" b="1" dirty="0">
                <a:latin typeface="Arial" pitchFamily="34" charset="0"/>
              </a:rPr>
              <a:t>Use the chart on page 17 to calculate the expenses you can anticipate as you prepare for your career. But, you can’t just take one year’s figure and multiply it by four to get the total you will need. Why not?</a:t>
            </a:r>
          </a:p>
          <a:p>
            <a:pPr marL="635754" lvl="1" indent="-173387" eaLnBrk="1" hangingPunct="1">
              <a:buFont typeface="Arial" panose="020B0604020202020204" pitchFamily="34" charset="0"/>
              <a:buChar char="•"/>
            </a:pPr>
            <a:r>
              <a:rPr lang="en-US" sz="1100" b="1" dirty="0">
                <a:latin typeface="Arial" pitchFamily="34" charset="0"/>
              </a:rPr>
              <a:t>College costs rise every year with inflation. </a:t>
            </a:r>
          </a:p>
          <a:p>
            <a:pPr marL="635754" lvl="1" indent="-173387" eaLnBrk="1" hangingPunct="1">
              <a:buFont typeface="Arial" panose="020B0604020202020204" pitchFamily="34" charset="0"/>
              <a:buChar char="•"/>
            </a:pPr>
            <a:r>
              <a:rPr lang="en-US" sz="1100" b="1" dirty="0">
                <a:latin typeface="Arial" pitchFamily="34" charset="0"/>
              </a:rPr>
              <a:t>Also, most students don’t graduate from four-year colleges in four years. </a:t>
            </a:r>
          </a:p>
          <a:p>
            <a:pPr marL="635754" lvl="1" indent="-173387" eaLnBrk="1" hangingPunct="1">
              <a:buFont typeface="Arial" panose="020B0604020202020204" pitchFamily="34" charset="0"/>
              <a:buChar char="•"/>
            </a:pPr>
            <a:r>
              <a:rPr lang="en-US" sz="1100" b="1" dirty="0">
                <a:latin typeface="Arial" pitchFamily="34" charset="0"/>
              </a:rPr>
              <a:t>Also, keep in mind that if a student has to take non-credited (remedial)</a:t>
            </a:r>
            <a:r>
              <a:rPr lang="en-US" sz="1100" b="1" baseline="0" dirty="0">
                <a:latin typeface="Arial" pitchFamily="34" charset="0"/>
              </a:rPr>
              <a:t> courses before enrolling in classes that count toward graduation, this will cost additional time and money.</a:t>
            </a:r>
            <a:endParaRPr lang="en-US" sz="1100" b="1" dirty="0">
              <a:latin typeface="Arial" pitchFamily="34" charset="0"/>
            </a:endParaRPr>
          </a:p>
          <a:p>
            <a:pPr marL="635754" lvl="1" indent="-173387" eaLnBrk="1" hangingPunct="1">
              <a:buFont typeface="Arial" panose="020B0604020202020204" pitchFamily="34" charset="0"/>
              <a:buChar char="•"/>
            </a:pPr>
            <a:endParaRPr lang="en-US" sz="1100" b="1" dirty="0">
              <a:latin typeface="Arial" pitchFamily="34" charset="0"/>
            </a:endParaRPr>
          </a:p>
          <a:p>
            <a:pPr marL="173387" indent="-173387" eaLnBrk="1" hangingPunct="1">
              <a:buFont typeface="Arial" panose="020B0604020202020204" pitchFamily="34" charset="0"/>
              <a:buChar char="•"/>
            </a:pPr>
            <a:r>
              <a:rPr lang="en-US" sz="1100" b="1" dirty="0">
                <a:latin typeface="Arial" pitchFamily="34" charset="0"/>
              </a:rPr>
              <a:t>When some people see how much their education will cost, they throw up their hands and say, “Never mind! I can’t afford that!” But other students will take on the challenge. They will never give up!</a:t>
            </a:r>
          </a:p>
          <a:p>
            <a:pPr marL="173387" indent="-173387" eaLnBrk="1" hangingPunct="1">
              <a:buFont typeface="Arial" panose="020B0604020202020204" pitchFamily="34" charset="0"/>
              <a:buChar char="•"/>
            </a:pPr>
            <a:r>
              <a:rPr lang="en-US" sz="1100" b="1" dirty="0">
                <a:latin typeface="Arial" pitchFamily="34" charset="0"/>
              </a:rPr>
              <a:t>A good source to calculate college costs can be found online at </a:t>
            </a:r>
          </a:p>
          <a:p>
            <a:pPr marL="462366" lvl="1" eaLnBrk="1" hangingPunct="1"/>
            <a:r>
              <a:rPr lang="en-US" sz="1100" b="1" u="sng" dirty="0">
                <a:solidFill>
                  <a:srgbClr val="FF0000"/>
                </a:solidFill>
                <a:latin typeface="Arial" pitchFamily="34" charset="0"/>
              </a:rPr>
              <a:t>https://bigfuture.collegeboard.org/pay-for-college/college-costs/college-costs-calculator </a:t>
            </a:r>
          </a:p>
          <a:p>
            <a:pPr eaLnBrk="1" hangingPunct="1"/>
            <a:endParaRPr lang="en-US" sz="1100" b="1" dirty="0">
              <a:latin typeface="Arial" pitchFamily="34" charset="0"/>
            </a:endParaRPr>
          </a:p>
          <a:p>
            <a:pPr eaLnBrk="1" hangingPunct="1"/>
            <a:r>
              <a:rPr lang="en-US" sz="1100" dirty="0">
                <a:latin typeface="Arial" pitchFamily="34" charset="0"/>
              </a:rPr>
              <a:t> </a:t>
            </a:r>
          </a:p>
          <a:p>
            <a:pPr eaLnBrk="1" hangingPunct="1"/>
            <a:endParaRPr lang="en-US" b="1" dirty="0">
              <a:latin typeface="Arial" pitchFamily="34" charset="0"/>
            </a:endParaRPr>
          </a:p>
          <a:p>
            <a:pPr eaLnBrk="1" hangingPunct="1"/>
            <a:endParaRPr lang="en-US" b="1" dirty="0">
              <a:latin typeface="Arial" pitchFamily="34" charset="0"/>
            </a:endParaRPr>
          </a:p>
        </p:txBody>
      </p:sp>
    </p:spTree>
    <p:extLst>
      <p:ext uri="{BB962C8B-B14F-4D97-AF65-F5344CB8AC3E}">
        <p14:creationId xmlns:p14="http://schemas.microsoft.com/office/powerpoint/2010/main" val="139840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869502" y="4424011"/>
            <a:ext cx="5278490" cy="4189487"/>
          </a:xfrm>
          <a:noFill/>
          <a:ln w="9525"/>
        </p:spPr>
        <p:txBody>
          <a:bodyPr/>
          <a:lstStyle/>
          <a:p>
            <a:pPr eaLnBrk="1" hangingPunct="1">
              <a:lnSpc>
                <a:spcPct val="100000"/>
              </a:lnSpc>
            </a:pPr>
            <a:r>
              <a:rPr lang="en-US" sz="1100" b="1" dirty="0">
                <a:latin typeface="Arial" pitchFamily="34" charset="0"/>
              </a:rPr>
              <a:t>Consider the word success…</a:t>
            </a:r>
          </a:p>
          <a:p>
            <a:pPr eaLnBrk="1" hangingPunct="1">
              <a:lnSpc>
                <a:spcPct val="100000"/>
              </a:lnSpc>
            </a:pPr>
            <a:r>
              <a:rPr lang="en-US" sz="1100" b="1" dirty="0">
                <a:latin typeface="Arial" pitchFamily="34" charset="0"/>
              </a:rPr>
              <a:t>What does success mean to you?</a:t>
            </a:r>
          </a:p>
          <a:p>
            <a:pPr eaLnBrk="1" hangingPunct="1">
              <a:lnSpc>
                <a:spcPct val="100000"/>
              </a:lnSpc>
            </a:pPr>
            <a:r>
              <a:rPr lang="en-US" sz="1100" b="1" dirty="0">
                <a:latin typeface="Arial" pitchFamily="34" charset="0"/>
              </a:rPr>
              <a:t>Do any of you already know what you want to do as a career? </a:t>
            </a:r>
            <a:r>
              <a:rPr lang="en-US" sz="1100" dirty="0">
                <a:latin typeface="Arial" pitchFamily="34" charset="0"/>
              </a:rPr>
              <a:t>(Let 2 – 3 students answer)</a:t>
            </a:r>
          </a:p>
          <a:p>
            <a:pPr eaLnBrk="1" hangingPunct="1">
              <a:lnSpc>
                <a:spcPct val="100000"/>
              </a:lnSpc>
            </a:pPr>
            <a:r>
              <a:rPr lang="en-US" sz="1100" dirty="0">
                <a:latin typeface="Arial" pitchFamily="34" charset="0"/>
              </a:rPr>
              <a:t>Ask one of the students, </a:t>
            </a:r>
            <a:r>
              <a:rPr lang="en-US" sz="1100" b="1" dirty="0">
                <a:latin typeface="Arial" pitchFamily="34" charset="0"/>
              </a:rPr>
              <a:t>“What education, training, time, and money will it take for you to prepare for the career you want?” </a:t>
            </a:r>
            <a:r>
              <a:rPr lang="en-US" sz="1100" dirty="0">
                <a:latin typeface="Arial" pitchFamily="34" charset="0"/>
              </a:rPr>
              <a:t>(let them answer)</a:t>
            </a:r>
          </a:p>
          <a:p>
            <a:pPr eaLnBrk="1" hangingPunct="1">
              <a:lnSpc>
                <a:spcPct val="100000"/>
              </a:lnSpc>
            </a:pPr>
            <a:r>
              <a:rPr lang="en-US" sz="1100" b="1" dirty="0">
                <a:latin typeface="Arial" pitchFamily="34" charset="0"/>
              </a:rPr>
              <a:t>Sometimes preparation for success costs money, sometimes takes time, sometimes … just plain hard work. </a:t>
            </a:r>
          </a:p>
          <a:p>
            <a:pPr eaLnBrk="1" hangingPunct="1">
              <a:lnSpc>
                <a:spcPct val="100000"/>
              </a:lnSpc>
            </a:pPr>
            <a:r>
              <a:rPr lang="en-US" sz="1100" b="1" dirty="0">
                <a:latin typeface="Arial" pitchFamily="34" charset="0"/>
              </a:rPr>
              <a:t>The question we have to ask ourselves is this: </a:t>
            </a:r>
          </a:p>
          <a:p>
            <a:pPr eaLnBrk="1" hangingPunct="1">
              <a:lnSpc>
                <a:spcPct val="100000"/>
              </a:lnSpc>
            </a:pPr>
            <a:r>
              <a:rPr lang="en-US" sz="1100" b="1" dirty="0">
                <a:latin typeface="Arial" pitchFamily="34" charset="0"/>
              </a:rPr>
              <a:t>Am I willing to do whatever it takes to prepare? </a:t>
            </a:r>
          </a:p>
        </p:txBody>
      </p:sp>
    </p:spTree>
    <p:extLst>
      <p:ext uri="{BB962C8B-B14F-4D97-AF65-F5344CB8AC3E}">
        <p14:creationId xmlns:p14="http://schemas.microsoft.com/office/powerpoint/2010/main" val="1969453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xfrm>
            <a:off x="887068" y="4424011"/>
            <a:ext cx="5269706" cy="4189487"/>
          </a:xfrm>
          <a:noFill/>
          <a:ln w="9525"/>
        </p:spPr>
        <p:txBody>
          <a:bodyPr/>
          <a:lstStyle/>
          <a:p>
            <a:pPr eaLnBrk="1" hangingPunct="1">
              <a:lnSpc>
                <a:spcPct val="100000"/>
              </a:lnSpc>
            </a:pPr>
            <a:r>
              <a:rPr lang="en-US" sz="1100" b="1" dirty="0">
                <a:latin typeface="Arial" pitchFamily="34" charset="0"/>
              </a:rPr>
              <a:t>Yes - education is expensive.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But consider the alternative!  Not getting education or training will cost you far more in your life due to lost income.</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Do you really want to spend your life in a job you hate because you didn’t get the training you need?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You NEED to get the appropriate education and training to be successful in the career that is right for you.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Money is available. Let’s look at the sources:</a:t>
            </a:r>
          </a:p>
        </p:txBody>
      </p:sp>
    </p:spTree>
    <p:extLst>
      <p:ext uri="{BB962C8B-B14F-4D97-AF65-F5344CB8AC3E}">
        <p14:creationId xmlns:p14="http://schemas.microsoft.com/office/powerpoint/2010/main" val="653636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1609725" y="736600"/>
            <a:ext cx="3841750" cy="2881313"/>
          </a:xfrm>
          <a:prstGeom prst="rect">
            <a:avLst/>
          </a:prstGeom>
        </p:spPr>
        <p:txBody>
          <a:bodyPr/>
          <a:lstStyle/>
          <a:p>
            <a:pPr lvl="0"/>
            <a:endParaRPr/>
          </a:p>
        </p:txBody>
      </p:sp>
      <p:sp>
        <p:nvSpPr>
          <p:cNvPr id="77" name="Shape 77"/>
          <p:cNvSpPr>
            <a:spLocks noGrp="1"/>
          </p:cNvSpPr>
          <p:nvPr>
            <p:ph type="body" sz="quarter" idx="1"/>
          </p:nvPr>
        </p:nvSpPr>
        <p:spPr>
          <a:xfrm>
            <a:off x="936837" y="3831773"/>
            <a:ext cx="5152602" cy="4976723"/>
          </a:xfrm>
          <a:prstGeom prst="rect">
            <a:avLst/>
          </a:prstGeom>
        </p:spPr>
        <p:txBody>
          <a:bodyPr/>
          <a:lstStyle/>
          <a:p>
            <a:pPr defTabSz="924733">
              <a:lnSpc>
                <a:spcPct val="100000"/>
              </a:lnSpc>
              <a:defRPr sz="1800"/>
            </a:pPr>
            <a:r>
              <a:rPr sz="1100" b="1" dirty="0">
                <a:latin typeface="Arial"/>
                <a:ea typeface="Arial"/>
                <a:cs typeface="Arial"/>
                <a:sym typeface="Arial"/>
              </a:rPr>
              <a:t>Some students’ parents are willing and able to pay the full amount, but most students need to pay for at least part of their education.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The projected cost for </a:t>
            </a:r>
            <a:r>
              <a:rPr sz="1100" b="1" dirty="0">
                <a:solidFill>
                  <a:srgbClr val="C00000"/>
                </a:solidFill>
                <a:latin typeface="Arial"/>
                <a:ea typeface="Arial"/>
                <a:cs typeface="Arial"/>
                <a:sym typeface="Arial"/>
              </a:rPr>
              <a:t>5 years of college at an average in-state public university, beginning Fall 201</a:t>
            </a:r>
            <a:r>
              <a:rPr lang="en-US" sz="1100" b="1" dirty="0">
                <a:solidFill>
                  <a:srgbClr val="C00000"/>
                </a:solidFill>
                <a:latin typeface="Arial"/>
                <a:ea typeface="Arial"/>
                <a:cs typeface="Arial"/>
                <a:sym typeface="Arial"/>
              </a:rPr>
              <a:t>8</a:t>
            </a:r>
            <a:r>
              <a:rPr sz="1100" b="1" dirty="0">
                <a:solidFill>
                  <a:srgbClr val="C00000"/>
                </a:solidFill>
                <a:latin typeface="Arial"/>
                <a:ea typeface="Arial"/>
                <a:cs typeface="Arial"/>
                <a:sym typeface="Arial"/>
              </a:rPr>
              <a:t>, is</a:t>
            </a:r>
            <a:r>
              <a:rPr sz="1100" dirty="0">
                <a:solidFill>
                  <a:srgbClr val="C00000"/>
                </a:solidFill>
                <a:latin typeface="Arial"/>
                <a:ea typeface="Arial"/>
                <a:cs typeface="Arial"/>
                <a:sym typeface="Arial"/>
              </a:rPr>
              <a:t> </a:t>
            </a:r>
            <a:r>
              <a:rPr sz="1100" b="1" dirty="0">
                <a:solidFill>
                  <a:srgbClr val="C00000"/>
                </a:solidFill>
                <a:latin typeface="Calibri"/>
                <a:ea typeface="Calibri"/>
                <a:cs typeface="Calibri"/>
                <a:sym typeface="Calibri"/>
              </a:rPr>
              <a:t>$</a:t>
            </a:r>
            <a:r>
              <a:rPr lang="en-US" sz="1100" b="1" dirty="0">
                <a:solidFill>
                  <a:srgbClr val="C00000"/>
                </a:solidFill>
                <a:latin typeface="Calibri"/>
                <a:ea typeface="Calibri"/>
                <a:cs typeface="Calibri"/>
                <a:sym typeface="Calibri"/>
              </a:rPr>
              <a:t>124,434 </a:t>
            </a:r>
            <a:r>
              <a:rPr sz="1100" b="1" dirty="0">
                <a:latin typeface="Arial"/>
                <a:ea typeface="Arial"/>
                <a:cs typeface="Arial"/>
                <a:sym typeface="Arial"/>
              </a:rPr>
              <a:t>including tuition and fees, room and board, additional fees, books and supplies calculated with a 5% annual inflation rate.</a:t>
            </a:r>
            <a:r>
              <a:rPr sz="1100" dirty="0">
                <a:latin typeface="Arial"/>
                <a:ea typeface="Arial"/>
                <a:cs typeface="Arial"/>
                <a:sym typeface="Arial"/>
              </a:rPr>
              <a:t> </a:t>
            </a:r>
            <a:endParaRPr dirty="0">
              <a:latin typeface="Calibri"/>
              <a:ea typeface="Calibri"/>
              <a:cs typeface="Calibri"/>
              <a:sym typeface="Calibri"/>
            </a:endParaRPr>
          </a:p>
          <a:p>
            <a:pPr defTabSz="924733">
              <a:lnSpc>
                <a:spcPct val="100000"/>
              </a:lnSpc>
              <a:defRPr sz="1800"/>
            </a:pPr>
            <a:r>
              <a:rPr sz="1100" dirty="0">
                <a:latin typeface="Arial"/>
                <a:ea typeface="Arial"/>
                <a:cs typeface="Arial"/>
                <a:sym typeface="Arial"/>
              </a:rPr>
              <a:t>Source: </a:t>
            </a:r>
            <a:r>
              <a:rPr lang="en-US" sz="1100" u="sng" dirty="0">
                <a:solidFill>
                  <a:srgbClr val="C00000"/>
                </a:solidFill>
                <a:latin typeface="Arial" pitchFamily="34" charset="0"/>
              </a:rPr>
              <a:t>https://bigfuture.collegeboard.org/pay-for-college/college-costs/college-costs-calculator</a:t>
            </a:r>
            <a:endParaRPr lang="en-US" sz="1100" u="sng" baseline="0" dirty="0">
              <a:solidFill>
                <a:srgbClr val="C00000"/>
              </a:solidFill>
              <a:latin typeface="Arial" pitchFamily="34" charset="0"/>
            </a:endParaRPr>
          </a:p>
          <a:p>
            <a:pPr defTabSz="924733">
              <a:lnSpc>
                <a:spcPct val="100000"/>
              </a:lnSpc>
              <a:defRPr sz="1800"/>
            </a:pPr>
            <a:r>
              <a:rPr lang="en-US" sz="1100" b="1" dirty="0">
                <a:latin typeface="Arial"/>
                <a:ea typeface="Arial"/>
                <a:cs typeface="Arial"/>
                <a:sym typeface="Calibri"/>
              </a:rPr>
              <a:t>(Note: A</a:t>
            </a:r>
            <a:r>
              <a:rPr lang="en-US" sz="1100" b="1" dirty="0">
                <a:latin typeface="Arial"/>
                <a:ea typeface="Arial"/>
                <a:cs typeface="Arial"/>
              </a:rPr>
              <a:t>verage costs include all expenses – tuition and fees, books and supplies, room and board,</a:t>
            </a:r>
            <a:r>
              <a:rPr lang="en-US" sz="1100" b="1" baseline="0" dirty="0">
                <a:latin typeface="Arial"/>
                <a:ea typeface="Arial"/>
                <a:cs typeface="Arial"/>
              </a:rPr>
              <a:t> as noted by clicking on the tiny question mark next to “annual college costs in today’s dollars.” </a:t>
            </a:r>
            <a:r>
              <a:rPr lang="en-US" sz="1100" b="1" dirty="0">
                <a:latin typeface="Arial"/>
                <a:ea typeface="Arial"/>
                <a:cs typeface="Arial"/>
              </a:rPr>
              <a:t>) </a:t>
            </a:r>
          </a:p>
          <a:p>
            <a:pPr defTabSz="924733">
              <a:lnSpc>
                <a:spcPct val="100000"/>
              </a:lnSpc>
              <a:defRPr sz="1800"/>
            </a:pPr>
            <a:endParaRPr lang="en-US" sz="1100" b="1" dirty="0">
              <a:latin typeface="Arial"/>
              <a:ea typeface="Arial"/>
              <a:cs typeface="Arial"/>
              <a:sym typeface="Arial"/>
            </a:endParaRPr>
          </a:p>
          <a:p>
            <a:pPr defTabSz="924733">
              <a:lnSpc>
                <a:spcPct val="100000"/>
              </a:lnSpc>
              <a:defRPr sz="1800"/>
            </a:pPr>
            <a:r>
              <a:rPr sz="1100" b="1" dirty="0">
                <a:latin typeface="Arial"/>
                <a:ea typeface="Arial"/>
                <a:cs typeface="Arial"/>
                <a:sym typeface="Arial"/>
              </a:rPr>
              <a:t>So, how do you figure that whole 5% thing? If you are a junior now, then the tuition amount shown on the schools website is for </a:t>
            </a:r>
            <a:r>
              <a:rPr sz="1100" b="1" u="sng" dirty="0">
                <a:latin typeface="Arial"/>
                <a:ea typeface="Arial"/>
                <a:cs typeface="Arial"/>
                <a:sym typeface="Arial"/>
              </a:rPr>
              <a:t>this</a:t>
            </a:r>
            <a:r>
              <a:rPr sz="1100" b="1" dirty="0">
                <a:latin typeface="Arial"/>
                <a:ea typeface="Arial"/>
                <a:cs typeface="Arial"/>
                <a:sym typeface="Arial"/>
              </a:rPr>
              <a:t> year – but you’re not there.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You will need to add 5% to that for next year’s tuition estimate. U</a:t>
            </a:r>
            <a:r>
              <a:rPr lang="en-US" sz="1100" b="1" dirty="0">
                <a:latin typeface="Arial"/>
                <a:ea typeface="Arial"/>
                <a:cs typeface="Arial"/>
                <a:sym typeface="Arial"/>
              </a:rPr>
              <a:t>h</a:t>
            </a:r>
            <a:r>
              <a:rPr sz="1100" b="1" dirty="0">
                <a:latin typeface="Arial"/>
                <a:ea typeface="Arial"/>
                <a:cs typeface="Arial"/>
                <a:sym typeface="Arial"/>
              </a:rPr>
              <a:t>-oh, you won’t be there then either, so you have to add another 5% to estimate what it will actually cost by the time you arrive.</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Then you’ll need to add that 5% again for your sophomore year,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another 5% for your junior year,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another 5% for your senior year…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and oh, if you don’t stay on pace, then you’ll have to add another 5% for your next senior year. Get 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xfrm>
            <a:off x="869503" y="4349026"/>
            <a:ext cx="5287272" cy="3989982"/>
          </a:xfrm>
          <a:noFill/>
          <a:ln w="9525"/>
        </p:spPr>
        <p:txBody>
          <a:bodyPr/>
          <a:lstStyle/>
          <a:p>
            <a:pPr eaLnBrk="1" hangingPunct="1">
              <a:lnSpc>
                <a:spcPct val="100000"/>
              </a:lnSpc>
            </a:pPr>
            <a:r>
              <a:rPr lang="en-US" sz="1100" b="1" dirty="0">
                <a:latin typeface="Arial" pitchFamily="34" charset="0"/>
              </a:rPr>
              <a:t>Some students work part-time in summers and on weekends. In fact, the vast majority of students in the United States have a part-time job at least sometime during the year in order to help cover their own education or training costs.</a:t>
            </a:r>
          </a:p>
          <a:p>
            <a:pPr eaLnBrk="1" hangingPunct="1">
              <a:lnSpc>
                <a:spcPct val="100000"/>
              </a:lnSpc>
            </a:pPr>
            <a:r>
              <a:rPr lang="en-US" sz="1100" b="1" dirty="0">
                <a:latin typeface="Arial" pitchFamily="34" charset="0"/>
              </a:rPr>
              <a:t>Others have the challenge of balancing full-time work with school.</a:t>
            </a:r>
          </a:p>
          <a:p>
            <a:pPr eaLnBrk="1" hangingPunct="1">
              <a:lnSpc>
                <a:spcPct val="100000"/>
              </a:lnSpc>
            </a:pPr>
            <a:r>
              <a:rPr lang="en-US" sz="1100" b="1" dirty="0">
                <a:latin typeface="Arial" pitchFamily="34" charset="0"/>
              </a:rPr>
              <a:t>Another source of funding is the federal government. </a:t>
            </a:r>
            <a:endParaRPr lang="en-US" sz="1100" dirty="0">
              <a:latin typeface="Arial" pitchFamily="34" charset="0"/>
            </a:endParaRPr>
          </a:p>
        </p:txBody>
      </p:sp>
    </p:spTree>
    <p:extLst>
      <p:ext uri="{BB962C8B-B14F-4D97-AF65-F5344CB8AC3E}">
        <p14:creationId xmlns:p14="http://schemas.microsoft.com/office/powerpoint/2010/main" val="481443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xfrm>
            <a:off x="869503" y="4349026"/>
            <a:ext cx="5296055" cy="4500587"/>
          </a:xfrm>
          <a:noFill/>
          <a:ln w="9525"/>
        </p:spPr>
        <p:txBody>
          <a:bodyPr/>
          <a:lstStyle/>
          <a:p>
            <a:pPr eaLnBrk="1" hangingPunct="1"/>
            <a:r>
              <a:rPr lang="en-US" sz="1100" b="1" dirty="0">
                <a:latin typeface="Arial" pitchFamily="34" charset="0"/>
              </a:rPr>
              <a:t>There’s a difference! </a:t>
            </a:r>
          </a:p>
          <a:p>
            <a:pPr eaLnBrk="1" hangingPunct="1"/>
            <a:r>
              <a:rPr lang="en-US" sz="1100" b="1" dirty="0">
                <a:latin typeface="Arial" pitchFamily="34" charset="0"/>
              </a:rPr>
              <a:t>Grants do not have to be repaid, but loans do, plus interest. Several are listed in the workbook.</a:t>
            </a:r>
          </a:p>
          <a:p>
            <a:pPr eaLnBrk="1" hangingPunct="1"/>
            <a:r>
              <a:rPr lang="en-US" sz="1100" b="1" u="sng" dirty="0">
                <a:latin typeface="Arial" pitchFamily="34" charset="0"/>
              </a:rPr>
              <a:t>Federal Grants include:</a:t>
            </a:r>
          </a:p>
          <a:p>
            <a:pPr marL="635754" lvl="1" indent="-173387" eaLnBrk="1" hangingPunct="1">
              <a:buFont typeface="Arial" panose="020B0604020202020204" pitchFamily="34" charset="0"/>
              <a:buChar char="•"/>
            </a:pPr>
            <a:r>
              <a:rPr lang="en-US" sz="1100" b="1" dirty="0">
                <a:latin typeface="Arial" pitchFamily="34" charset="0"/>
              </a:rPr>
              <a:t>Federal Pell Grant</a:t>
            </a:r>
          </a:p>
          <a:p>
            <a:pPr marL="635754" lvl="1" indent="-173387" eaLnBrk="1" hangingPunct="1">
              <a:buFont typeface="Arial" panose="020B0604020202020204" pitchFamily="34" charset="0"/>
              <a:buChar char="•"/>
            </a:pPr>
            <a:r>
              <a:rPr lang="en-US" sz="1100" b="1" dirty="0">
                <a:latin typeface="Arial" pitchFamily="34" charset="0"/>
              </a:rPr>
              <a:t>Federal Supplemental Educational Opportunity Grant</a:t>
            </a:r>
          </a:p>
          <a:p>
            <a:pPr eaLnBrk="1" hangingPunct="1"/>
            <a:endParaRPr lang="en-US" sz="1100" b="1" dirty="0">
              <a:latin typeface="Arial" pitchFamily="34" charset="0"/>
            </a:endParaRPr>
          </a:p>
          <a:p>
            <a:pPr eaLnBrk="1" hangingPunct="1"/>
            <a:r>
              <a:rPr lang="en-US" sz="1100" b="1" dirty="0">
                <a:latin typeface="Arial" pitchFamily="34" charset="0"/>
              </a:rPr>
              <a:t>Loans have to be repaid with interest.</a:t>
            </a:r>
          </a:p>
          <a:p>
            <a:pPr eaLnBrk="1" hangingPunct="1"/>
            <a:r>
              <a:rPr lang="en-US" sz="1100" b="1" u="sng" dirty="0">
                <a:latin typeface="Arial" pitchFamily="34" charset="0"/>
              </a:rPr>
              <a:t>Federally Backed Loans include:</a:t>
            </a:r>
          </a:p>
          <a:p>
            <a:pPr marL="635754" lvl="1" indent="-173387" eaLnBrk="1" hangingPunct="1">
              <a:buFont typeface="Arial" panose="020B0604020202020204" pitchFamily="34" charset="0"/>
              <a:buChar char="•"/>
            </a:pPr>
            <a:r>
              <a:rPr lang="en-US" sz="1100" b="1" dirty="0">
                <a:latin typeface="Arial" pitchFamily="34" charset="0"/>
              </a:rPr>
              <a:t>Federal Perkins Loan</a:t>
            </a:r>
          </a:p>
          <a:p>
            <a:pPr marL="635754" lvl="1" indent="-173387" eaLnBrk="1" hangingPunct="1">
              <a:buFont typeface="Arial" panose="020B0604020202020204" pitchFamily="34" charset="0"/>
              <a:buChar char="•"/>
            </a:pPr>
            <a:r>
              <a:rPr lang="en-US" sz="1100" b="1" dirty="0">
                <a:latin typeface="Arial" pitchFamily="34" charset="0"/>
              </a:rPr>
              <a:t>Federal Stafford Loan	</a:t>
            </a:r>
          </a:p>
          <a:p>
            <a:pPr marL="635754" lvl="1" indent="-173387" eaLnBrk="1" hangingPunct="1">
              <a:buFont typeface="Arial" panose="020B0604020202020204" pitchFamily="34" charset="0"/>
              <a:buChar char="•"/>
            </a:pPr>
            <a:r>
              <a:rPr lang="en-US" sz="1100" b="1" dirty="0">
                <a:latin typeface="Arial" pitchFamily="34" charset="0"/>
              </a:rPr>
              <a:t>PLUS Loan (for parents)</a:t>
            </a:r>
          </a:p>
          <a:p>
            <a:pPr eaLnBrk="1" hangingPunct="1"/>
            <a:endParaRPr lang="en-US" sz="1100" b="1" dirty="0">
              <a:latin typeface="Arial" pitchFamily="34" charset="0"/>
            </a:endParaRPr>
          </a:p>
          <a:p>
            <a:pPr defTabSz="924733" eaLnBrk="1" hangingPunct="1">
              <a:defRPr/>
            </a:pPr>
            <a:r>
              <a:rPr lang="en-US" sz="1100" b="1" dirty="0"/>
              <a:t>Note the image of the booklet on the bottom of page 18. This is a great resource for learning about options for paying for education or training.</a:t>
            </a:r>
          </a:p>
          <a:p>
            <a:pPr eaLnBrk="1" hangingPunct="1"/>
            <a:endParaRPr lang="en-US" sz="1100" b="1" dirty="0">
              <a:latin typeface="Arial" pitchFamily="34" charset="0"/>
            </a:endParaRPr>
          </a:p>
        </p:txBody>
      </p:sp>
    </p:spTree>
    <p:extLst>
      <p:ext uri="{BB962C8B-B14F-4D97-AF65-F5344CB8AC3E}">
        <p14:creationId xmlns:p14="http://schemas.microsoft.com/office/powerpoint/2010/main" val="2323722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887068" y="4349026"/>
            <a:ext cx="5278490" cy="4500587"/>
          </a:xfrm>
          <a:noFill/>
          <a:ln w="9525"/>
        </p:spPr>
        <p:txBody>
          <a:bodyPr/>
          <a:lstStyle/>
          <a:p>
            <a:pPr eaLnBrk="1" hangingPunct="1">
              <a:lnSpc>
                <a:spcPct val="100000"/>
              </a:lnSpc>
            </a:pPr>
            <a:r>
              <a:rPr lang="en-US" sz="1100" b="1" dirty="0">
                <a:latin typeface="Arial" pitchFamily="34" charset="0"/>
              </a:rPr>
              <a:t>Some colleges offer “work-study” programs. The college helps you find a part-time job, sometimes on campus, sometimes not.  </a:t>
            </a:r>
          </a:p>
          <a:p>
            <a:pPr eaLnBrk="1" hangingPunct="1">
              <a:lnSpc>
                <a:spcPct val="100000"/>
              </a:lnSpc>
            </a:pPr>
            <a:r>
              <a:rPr lang="en-US" sz="1100" b="1" dirty="0">
                <a:latin typeface="Arial" pitchFamily="34" charset="0"/>
              </a:rPr>
              <a:t>Co-op Programs - In some cases, you work alternating quarters or semesters for a company in your field of study. Many students go on to full-time employment with these same employers after graduation.</a:t>
            </a:r>
          </a:p>
        </p:txBody>
      </p:sp>
    </p:spTree>
    <p:extLst>
      <p:ext uri="{BB962C8B-B14F-4D97-AF65-F5344CB8AC3E}">
        <p14:creationId xmlns:p14="http://schemas.microsoft.com/office/powerpoint/2010/main" val="3978487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xfrm>
            <a:off x="878285" y="4349026"/>
            <a:ext cx="5278490" cy="4500587"/>
          </a:xfrm>
          <a:noFill/>
          <a:ln w="9525"/>
        </p:spPr>
        <p:txBody>
          <a:bodyPr/>
          <a:lstStyle/>
          <a:p>
            <a:pPr>
              <a:lnSpc>
                <a:spcPct val="100000"/>
              </a:lnSpc>
              <a:spcBef>
                <a:spcPct val="0"/>
              </a:spcBef>
            </a:pPr>
            <a:r>
              <a:rPr lang="en-US" sz="1100" b="1" dirty="0">
                <a:latin typeface="Arial" pitchFamily="34" charset="0"/>
              </a:rPr>
              <a:t>The National Guard can help you with education costs in several ways: </a:t>
            </a:r>
          </a:p>
          <a:p>
            <a:pPr marL="635754" lvl="1" indent="-173387">
              <a:lnSpc>
                <a:spcPct val="100000"/>
              </a:lnSpc>
              <a:spcBef>
                <a:spcPct val="0"/>
              </a:spcBef>
              <a:buFont typeface="Arial" panose="020B0604020202020204" pitchFamily="34" charset="0"/>
              <a:buChar char="•"/>
            </a:pPr>
            <a:r>
              <a:rPr lang="en-US" sz="1100" b="1" dirty="0">
                <a:latin typeface="Arial" pitchFamily="34" charset="0"/>
              </a:rPr>
              <a:t>The Montgomery GI Bill</a:t>
            </a:r>
          </a:p>
          <a:p>
            <a:pPr marL="635754" lvl="1" indent="-173387">
              <a:lnSpc>
                <a:spcPct val="100000"/>
              </a:lnSpc>
              <a:spcBef>
                <a:spcPct val="0"/>
              </a:spcBef>
              <a:buFont typeface="Arial" panose="020B0604020202020204" pitchFamily="34" charset="0"/>
              <a:buChar char="•"/>
            </a:pPr>
            <a:r>
              <a:rPr lang="en-US" sz="1100" b="1" dirty="0">
                <a:latin typeface="Arial" pitchFamily="34" charset="0"/>
              </a:rPr>
              <a:t>Part-time income every month</a:t>
            </a:r>
          </a:p>
          <a:p>
            <a:pPr marL="635754" lvl="1" indent="-173387">
              <a:lnSpc>
                <a:spcPct val="100000"/>
              </a:lnSpc>
              <a:spcBef>
                <a:spcPct val="0"/>
              </a:spcBef>
              <a:buFont typeface="Arial" panose="020B0604020202020204" pitchFamily="34" charset="0"/>
              <a:buChar char="•"/>
            </a:pPr>
            <a:r>
              <a:rPr lang="en-US" sz="1100" b="1" dirty="0">
                <a:latin typeface="Arial" pitchFamily="34" charset="0"/>
              </a:rPr>
              <a:t>ROTC Simultaneous Membership Program </a:t>
            </a:r>
          </a:p>
          <a:p>
            <a:pPr marL="635754" lvl="1" indent="-173387">
              <a:lnSpc>
                <a:spcPct val="100000"/>
              </a:lnSpc>
              <a:spcBef>
                <a:spcPct val="0"/>
              </a:spcBef>
              <a:buFont typeface="Arial" panose="020B0604020202020204" pitchFamily="34" charset="0"/>
              <a:buChar char="•"/>
            </a:pPr>
            <a:r>
              <a:rPr lang="en-US" sz="1100" b="1" dirty="0">
                <a:latin typeface="Arial" pitchFamily="34" charset="0"/>
              </a:rPr>
              <a:t>Student Loan Repayment Program </a:t>
            </a:r>
          </a:p>
          <a:p>
            <a:pPr>
              <a:lnSpc>
                <a:spcPct val="100000"/>
              </a:lnSpc>
              <a:spcBef>
                <a:spcPct val="0"/>
              </a:spcBef>
            </a:pPr>
            <a:endParaRPr lang="en-US" sz="1100" b="1" dirty="0">
              <a:latin typeface="Arial" pitchFamily="34" charset="0"/>
            </a:endParaRPr>
          </a:p>
          <a:p>
            <a:pPr>
              <a:lnSpc>
                <a:spcPct val="100000"/>
              </a:lnSpc>
              <a:spcBef>
                <a:spcPct val="0"/>
              </a:spcBef>
            </a:pPr>
            <a:r>
              <a:rPr lang="en-US" sz="1100" b="1" dirty="0">
                <a:latin typeface="Arial" pitchFamily="34" charset="0"/>
              </a:rPr>
              <a:t>You can even earn college credit for some of your military training!</a:t>
            </a:r>
          </a:p>
        </p:txBody>
      </p:sp>
    </p:spTree>
    <p:extLst>
      <p:ext uri="{BB962C8B-B14F-4D97-AF65-F5344CB8AC3E}">
        <p14:creationId xmlns:p14="http://schemas.microsoft.com/office/powerpoint/2010/main" val="3386127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887067" y="4349026"/>
            <a:ext cx="5287272" cy="4500587"/>
          </a:xfrm>
          <a:noFill/>
          <a:ln w="9525"/>
        </p:spPr>
        <p:txBody>
          <a:bodyPr/>
          <a:lstStyle/>
          <a:p>
            <a:pPr eaLnBrk="1" hangingPunct="1">
              <a:lnSpc>
                <a:spcPct val="100000"/>
              </a:lnSpc>
              <a:spcAft>
                <a:spcPts val="607"/>
              </a:spcAft>
            </a:pPr>
            <a:r>
              <a:rPr lang="en-US" sz="1100" b="1" dirty="0">
                <a:latin typeface="Arial" pitchFamily="34" charset="0"/>
              </a:rPr>
              <a:t>Scholarships… According to The College Board,</a:t>
            </a:r>
            <a:r>
              <a:rPr lang="en-US" sz="1100" b="1" baseline="0" dirty="0">
                <a:latin typeface="Arial" pitchFamily="34" charset="0"/>
              </a:rPr>
              <a:t> m</a:t>
            </a:r>
            <a:r>
              <a:rPr lang="en-US" sz="1100" b="1" dirty="0"/>
              <a:t>ost scholarships are merit based. This means that they are awarded to students with certain qualities, such as proven academic or athletic ability. Many scholarships have rules — maintaining a certain GPA, for example — that you have to follow to continue receiving aid.</a:t>
            </a:r>
          </a:p>
          <a:p>
            <a:pPr>
              <a:lnSpc>
                <a:spcPct val="100000"/>
              </a:lnSpc>
              <a:spcAft>
                <a:spcPts val="607"/>
              </a:spcAft>
            </a:pPr>
            <a:r>
              <a:rPr lang="en-US" sz="1100" b="1" dirty="0"/>
              <a:t>Most grants [on the other hand] are need based. This means that they are usually awarded based on your or your family’s financial situation.</a:t>
            </a:r>
          </a:p>
          <a:p>
            <a:pPr eaLnBrk="1" hangingPunct="1">
              <a:lnSpc>
                <a:spcPct val="100000"/>
              </a:lnSpc>
              <a:spcAft>
                <a:spcPts val="607"/>
              </a:spcAft>
            </a:pPr>
            <a:r>
              <a:rPr lang="en-US" sz="1100" b="1" dirty="0">
                <a:latin typeface="Arial" pitchFamily="34" charset="0"/>
              </a:rPr>
              <a:t>Millions of scholarship dollars go unclaimed each year. </a:t>
            </a:r>
          </a:p>
          <a:p>
            <a:pPr eaLnBrk="1" hangingPunct="1">
              <a:lnSpc>
                <a:spcPct val="100000"/>
              </a:lnSpc>
              <a:spcAft>
                <a:spcPts val="607"/>
              </a:spcAft>
            </a:pPr>
            <a:r>
              <a:rPr lang="en-US" sz="1100" b="1" dirty="0">
                <a:latin typeface="Arial" pitchFamily="34" charset="0"/>
              </a:rPr>
              <a:t>If you need financial aid, be your own “Financial Aid Director!” There are several good scholarship search websites on the Career Direction “Helpful Links” page. Finaid.com and Fastweb.monster.com are two popular ones. </a:t>
            </a:r>
          </a:p>
        </p:txBody>
      </p:sp>
    </p:spTree>
    <p:extLst>
      <p:ext uri="{BB962C8B-B14F-4D97-AF65-F5344CB8AC3E}">
        <p14:creationId xmlns:p14="http://schemas.microsoft.com/office/powerpoint/2010/main" val="2695921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887067" y="4349026"/>
            <a:ext cx="5287272" cy="4500587"/>
          </a:xfrm>
          <a:noFill/>
          <a:ln w="9525"/>
        </p:spPr>
        <p:txBody>
          <a:bodyPr/>
          <a:lstStyle/>
          <a:p>
            <a:pPr eaLnBrk="1" hangingPunct="1">
              <a:lnSpc>
                <a:spcPct val="80000"/>
              </a:lnSpc>
            </a:pPr>
            <a:r>
              <a:rPr lang="en-US" sz="1100" b="1" dirty="0">
                <a:latin typeface="Arial" pitchFamily="34" charset="0"/>
              </a:rPr>
              <a:t>How can you reduce some of your costs even more?</a:t>
            </a:r>
          </a:p>
          <a:p>
            <a:pPr eaLnBrk="1" hangingPunct="1">
              <a:lnSpc>
                <a:spcPct val="80000"/>
              </a:lnSpc>
            </a:pPr>
            <a:endParaRPr lang="en-US" sz="1100" b="1" dirty="0">
              <a:latin typeface="Arial" pitchFamily="34" charset="0"/>
            </a:endParaRPr>
          </a:p>
          <a:p>
            <a:pPr marL="166503" indent="-166503">
              <a:lnSpc>
                <a:spcPct val="100000"/>
              </a:lnSpc>
              <a:buFont typeface="Arial" pitchFamily="34" charset="0"/>
              <a:buChar char="•"/>
              <a:defRPr/>
            </a:pPr>
            <a:r>
              <a:rPr lang="en-US" sz="1100" b="1" dirty="0">
                <a:latin typeface="Arial" pitchFamily="34" charset="0"/>
              </a:rPr>
              <a:t>AP classes in high school</a:t>
            </a:r>
          </a:p>
          <a:p>
            <a:pPr marL="166503" indent="-166503">
              <a:lnSpc>
                <a:spcPct val="100000"/>
              </a:lnSpc>
              <a:buFont typeface="Arial" pitchFamily="34" charset="0"/>
              <a:buChar char="•"/>
              <a:defRPr/>
            </a:pPr>
            <a:r>
              <a:rPr lang="en-US" sz="1100" b="1" dirty="0">
                <a:latin typeface="Arial" pitchFamily="34" charset="0"/>
              </a:rPr>
              <a:t>Dual enrollment </a:t>
            </a:r>
          </a:p>
          <a:p>
            <a:pPr marL="166503" indent="-166503">
              <a:lnSpc>
                <a:spcPct val="100000"/>
              </a:lnSpc>
              <a:buFont typeface="Arial" pitchFamily="34" charset="0"/>
              <a:buChar char="•"/>
              <a:defRPr/>
            </a:pPr>
            <a:r>
              <a:rPr lang="en-US" sz="1100" b="1" dirty="0">
                <a:latin typeface="Arial" pitchFamily="34" charset="0"/>
              </a:rPr>
              <a:t>Take your core courses at a local community college and save tuition and housing costs. </a:t>
            </a:r>
          </a:p>
          <a:p>
            <a:pPr marL="166503" indent="-166503">
              <a:lnSpc>
                <a:spcPct val="100000"/>
              </a:lnSpc>
              <a:buFont typeface="Arial" pitchFamily="34" charset="0"/>
              <a:buChar char="•"/>
              <a:defRPr/>
            </a:pPr>
            <a:r>
              <a:rPr lang="en-US" sz="1100" b="1" dirty="0">
                <a:latin typeface="Arial" pitchFamily="34" charset="0"/>
              </a:rPr>
              <a:t>Taking a full course load will save you money, too. </a:t>
            </a:r>
          </a:p>
          <a:p>
            <a:pPr marL="166503" indent="-166503">
              <a:lnSpc>
                <a:spcPct val="100000"/>
              </a:lnSpc>
              <a:buFont typeface="Arial" pitchFamily="34" charset="0"/>
              <a:buChar char="•"/>
              <a:defRPr/>
            </a:pPr>
            <a:r>
              <a:rPr lang="en-US" sz="1100" b="1" dirty="0">
                <a:latin typeface="Arial" pitchFamily="34" charset="0"/>
              </a:rPr>
              <a:t>Pass! Failing a course is a complete waste of money!</a:t>
            </a:r>
          </a:p>
          <a:p>
            <a:pPr marL="166503" indent="-166503">
              <a:lnSpc>
                <a:spcPct val="100000"/>
              </a:lnSpc>
              <a:buFont typeface="Arial" pitchFamily="34" charset="0"/>
              <a:buChar char="•"/>
              <a:defRPr/>
            </a:pPr>
            <a:r>
              <a:rPr lang="en-US" sz="1100" b="1" dirty="0">
                <a:latin typeface="Arial" pitchFamily="34" charset="0"/>
              </a:rPr>
              <a:t>Buy used textbooks – even the ones that have been highlighted or scribbled in --- if the previous owner was a top student, those scribbles can give you an edge!</a:t>
            </a:r>
          </a:p>
          <a:p>
            <a:pPr marL="166503" indent="-166503">
              <a:lnSpc>
                <a:spcPct val="100000"/>
              </a:lnSpc>
              <a:buFont typeface="Arial" pitchFamily="34" charset="0"/>
              <a:buChar char="•"/>
              <a:defRPr/>
            </a:pPr>
            <a:r>
              <a:rPr lang="en-US" sz="1100" b="1" dirty="0">
                <a:latin typeface="Arial" pitchFamily="34" charset="0"/>
              </a:rPr>
              <a:t>Consider living at home. Even if your parents charge you some rent – it may be less than trying to live on your own.</a:t>
            </a:r>
          </a:p>
          <a:p>
            <a:pPr eaLnBrk="1" hangingPunct="1">
              <a:lnSpc>
                <a:spcPct val="80000"/>
              </a:lnSpc>
            </a:pPr>
            <a:endParaRPr lang="en-US" sz="1100" b="1" dirty="0">
              <a:latin typeface="Arial" pitchFamily="34" charset="0"/>
            </a:endParaRPr>
          </a:p>
        </p:txBody>
      </p:sp>
    </p:spTree>
    <p:extLst>
      <p:ext uri="{BB962C8B-B14F-4D97-AF65-F5344CB8AC3E}">
        <p14:creationId xmlns:p14="http://schemas.microsoft.com/office/powerpoint/2010/main" val="2404808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887067" y="4349026"/>
            <a:ext cx="5287272" cy="4500587"/>
          </a:xfrm>
          <a:noFill/>
          <a:ln w="9525"/>
        </p:spPr>
        <p:txBody>
          <a:bodyPr/>
          <a:lstStyle/>
          <a:p>
            <a:pPr eaLnBrk="1" hangingPunct="1">
              <a:lnSpc>
                <a:spcPct val="80000"/>
              </a:lnSpc>
            </a:pPr>
            <a:r>
              <a:rPr lang="en-US" sz="1100" b="1" dirty="0">
                <a:latin typeface="Arial" pitchFamily="34" charset="0"/>
              </a:rPr>
              <a:t>How do I apply?</a:t>
            </a:r>
          </a:p>
          <a:p>
            <a:pPr eaLnBrk="1" hangingPunct="1">
              <a:lnSpc>
                <a:spcPct val="80000"/>
              </a:lnSpc>
            </a:pPr>
            <a:endParaRPr lang="en-US" sz="1100" b="1" dirty="0">
              <a:latin typeface="Arial" pitchFamily="34" charset="0"/>
            </a:endParaRPr>
          </a:p>
          <a:p>
            <a:pPr eaLnBrk="1" hangingPunct="1">
              <a:lnSpc>
                <a:spcPct val="80000"/>
              </a:lnSpc>
            </a:pPr>
            <a:r>
              <a:rPr lang="en-US" sz="1100" b="1" dirty="0">
                <a:latin typeface="Arial" pitchFamily="34" charset="0"/>
              </a:rPr>
              <a:t>For scholarships to a specific school  – see that school’s financial aid director.</a:t>
            </a:r>
          </a:p>
          <a:p>
            <a:pPr eaLnBrk="1" hangingPunct="1">
              <a:lnSpc>
                <a:spcPct val="80000"/>
              </a:lnSpc>
            </a:pPr>
            <a:endParaRPr lang="en-US" sz="1100" b="1" dirty="0">
              <a:latin typeface="Arial" pitchFamily="34" charset="0"/>
            </a:endParaRPr>
          </a:p>
          <a:p>
            <a:pPr eaLnBrk="1" hangingPunct="1">
              <a:lnSpc>
                <a:spcPct val="80000"/>
              </a:lnSpc>
            </a:pPr>
            <a:r>
              <a:rPr lang="en-US" sz="1100" b="1" dirty="0">
                <a:latin typeface="Arial" pitchFamily="34" charset="0"/>
              </a:rPr>
              <a:t>For Federal Grants and Aid complete the FAFSA</a:t>
            </a:r>
          </a:p>
          <a:p>
            <a:pPr marL="166503" indent="-166503" eaLnBrk="1" hangingPunct="1">
              <a:lnSpc>
                <a:spcPct val="80000"/>
              </a:lnSpc>
              <a:buFont typeface="Arial" pitchFamily="34" charset="0"/>
              <a:buChar char="•"/>
            </a:pPr>
            <a:endParaRPr lang="en-US" sz="1100" b="1" dirty="0">
              <a:latin typeface="Arial" pitchFamily="34" charset="0"/>
            </a:endParaRPr>
          </a:p>
          <a:p>
            <a:pPr marL="850875" lvl="1" indent="-388509">
              <a:lnSpc>
                <a:spcPct val="150000"/>
              </a:lnSpc>
              <a:spcBef>
                <a:spcPts val="0"/>
              </a:spcBef>
              <a:buFont typeface="Arial" pitchFamily="34" charset="0"/>
              <a:buChar char="•"/>
              <a:defRPr/>
            </a:pPr>
            <a:r>
              <a:rPr lang="en-US" sz="1100" b="1" dirty="0"/>
              <a:t>Deadline to submit each year is June 30</a:t>
            </a:r>
          </a:p>
          <a:p>
            <a:pPr marL="850875" lvl="1" indent="-388509">
              <a:lnSpc>
                <a:spcPct val="150000"/>
              </a:lnSpc>
              <a:spcBef>
                <a:spcPts val="0"/>
              </a:spcBef>
              <a:buFont typeface="Arial" pitchFamily="34" charset="0"/>
              <a:buChar char="•"/>
              <a:defRPr/>
            </a:pPr>
            <a:r>
              <a:rPr lang="en-US" sz="1100" b="1" dirty="0"/>
              <a:t>Can be submitted as early as October 1</a:t>
            </a:r>
            <a:r>
              <a:rPr lang="en-US" sz="1100" b="1" baseline="30000" dirty="0"/>
              <a:t>st</a:t>
            </a:r>
            <a:r>
              <a:rPr lang="en-US" sz="1100" b="1" dirty="0"/>
              <a:t> each year</a:t>
            </a:r>
          </a:p>
          <a:p>
            <a:pPr marL="850875" lvl="1" indent="-388509">
              <a:lnSpc>
                <a:spcPct val="150000"/>
              </a:lnSpc>
              <a:spcBef>
                <a:spcPts val="0"/>
              </a:spcBef>
              <a:buFont typeface="Arial" pitchFamily="34" charset="0"/>
              <a:buChar char="•"/>
              <a:defRPr/>
            </a:pPr>
            <a:r>
              <a:rPr lang="en-US" sz="1100" b="1" dirty="0"/>
              <a:t>Amount of aid your are eligible to receive is based on both </a:t>
            </a:r>
            <a:r>
              <a:rPr lang="en-US" sz="1100" b="1" u="sng" dirty="0"/>
              <a:t>yours</a:t>
            </a:r>
            <a:r>
              <a:rPr lang="en-US" sz="1100" b="1" dirty="0"/>
              <a:t> and </a:t>
            </a:r>
            <a:r>
              <a:rPr lang="en-US" sz="1100" b="1" u="sng" dirty="0"/>
              <a:t>your parent’s</a:t>
            </a:r>
            <a:r>
              <a:rPr lang="en-US" sz="1100" b="1" dirty="0"/>
              <a:t> income</a:t>
            </a:r>
          </a:p>
          <a:p>
            <a:pPr>
              <a:lnSpc>
                <a:spcPct val="150000"/>
              </a:lnSpc>
              <a:spcBef>
                <a:spcPts val="0"/>
              </a:spcBef>
              <a:defRPr/>
            </a:pPr>
            <a:endParaRPr lang="en-US" sz="1100" b="1" dirty="0"/>
          </a:p>
          <a:p>
            <a:pPr>
              <a:lnSpc>
                <a:spcPct val="150000"/>
              </a:lnSpc>
              <a:spcBef>
                <a:spcPts val="0"/>
              </a:spcBef>
              <a:defRPr/>
            </a:pPr>
            <a:r>
              <a:rPr lang="en-US" sz="1100" b="1" dirty="0"/>
              <a:t>Tip: Print out the form, complete it, then go online.</a:t>
            </a:r>
          </a:p>
          <a:p>
            <a:pPr eaLnBrk="1" hangingPunct="1">
              <a:lnSpc>
                <a:spcPct val="80000"/>
              </a:lnSpc>
            </a:pPr>
            <a:endParaRPr lang="en-US" sz="1100" b="1" dirty="0">
              <a:latin typeface="Arial" pitchFamily="34" charset="0"/>
            </a:endParaRPr>
          </a:p>
          <a:p>
            <a:pPr eaLnBrk="1" hangingPunct="1">
              <a:lnSpc>
                <a:spcPct val="80000"/>
              </a:lnSpc>
            </a:pPr>
            <a:endParaRPr lang="en-US" sz="1100" b="1" dirty="0">
              <a:latin typeface="Arial" pitchFamily="34" charset="0"/>
            </a:endParaRPr>
          </a:p>
        </p:txBody>
      </p:sp>
    </p:spTree>
    <p:extLst>
      <p:ext uri="{BB962C8B-B14F-4D97-AF65-F5344CB8AC3E}">
        <p14:creationId xmlns:p14="http://schemas.microsoft.com/office/powerpoint/2010/main" val="4028105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xfrm>
            <a:off x="869503" y="4349026"/>
            <a:ext cx="5287272" cy="4500587"/>
          </a:xfrm>
          <a:noFill/>
          <a:ln w="9525"/>
        </p:spPr>
        <p:txBody>
          <a:bodyPr/>
          <a:lstStyle/>
          <a:p>
            <a:pPr eaLnBrk="1" hangingPunct="1">
              <a:lnSpc>
                <a:spcPct val="100000"/>
              </a:lnSpc>
            </a:pPr>
            <a:r>
              <a:rPr lang="en-US" sz="1100" b="1" dirty="0">
                <a:latin typeface="Arial" pitchFamily="34" charset="0"/>
              </a:rPr>
              <a:t>Finally – it’s time to go to work – Finding a Job</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After all the education and training – eventually, you will probably need to find a job. Finding a job can be a job in itself!</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Some positions are advertised – for these all you have to do is check the newspaper or search online and then apply and upload your resume online. BUT - because the jobs are advertised, you will have a lot of competition.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Other positions are “invisible” – not advertised. Employers often hire people they know or referrals from people they trust. Sometimes employers will actually create a job for someone they want to hire. In fact, it is estimated that at least 2/3 of jobs are filled “invisibly”.</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There are two strategies for uncovering an “invisible” job.</a:t>
            </a:r>
          </a:p>
          <a:p>
            <a:pPr lvl="1" eaLnBrk="1" hangingPunct="1">
              <a:lnSpc>
                <a:spcPct val="100000"/>
              </a:lnSpc>
              <a:buFontTx/>
              <a:buAutoNum type="arabicPeriod"/>
            </a:pPr>
            <a:r>
              <a:rPr lang="en-US" sz="1100" b="1" dirty="0">
                <a:latin typeface="Arial" pitchFamily="34" charset="0"/>
              </a:rPr>
              <a:t> Research an organization you are interested in working for</a:t>
            </a:r>
          </a:p>
          <a:p>
            <a:pPr lvl="1" eaLnBrk="1" hangingPunct="1">
              <a:lnSpc>
                <a:spcPct val="100000"/>
              </a:lnSpc>
              <a:buFontTx/>
              <a:buAutoNum type="arabicPeriod"/>
            </a:pPr>
            <a:r>
              <a:rPr lang="en-US" sz="1100" b="1" dirty="0">
                <a:latin typeface="Arial" pitchFamily="34" charset="0"/>
              </a:rPr>
              <a:t> Build of network of people who will help you find a job</a:t>
            </a:r>
          </a:p>
        </p:txBody>
      </p:sp>
    </p:spTree>
    <p:extLst>
      <p:ext uri="{BB962C8B-B14F-4D97-AF65-F5344CB8AC3E}">
        <p14:creationId xmlns:p14="http://schemas.microsoft.com/office/powerpoint/2010/main" val="224164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887067" y="4424011"/>
            <a:ext cx="5278814" cy="4189487"/>
          </a:xfrm>
          <a:noFill/>
          <a:ln w="9525"/>
        </p:spPr>
        <p:txBody>
          <a:bodyPr/>
          <a:lstStyle/>
          <a:p>
            <a:pPr eaLnBrk="1" hangingPunct="1"/>
            <a:r>
              <a:rPr lang="en-US" sz="1100" b="1" dirty="0">
                <a:latin typeface="Arial" pitchFamily="34" charset="0"/>
              </a:rPr>
              <a:t>You are at a point in your life where you have lots of choices. </a:t>
            </a:r>
          </a:p>
          <a:p>
            <a:pPr eaLnBrk="1" hangingPunct="1"/>
            <a:r>
              <a:rPr lang="en-US" sz="1100" b="1" dirty="0">
                <a:latin typeface="Arial" pitchFamily="34" charset="0"/>
              </a:rPr>
              <a:t>You can choose a job you hate and “just pay the bills.”</a:t>
            </a:r>
          </a:p>
          <a:p>
            <a:pPr eaLnBrk="1" hangingPunct="1"/>
            <a:r>
              <a:rPr lang="en-US" sz="1100" b="1" dirty="0">
                <a:latin typeface="Arial" pitchFamily="34" charset="0"/>
              </a:rPr>
              <a:t>Or, you can get the education and training required to have a career you will enjoy. </a:t>
            </a:r>
          </a:p>
          <a:p>
            <a:pPr eaLnBrk="1" hangingPunct="1"/>
            <a:r>
              <a:rPr lang="en-US" sz="1100" b="1" dirty="0">
                <a:latin typeface="Arial" pitchFamily="34" charset="0"/>
              </a:rPr>
              <a:t>What should you do after high school to reach your goals?</a:t>
            </a:r>
          </a:p>
          <a:p>
            <a:pPr lvl="1" eaLnBrk="1" hangingPunct="1"/>
            <a:r>
              <a:rPr lang="en-US" sz="1100" b="1" dirty="0">
                <a:latin typeface="Arial" pitchFamily="34" charset="0"/>
              </a:rPr>
              <a:t>Will you enter the work force? </a:t>
            </a:r>
          </a:p>
          <a:p>
            <a:pPr lvl="1" eaLnBrk="1" hangingPunct="1"/>
            <a:r>
              <a:rPr lang="en-US" sz="1100" b="1" dirty="0">
                <a:latin typeface="Arial" pitchFamily="34" charset="0"/>
              </a:rPr>
              <a:t>Pursue higher education and training?</a:t>
            </a:r>
          </a:p>
          <a:p>
            <a:pPr lvl="1" eaLnBrk="1" hangingPunct="1"/>
            <a:r>
              <a:rPr lang="en-US" sz="1100" b="1" dirty="0">
                <a:latin typeface="Arial" pitchFamily="34" charset="0"/>
              </a:rPr>
              <a:t>Enter the military?</a:t>
            </a:r>
          </a:p>
          <a:p>
            <a:pPr eaLnBrk="1" hangingPunct="1"/>
            <a:r>
              <a:rPr lang="en-US" sz="1100" b="1" dirty="0">
                <a:latin typeface="Arial" pitchFamily="34" charset="0"/>
              </a:rPr>
              <a:t>Your choices are limitless!</a:t>
            </a:r>
          </a:p>
          <a:p>
            <a:pPr eaLnBrk="1" hangingPunct="1"/>
            <a:endParaRPr lang="en-US" sz="1100" b="1" dirty="0">
              <a:latin typeface="Arial" pitchFamily="34" charset="0"/>
            </a:endParaRPr>
          </a:p>
        </p:txBody>
      </p:sp>
    </p:spTree>
    <p:extLst>
      <p:ext uri="{BB962C8B-B14F-4D97-AF65-F5344CB8AC3E}">
        <p14:creationId xmlns:p14="http://schemas.microsoft.com/office/powerpoint/2010/main" val="244391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869502" y="4349026"/>
            <a:ext cx="5278490" cy="4500587"/>
          </a:xfrm>
          <a:noFill/>
          <a:ln w="9525"/>
        </p:spPr>
        <p:txBody>
          <a:bodyPr/>
          <a:lstStyle/>
          <a:p>
            <a:pPr eaLnBrk="1" hangingPunct="1">
              <a:lnSpc>
                <a:spcPct val="100000"/>
              </a:lnSpc>
            </a:pPr>
            <a:r>
              <a:rPr lang="en-US" sz="1100" b="1" dirty="0">
                <a:latin typeface="Arial" pitchFamily="34" charset="0"/>
              </a:rPr>
              <a:t>To build a network, the first thing you need to do is make a list of people you know, the more people you can list, the better.</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Consider these categories shown on the screen…</a:t>
            </a:r>
          </a:p>
        </p:txBody>
      </p:sp>
    </p:spTree>
    <p:extLst>
      <p:ext uri="{BB962C8B-B14F-4D97-AF65-F5344CB8AC3E}">
        <p14:creationId xmlns:p14="http://schemas.microsoft.com/office/powerpoint/2010/main" val="828462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xfrm>
            <a:off x="887068" y="4349026"/>
            <a:ext cx="5269706" cy="4500587"/>
          </a:xfrm>
          <a:noFill/>
          <a:ln w="9525"/>
        </p:spPr>
        <p:txBody>
          <a:bodyPr/>
          <a:lstStyle/>
          <a:p>
            <a:pPr eaLnBrk="1" hangingPunct="1">
              <a:lnSpc>
                <a:spcPct val="100000"/>
              </a:lnSpc>
            </a:pPr>
            <a:r>
              <a:rPr lang="en-US" sz="1100" b="1" dirty="0">
                <a:latin typeface="Arial" pitchFamily="34" charset="0"/>
              </a:rPr>
              <a:t>Next, get the word out! </a:t>
            </a:r>
          </a:p>
          <a:p>
            <a:pPr eaLnBrk="1" hangingPunct="1">
              <a:lnSpc>
                <a:spcPct val="100000"/>
              </a:lnSpc>
            </a:pPr>
            <a:r>
              <a:rPr lang="en-US" sz="1100" b="1" dirty="0">
                <a:latin typeface="Arial" pitchFamily="34" charset="0"/>
              </a:rPr>
              <a:t>The idea of Networking is get advice and referrals to eventually find someone who will offer you a job… but not necessarily the person you network with.</a:t>
            </a:r>
          </a:p>
          <a:p>
            <a:pPr eaLnBrk="1" hangingPunct="1">
              <a:lnSpc>
                <a:spcPct val="100000"/>
              </a:lnSpc>
            </a:pPr>
            <a:r>
              <a:rPr lang="en-US" sz="1100" b="1" dirty="0">
                <a:latin typeface="Arial" pitchFamily="34" charset="0"/>
              </a:rPr>
              <a:t>Make phone calls, send emails, or letters, but whatever you do, tell the people on your list </a:t>
            </a:r>
            <a:r>
              <a:rPr lang="en-US" sz="1100" b="1" u="sng" dirty="0">
                <a:latin typeface="Arial" pitchFamily="34" charset="0"/>
              </a:rPr>
              <a:t>that you need a job </a:t>
            </a:r>
            <a:r>
              <a:rPr lang="en-US" sz="1100" b="1" dirty="0">
                <a:latin typeface="Arial" pitchFamily="34" charset="0"/>
              </a:rPr>
              <a:t>and </a:t>
            </a:r>
            <a:r>
              <a:rPr lang="en-US" sz="1100" b="1" u="sng" dirty="0">
                <a:latin typeface="Arial" pitchFamily="34" charset="0"/>
              </a:rPr>
              <a:t>you need their help</a:t>
            </a:r>
            <a:r>
              <a:rPr lang="en-US" sz="1100" b="1" dirty="0">
                <a:latin typeface="Arial" pitchFamily="34" charset="0"/>
              </a:rPr>
              <a:t>. </a:t>
            </a:r>
          </a:p>
          <a:p>
            <a:pPr eaLnBrk="1" hangingPunct="1">
              <a:lnSpc>
                <a:spcPct val="100000"/>
              </a:lnSpc>
            </a:pPr>
            <a:r>
              <a:rPr lang="en-US" sz="1100" b="1" dirty="0">
                <a:latin typeface="Arial" pitchFamily="34" charset="0"/>
              </a:rPr>
              <a:t>Ask your contacts if they know of any openings in your area of interest. </a:t>
            </a:r>
          </a:p>
          <a:p>
            <a:pPr eaLnBrk="1" hangingPunct="1">
              <a:lnSpc>
                <a:spcPct val="100000"/>
              </a:lnSpc>
            </a:pPr>
            <a:r>
              <a:rPr lang="en-US" sz="1100" b="1" dirty="0">
                <a:latin typeface="Arial" pitchFamily="34" charset="0"/>
              </a:rPr>
              <a:t>If not, ask them to please provide you with names of people they know who may be able to help you in your search. </a:t>
            </a:r>
          </a:p>
          <a:p>
            <a:pPr eaLnBrk="1" hangingPunct="1">
              <a:lnSpc>
                <a:spcPct val="100000"/>
              </a:lnSpc>
            </a:pPr>
            <a:r>
              <a:rPr lang="en-US" sz="1100" b="1" dirty="0">
                <a:latin typeface="Arial" pitchFamily="34" charset="0"/>
              </a:rPr>
              <a:t>As you grow your network, your chances of finding a position improve.</a:t>
            </a:r>
          </a:p>
        </p:txBody>
      </p:sp>
    </p:spTree>
    <p:extLst>
      <p:ext uri="{BB962C8B-B14F-4D97-AF65-F5344CB8AC3E}">
        <p14:creationId xmlns:p14="http://schemas.microsoft.com/office/powerpoint/2010/main" val="3156025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xfrm>
            <a:off x="878285" y="4349026"/>
            <a:ext cx="5296055" cy="4500587"/>
          </a:xfrm>
          <a:noFill/>
          <a:ln w="9525"/>
        </p:spPr>
        <p:txBody>
          <a:bodyPr/>
          <a:lstStyle/>
          <a:p>
            <a:pPr eaLnBrk="1" hangingPunct="1">
              <a:lnSpc>
                <a:spcPct val="100000"/>
              </a:lnSpc>
            </a:pPr>
            <a:r>
              <a:rPr lang="en-US" sz="1100" b="1" dirty="0">
                <a:latin typeface="Arial" pitchFamily="34" charset="0"/>
              </a:rPr>
              <a:t>To research an organization you think you’d like to work for, you need to arrange a “fact-finding appointment.”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Call the organization and ask for an “in-person” appointment with someone in the type job you think you’d like to eventually have.</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Explain you are not asking him/her for a position, but gathering information to help you be more effective in your search.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State a main purpose for wanting to talk to him/her specifically:</a:t>
            </a:r>
          </a:p>
          <a:p>
            <a:pPr lvl="1" eaLnBrk="1" hangingPunct="1">
              <a:lnSpc>
                <a:spcPct val="100000"/>
              </a:lnSpc>
              <a:buFontTx/>
              <a:buAutoNum type="arabicPeriod"/>
            </a:pPr>
            <a:r>
              <a:rPr lang="en-US" sz="1100" b="1" dirty="0">
                <a:latin typeface="Arial" pitchFamily="34" charset="0"/>
              </a:rPr>
              <a:t> Interviewing people in the field you are considering.</a:t>
            </a:r>
          </a:p>
          <a:p>
            <a:pPr lvl="1" eaLnBrk="1" hangingPunct="1">
              <a:lnSpc>
                <a:spcPct val="100000"/>
              </a:lnSpc>
              <a:buFontTx/>
              <a:buAutoNum type="arabicPeriod"/>
            </a:pPr>
            <a:r>
              <a:rPr lang="en-US" sz="1100" b="1" dirty="0">
                <a:latin typeface="Arial" pitchFamily="34" charset="0"/>
              </a:rPr>
              <a:t> Learning about future trends in the industry</a:t>
            </a:r>
          </a:p>
          <a:p>
            <a:pPr lvl="1" eaLnBrk="1" hangingPunct="1">
              <a:lnSpc>
                <a:spcPct val="100000"/>
              </a:lnSpc>
              <a:buFontTx/>
              <a:buAutoNum type="arabicPeriod"/>
            </a:pPr>
            <a:r>
              <a:rPr lang="en-US" sz="1100" b="1" dirty="0">
                <a:latin typeface="Arial" pitchFamily="34" charset="0"/>
              </a:rPr>
              <a:t> Seeking suggestions for entry-level positions that would prepare you for your career.</a:t>
            </a:r>
          </a:p>
          <a:p>
            <a:pPr eaLnBrk="1" hangingPunct="1">
              <a:lnSpc>
                <a:spcPct val="80000"/>
              </a:lnSpc>
            </a:pPr>
            <a:endParaRPr lang="en-US" b="1" dirty="0">
              <a:latin typeface="Arial" pitchFamily="34" charset="0"/>
            </a:endParaRPr>
          </a:p>
        </p:txBody>
      </p:sp>
    </p:spTree>
    <p:extLst>
      <p:ext uri="{BB962C8B-B14F-4D97-AF65-F5344CB8AC3E}">
        <p14:creationId xmlns:p14="http://schemas.microsoft.com/office/powerpoint/2010/main" val="3691330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xfrm>
            <a:off x="869502" y="4349026"/>
            <a:ext cx="5296055" cy="4500587"/>
          </a:xfrm>
          <a:noFill/>
          <a:ln w="9525"/>
        </p:spPr>
        <p:txBody>
          <a:bodyPr/>
          <a:lstStyle/>
          <a:p>
            <a:pPr eaLnBrk="1" hangingPunct="1">
              <a:lnSpc>
                <a:spcPct val="80000"/>
              </a:lnSpc>
            </a:pPr>
            <a:r>
              <a:rPr lang="en-US" sz="1100" b="1" dirty="0">
                <a:latin typeface="Arial" pitchFamily="34" charset="0"/>
              </a:rPr>
              <a:t>At your fact-finding appointment, be careful not to waste the other person’s time. </a:t>
            </a:r>
          </a:p>
          <a:p>
            <a:pPr lvl="1" eaLnBrk="1" hangingPunct="1">
              <a:lnSpc>
                <a:spcPct val="80000"/>
              </a:lnSpc>
              <a:buFontTx/>
              <a:buAutoNum type="arabicPeriod"/>
            </a:pPr>
            <a:r>
              <a:rPr lang="en-US" sz="1100" b="1" dirty="0">
                <a:latin typeface="Arial" pitchFamily="34" charset="0"/>
              </a:rPr>
              <a:t> Be brief. </a:t>
            </a:r>
          </a:p>
          <a:p>
            <a:pPr lvl="1" eaLnBrk="1" hangingPunct="1">
              <a:lnSpc>
                <a:spcPct val="80000"/>
              </a:lnSpc>
              <a:buFontTx/>
              <a:buAutoNum type="arabicPeriod"/>
            </a:pPr>
            <a:r>
              <a:rPr lang="en-US" sz="1100" b="1" dirty="0">
                <a:latin typeface="Arial" pitchFamily="34" charset="0"/>
              </a:rPr>
              <a:t> Introduce yourself and describe your career objective.</a:t>
            </a:r>
          </a:p>
          <a:p>
            <a:pPr lvl="1" eaLnBrk="1" hangingPunct="1">
              <a:lnSpc>
                <a:spcPct val="80000"/>
              </a:lnSpc>
              <a:buFontTx/>
              <a:buAutoNum type="arabicPeriod"/>
            </a:pPr>
            <a:r>
              <a:rPr lang="en-US" sz="1100" b="1" dirty="0">
                <a:latin typeface="Arial" pitchFamily="34" charset="0"/>
              </a:rPr>
              <a:t> You are not asking him/her for a job, but looking for advice.</a:t>
            </a:r>
          </a:p>
          <a:p>
            <a:pPr lvl="1" eaLnBrk="1" hangingPunct="1">
              <a:lnSpc>
                <a:spcPct val="80000"/>
              </a:lnSpc>
              <a:buFontTx/>
              <a:buAutoNum type="arabicPeriod"/>
            </a:pPr>
            <a:r>
              <a:rPr lang="en-US" sz="1100" b="1" dirty="0">
                <a:latin typeface="Arial" pitchFamily="34" charset="0"/>
              </a:rPr>
              <a:t> Ask for referrals of others who could help you.</a:t>
            </a:r>
          </a:p>
          <a:p>
            <a:pPr lvl="1" eaLnBrk="1" hangingPunct="1">
              <a:lnSpc>
                <a:spcPct val="80000"/>
              </a:lnSpc>
              <a:buFontTx/>
              <a:buAutoNum type="arabicPeriod"/>
            </a:pPr>
            <a:r>
              <a:rPr lang="en-US" sz="1100" b="1" dirty="0">
                <a:latin typeface="Arial" pitchFamily="34" charset="0"/>
              </a:rPr>
              <a:t> Send a thank-you note afterwards.</a:t>
            </a:r>
          </a:p>
        </p:txBody>
      </p:sp>
    </p:spTree>
    <p:extLst>
      <p:ext uri="{BB962C8B-B14F-4D97-AF65-F5344CB8AC3E}">
        <p14:creationId xmlns:p14="http://schemas.microsoft.com/office/powerpoint/2010/main" val="321330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887068" y="4385722"/>
            <a:ext cx="5260924" cy="4500586"/>
          </a:xfrm>
          <a:noFill/>
          <a:ln w="9525"/>
        </p:spPr>
        <p:txBody>
          <a:bodyPr/>
          <a:lstStyle/>
          <a:p>
            <a:pPr eaLnBrk="1" hangingPunct="1">
              <a:lnSpc>
                <a:spcPct val="100000"/>
              </a:lnSpc>
            </a:pPr>
            <a:r>
              <a:rPr lang="en-US" sz="1100" b="1" dirty="0">
                <a:latin typeface="Arial" pitchFamily="34" charset="0"/>
              </a:rPr>
              <a:t>Whether you find a position that is advertised or “invisible,” you will need strong job-getting skills to beat the competition and land the job you want. </a:t>
            </a:r>
          </a:p>
          <a:p>
            <a:pPr eaLnBrk="1" hangingPunct="1">
              <a:lnSpc>
                <a:spcPct val="100000"/>
              </a:lnSpc>
            </a:pPr>
            <a:r>
              <a:rPr lang="en-US" sz="1100" b="1" dirty="0">
                <a:latin typeface="Arial" pitchFamily="34" charset="0"/>
              </a:rPr>
              <a:t>You need a professional-looking and effective packet including your:</a:t>
            </a:r>
          </a:p>
          <a:p>
            <a:pPr marL="628870" lvl="1" indent="-166503" eaLnBrk="1" hangingPunct="1">
              <a:lnSpc>
                <a:spcPct val="100000"/>
              </a:lnSpc>
              <a:buFont typeface="Arial" pitchFamily="34" charset="0"/>
              <a:buChar char="•"/>
            </a:pPr>
            <a:r>
              <a:rPr lang="en-US" sz="1100" b="1" dirty="0">
                <a:latin typeface="Arial" pitchFamily="34" charset="0"/>
              </a:rPr>
              <a:t>Resume</a:t>
            </a:r>
          </a:p>
          <a:p>
            <a:pPr marL="628870" lvl="1" indent="-166503" eaLnBrk="1" hangingPunct="1">
              <a:lnSpc>
                <a:spcPct val="100000"/>
              </a:lnSpc>
              <a:buFont typeface="Arial" pitchFamily="34" charset="0"/>
              <a:buChar char="•"/>
            </a:pPr>
            <a:r>
              <a:rPr lang="en-US" sz="1100" b="1" dirty="0">
                <a:latin typeface="Arial" pitchFamily="34" charset="0"/>
              </a:rPr>
              <a:t>References</a:t>
            </a:r>
          </a:p>
          <a:p>
            <a:pPr marL="628870" lvl="1" indent="-166503" eaLnBrk="1" hangingPunct="1">
              <a:lnSpc>
                <a:spcPct val="100000"/>
              </a:lnSpc>
              <a:buFont typeface="Arial" pitchFamily="34" charset="0"/>
              <a:buChar char="•"/>
            </a:pPr>
            <a:r>
              <a:rPr lang="en-US" sz="1100" b="1" dirty="0">
                <a:latin typeface="Arial" pitchFamily="34" charset="0"/>
              </a:rPr>
              <a:t>Cover letter</a:t>
            </a:r>
          </a:p>
          <a:p>
            <a:pPr marL="628870" lvl="1" indent="-166503" eaLnBrk="1" hangingPunct="1">
              <a:lnSpc>
                <a:spcPct val="100000"/>
              </a:lnSpc>
              <a:buFont typeface="Arial" pitchFamily="34" charset="0"/>
              <a:buChar char="•"/>
            </a:pPr>
            <a:r>
              <a:rPr lang="en-US" sz="1100" b="1" dirty="0">
                <a:latin typeface="Arial" pitchFamily="34" charset="0"/>
              </a:rPr>
              <a:t>Thank-you letter</a:t>
            </a:r>
          </a:p>
        </p:txBody>
      </p:sp>
    </p:spTree>
    <p:extLst>
      <p:ext uri="{BB962C8B-B14F-4D97-AF65-F5344CB8AC3E}">
        <p14:creationId xmlns:p14="http://schemas.microsoft.com/office/powerpoint/2010/main" val="2236333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878285" y="4274043"/>
            <a:ext cx="5287272" cy="4186297"/>
          </a:xfrm>
          <a:noFill/>
          <a:ln w="9525"/>
        </p:spPr>
        <p:txBody>
          <a:bodyPr lIns="94460" tIns="47230" rIns="94460" bIns="47230"/>
          <a:lstStyle/>
          <a:p>
            <a:pPr eaLnBrk="1" hangingPunct="1">
              <a:lnSpc>
                <a:spcPct val="100000"/>
              </a:lnSpc>
            </a:pPr>
            <a:r>
              <a:rPr lang="en-US" sz="1100" b="1" dirty="0">
                <a:latin typeface="Arial" pitchFamily="34" charset="0"/>
              </a:rPr>
              <a:t>CTC has a FREE online tool for you to use in your job search.  Go to www.careertrain.com, choose “Student” and then follow the instructions. </a:t>
            </a:r>
          </a:p>
          <a:p>
            <a:pPr eaLnBrk="1" hangingPunct="1">
              <a:lnSpc>
                <a:spcPct val="100000"/>
              </a:lnSpc>
            </a:pPr>
            <a:r>
              <a:rPr lang="en-US" sz="1100" b="1" dirty="0">
                <a:latin typeface="Arial" pitchFamily="34" charset="0"/>
              </a:rPr>
              <a:t>Your information is only available to you. </a:t>
            </a:r>
          </a:p>
          <a:p>
            <a:pPr eaLnBrk="1" hangingPunct="1">
              <a:lnSpc>
                <a:spcPct val="100000"/>
              </a:lnSpc>
            </a:pPr>
            <a:r>
              <a:rPr lang="en-US" sz="1100" b="1" dirty="0">
                <a:latin typeface="Arial" pitchFamily="34" charset="0"/>
              </a:rPr>
              <a:t>This tool stores your information for 2 years, so by law, you have to be over 13 years old to use it. To protect your privacy, your information is password protected with a password you create.</a:t>
            </a:r>
          </a:p>
          <a:p>
            <a:pPr eaLnBrk="1" hangingPunct="1">
              <a:lnSpc>
                <a:spcPct val="100000"/>
              </a:lnSpc>
            </a:pPr>
            <a:r>
              <a:rPr lang="en-US" sz="1100" b="1" dirty="0">
                <a:latin typeface="Arial" pitchFamily="34" charset="0"/>
              </a:rPr>
              <a:t>Once you enter your information, you can create your letters and resumes for different jobs and different companies. </a:t>
            </a:r>
          </a:p>
          <a:p>
            <a:pPr eaLnBrk="1" hangingPunct="1">
              <a:lnSpc>
                <a:spcPct val="100000"/>
              </a:lnSpc>
            </a:pPr>
            <a:r>
              <a:rPr lang="en-US" sz="1100" b="1" dirty="0">
                <a:solidFill>
                  <a:srgbClr val="C00000"/>
                </a:solidFill>
                <a:latin typeface="Arial" pitchFamily="34" charset="0"/>
              </a:rPr>
              <a:t>Be sure to copy the contents of these documents into a word processing program (like Microsoft Word) and proofread for spelling and grammar before printing. </a:t>
            </a:r>
          </a:p>
          <a:p>
            <a:pPr eaLnBrk="1" hangingPunct="1">
              <a:lnSpc>
                <a:spcPct val="100000"/>
              </a:lnSpc>
            </a:pPr>
            <a:r>
              <a:rPr lang="en-US" sz="1100" b="1" dirty="0">
                <a:latin typeface="Arial" pitchFamily="34" charset="0"/>
              </a:rPr>
              <a:t>Always use high quality paper for these documents. </a:t>
            </a:r>
            <a:endParaRPr lang="en-US" sz="1100" dirty="0">
              <a:latin typeface="Arial" pitchFamily="34" charset="0"/>
            </a:endParaRPr>
          </a:p>
        </p:txBody>
      </p:sp>
    </p:spTree>
    <p:extLst>
      <p:ext uri="{BB962C8B-B14F-4D97-AF65-F5344CB8AC3E}">
        <p14:creationId xmlns:p14="http://schemas.microsoft.com/office/powerpoint/2010/main" val="2025646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xfrm>
            <a:off x="936836" y="4424011"/>
            <a:ext cx="5415837" cy="4189487"/>
          </a:xfrm>
          <a:prstGeom prst="rect">
            <a:avLst/>
          </a:prstGeom>
        </p:spPr>
        <p:txBody>
          <a:bodyPr/>
          <a:lstStyle/>
          <a:p>
            <a:pPr defTabSz="924733">
              <a:lnSpc>
                <a:spcPct val="100000"/>
              </a:lnSpc>
              <a:defRPr sz="1800"/>
            </a:pPr>
            <a:r>
              <a:rPr sz="1100" b="1" dirty="0">
                <a:latin typeface="Arial"/>
                <a:ea typeface="Arial"/>
                <a:cs typeface="Arial"/>
                <a:sym typeface="Arial"/>
              </a:rPr>
              <a:t>Your resume, cover letter, and job application are often your potential employer’s first impression of you! Make them work for you , NOT against you!</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By the way, be sure to ask your references for permission to share their contact information. The last thing you want is for your reference to be caught off guard by a phone call about you!</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xfrm>
            <a:off x="936837" y="4424011"/>
            <a:ext cx="5383752" cy="4189487"/>
          </a:xfrm>
          <a:prstGeom prst="rect">
            <a:avLst/>
          </a:prstGeom>
        </p:spPr>
        <p:txBody>
          <a:bodyPr/>
          <a:lstStyle/>
          <a:p>
            <a:pPr defTabSz="924733">
              <a:lnSpc>
                <a:spcPct val="100000"/>
              </a:lnSpc>
              <a:defRPr sz="1800"/>
            </a:pPr>
            <a:r>
              <a:rPr sz="1100" b="1" dirty="0">
                <a:latin typeface="Arial"/>
                <a:ea typeface="Arial"/>
                <a:cs typeface="Arial"/>
                <a:sym typeface="Arial"/>
              </a:rPr>
              <a:t>Sometimes, the “Functional Resume” may be more effective for you to use because it stresses your skills and accomplishments instead of your employment history. This may especially be true for students or younger applicants.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Include skills you have used in school, in clubs and organizations, and in your hobbies, as well as part-time jobs. The basic elements required for a Functional Resume are the same as for a Chronological Resume.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To get started, make a list of the skills required for the position you are seeking. Then, under each skill, list your experiences demonstrating your competency in that skill area.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Look at the resume on page 23 of your workbook. See how the career skills are the focal point of the page?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Even though this applicant has never had a “paying job” he gives a solid professional impression.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Create an email address with a business format. For example “first initial last name at whatever dot com.” Having an email address like “lazy1@yahoo.com” or “hotbod@msn.com” may be funny, but it could cost you a job offer!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pPr lvl="0"/>
            <a:endParaRPr/>
          </a:p>
        </p:txBody>
      </p:sp>
      <p:sp>
        <p:nvSpPr>
          <p:cNvPr id="108" name="Shape 108"/>
          <p:cNvSpPr>
            <a:spLocks noGrp="1"/>
          </p:cNvSpPr>
          <p:nvPr>
            <p:ph type="body" sz="quarter" idx="1"/>
          </p:nvPr>
        </p:nvSpPr>
        <p:spPr>
          <a:xfrm>
            <a:off x="936837" y="4424011"/>
            <a:ext cx="5367710" cy="4189487"/>
          </a:xfrm>
          <a:prstGeom prst="rect">
            <a:avLst/>
          </a:prstGeom>
        </p:spPr>
        <p:txBody>
          <a:bodyPr/>
          <a:lstStyle/>
          <a:p>
            <a:pPr defTabSz="924733">
              <a:lnSpc>
                <a:spcPct val="100000"/>
              </a:lnSpc>
              <a:defRPr sz="1800"/>
            </a:pPr>
            <a:r>
              <a:rPr sz="1100" b="1" dirty="0">
                <a:latin typeface="Arial"/>
                <a:ea typeface="Arial"/>
                <a:cs typeface="Arial"/>
                <a:sym typeface="Arial"/>
              </a:rPr>
              <a:t>A Chronological Resume is based on your work history. Follow along with me on page 25 of your workbook. Look under Peartree Bakery.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Would someone read her duties?</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Notice how Sheila described her duties.</a:t>
            </a:r>
            <a:r>
              <a:rPr sz="1100" dirty="0">
                <a:latin typeface="Arial"/>
                <a:ea typeface="Arial"/>
                <a:cs typeface="Arial"/>
                <a:sym typeface="Arial"/>
              </a:rPr>
              <a:t> </a:t>
            </a:r>
            <a:r>
              <a:rPr sz="1100" b="1" dirty="0">
                <a:latin typeface="Arial"/>
                <a:ea typeface="Arial"/>
                <a:cs typeface="Arial"/>
                <a:sym typeface="Arial"/>
              </a:rPr>
              <a:t>She could have just said “sales clerk” but this is much more descriptive.</a:t>
            </a:r>
            <a:r>
              <a:rPr lang="en-US" sz="1100" b="1" dirty="0">
                <a:latin typeface="Arial"/>
                <a:ea typeface="Arial"/>
                <a:cs typeface="Arial"/>
                <a:sym typeface="Arial"/>
              </a:rPr>
              <a:t> It clearly shows she can work with customers, be trusted to handle money, is creative, can solve problems, and has the responsibility to be trusted to properly close at night.</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Listing your references is optional. But it can’t hurt  (as long as </a:t>
            </a:r>
            <a:r>
              <a:rPr lang="en-US" sz="1100" b="1" dirty="0">
                <a:latin typeface="Arial"/>
                <a:ea typeface="Arial"/>
                <a:cs typeface="Arial"/>
                <a:sym typeface="Arial"/>
              </a:rPr>
              <a:t>they are</a:t>
            </a:r>
            <a:r>
              <a:rPr sz="1100" b="1" dirty="0">
                <a:latin typeface="Arial"/>
                <a:ea typeface="Arial"/>
                <a:cs typeface="Arial"/>
                <a:sym typeface="Arial"/>
              </a:rPr>
              <a:t> really good references)!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Some career guidance counselors recommend writing “References available upon request” and having an extra page available rather than including references on the main resume. Take note, if you do this, then you completely eliminate the chance that the employer and your reference know each other.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Either way, be sure to get permission before you give out your references’ names and addresses.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xfrm>
            <a:off x="936836" y="4424011"/>
            <a:ext cx="5496047" cy="4189487"/>
          </a:xfrm>
          <a:prstGeom prst="rect">
            <a:avLst/>
          </a:prstGeom>
        </p:spPr>
        <p:txBody>
          <a:bodyPr/>
          <a:lstStyle/>
          <a:p>
            <a:pPr defTabSz="924733">
              <a:lnSpc>
                <a:spcPct val="100000"/>
              </a:lnSpc>
              <a:defRPr sz="1800"/>
            </a:pPr>
            <a:r>
              <a:rPr sz="1100" b="1" dirty="0">
                <a:latin typeface="Arial"/>
                <a:ea typeface="Arial"/>
                <a:cs typeface="Arial"/>
                <a:sym typeface="Arial"/>
              </a:rPr>
              <a:t>A good opening sentence is very important.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Experts absolutely suggest using the name of a referral source – someone who the recipient of this letter knows – in your first sentence. That almost always guarantees your letter will be read!</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Notice in this example, the letter begins with the name and title of the reference.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The cover letter is usually the first impression you make. Whether you mail it or drop it off at a business, it will either help or hurt your chances of getting the job you want!</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Do not send your cover letter “To Whom it may Concern.” </a:t>
            </a:r>
            <a:endParaRPr lang="en-US" sz="1100" b="1" dirty="0">
              <a:latin typeface="Arial"/>
              <a:ea typeface="Arial"/>
              <a:cs typeface="Arial"/>
              <a:sym typeface="Arial"/>
            </a:endParaRPr>
          </a:p>
          <a:p>
            <a:pPr>
              <a:lnSpc>
                <a:spcPct val="100000"/>
              </a:lnSpc>
              <a:defRPr sz="1800"/>
            </a:pPr>
            <a:r>
              <a:rPr lang="en-US" sz="1100" b="1" dirty="0">
                <a:latin typeface="Arial"/>
                <a:ea typeface="Arial"/>
                <a:cs typeface="Arial"/>
              </a:rPr>
              <a:t>The cover letter can be: </a:t>
            </a:r>
          </a:p>
          <a:p>
            <a:pPr marL="173387" indent="-173387">
              <a:lnSpc>
                <a:spcPct val="100000"/>
              </a:lnSpc>
              <a:buFont typeface="Arial" panose="020B0604020202020204" pitchFamily="34" charset="0"/>
              <a:buChar char="•"/>
              <a:defRPr sz="1800"/>
            </a:pPr>
            <a:r>
              <a:rPr lang="en-US" sz="1100" b="1" dirty="0">
                <a:latin typeface="Arial"/>
                <a:ea typeface="Arial"/>
                <a:cs typeface="Arial"/>
              </a:rPr>
              <a:t>mailed with the resume </a:t>
            </a:r>
          </a:p>
          <a:p>
            <a:pPr marL="173387" indent="-173387">
              <a:lnSpc>
                <a:spcPct val="100000"/>
              </a:lnSpc>
              <a:buFont typeface="Arial" panose="020B0604020202020204" pitchFamily="34" charset="0"/>
              <a:buChar char="•"/>
              <a:defRPr sz="1800"/>
            </a:pPr>
            <a:r>
              <a:rPr lang="en-US" sz="1100" b="1" dirty="0">
                <a:latin typeface="Arial"/>
                <a:ea typeface="Arial"/>
                <a:cs typeface="Arial"/>
              </a:rPr>
              <a:t>sent as an email attachment with the resume </a:t>
            </a:r>
          </a:p>
          <a:p>
            <a:pPr marL="173387" indent="-173387">
              <a:lnSpc>
                <a:spcPct val="100000"/>
              </a:lnSpc>
              <a:buFont typeface="Arial" panose="020B0604020202020204" pitchFamily="34" charset="0"/>
              <a:buChar char="•"/>
              <a:defRPr sz="1800"/>
            </a:pPr>
            <a:r>
              <a:rPr lang="en-US" sz="1100" b="1" dirty="0">
                <a:latin typeface="Arial"/>
                <a:ea typeface="Arial"/>
                <a:cs typeface="Arial"/>
              </a:rPr>
              <a:t>sent as the message of an email message with the resume attached</a:t>
            </a:r>
            <a:endParaRPr lang="en-US" sz="1100" b="1" dirty="0">
              <a:latin typeface="Arial"/>
              <a:ea typeface="Arial"/>
              <a:cs typeface="Arial"/>
              <a:sym typeface="Arial"/>
            </a:endParaRPr>
          </a:p>
          <a:p>
            <a:pPr defTabSz="924733">
              <a:lnSpc>
                <a:spcPct val="100000"/>
              </a:lnSpc>
              <a:defRPr sz="1800"/>
            </a:pPr>
            <a:endParaRPr lang="en-US" sz="1100" b="1" dirty="0">
              <a:latin typeface="Arial"/>
              <a:ea typeface="Arial"/>
              <a:cs typeface="Arial"/>
              <a:sym typeface="Arial"/>
            </a:endParaRPr>
          </a:p>
          <a:p>
            <a:pPr algn="ctr" defTabSz="924733">
              <a:lnSpc>
                <a:spcPct val="100000"/>
              </a:lnSpc>
              <a:defRPr sz="1800"/>
            </a:pPr>
            <a:r>
              <a:rPr sz="1400" b="1" dirty="0">
                <a:solidFill>
                  <a:srgbClr val="FF0000"/>
                </a:solidFill>
                <a:latin typeface="Arial"/>
                <a:ea typeface="Arial"/>
                <a:cs typeface="Arial"/>
                <a:sym typeface="Arial"/>
              </a:rPr>
              <a:t>Take the trouble to find out who it concerns – </a:t>
            </a:r>
            <a:endParaRPr lang="en-US" sz="1400" b="1" dirty="0">
              <a:solidFill>
                <a:srgbClr val="FF0000"/>
              </a:solidFill>
              <a:latin typeface="Arial"/>
              <a:ea typeface="Arial"/>
              <a:cs typeface="Arial"/>
              <a:sym typeface="Arial"/>
            </a:endParaRPr>
          </a:p>
          <a:p>
            <a:pPr algn="ctr" defTabSz="924733">
              <a:lnSpc>
                <a:spcPct val="100000"/>
              </a:lnSpc>
              <a:defRPr sz="1800"/>
            </a:pPr>
            <a:r>
              <a:rPr sz="1400" b="1" dirty="0">
                <a:solidFill>
                  <a:srgbClr val="FF0000"/>
                </a:solidFill>
                <a:latin typeface="Arial"/>
                <a:ea typeface="Arial"/>
                <a:cs typeface="Arial"/>
                <a:sym typeface="Arial"/>
              </a:rPr>
              <a:t>or it won’t concern anyone!</a:t>
            </a:r>
            <a:endParaRPr sz="1400" dirty="0">
              <a:solidFill>
                <a:srgbClr val="FF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869503" y="4424011"/>
            <a:ext cx="5287272" cy="4189487"/>
          </a:xfrm>
          <a:noFill/>
          <a:ln w="9525"/>
        </p:spPr>
        <p:txBody>
          <a:bodyPr/>
          <a:lstStyle/>
          <a:p>
            <a:pPr eaLnBrk="1" hangingPunct="1"/>
            <a:r>
              <a:rPr lang="en-US" sz="1100" b="1" dirty="0">
                <a:latin typeface="Arial" pitchFamily="34" charset="0"/>
              </a:rPr>
              <a:t>Success is different for each of us depending on our priorities. </a:t>
            </a:r>
          </a:p>
          <a:p>
            <a:pPr eaLnBrk="1" hangingPunct="1"/>
            <a:r>
              <a:rPr lang="en-US" sz="1100" b="1" dirty="0">
                <a:latin typeface="Arial" pitchFamily="34" charset="0"/>
              </a:rPr>
              <a:t>Here are a few examples of things people consider important.</a:t>
            </a:r>
          </a:p>
          <a:p>
            <a:pPr eaLnBrk="1" hangingPunct="1"/>
            <a:endParaRPr lang="en-US" sz="1100" b="1" dirty="0">
              <a:latin typeface="Arial" pitchFamily="34" charset="0"/>
            </a:endParaRPr>
          </a:p>
          <a:p>
            <a:pPr eaLnBrk="1" hangingPunct="1"/>
            <a:r>
              <a:rPr lang="en-US" sz="1100" b="1" dirty="0">
                <a:latin typeface="Arial" pitchFamily="34" charset="0"/>
              </a:rPr>
              <a:t>&gt;Would someone read the section on “career?” </a:t>
            </a:r>
          </a:p>
          <a:p>
            <a:pPr eaLnBrk="1" hangingPunct="1"/>
            <a:r>
              <a:rPr lang="en-US" sz="1100" dirty="0">
                <a:latin typeface="Arial" pitchFamily="34" charset="0"/>
              </a:rPr>
              <a:t>Someone will read “Work is your calling. Best job: enjoyable skills”</a:t>
            </a:r>
          </a:p>
          <a:p>
            <a:pPr eaLnBrk="1" hangingPunct="1"/>
            <a:endParaRPr lang="en-US" sz="1100" b="1" dirty="0">
              <a:latin typeface="Arial" pitchFamily="34" charset="0"/>
            </a:endParaRPr>
          </a:p>
          <a:p>
            <a:pPr eaLnBrk="1" hangingPunct="1"/>
            <a:r>
              <a:rPr lang="en-US" sz="1100" b="1" dirty="0">
                <a:latin typeface="Arial" pitchFamily="34" charset="0"/>
              </a:rPr>
              <a:t>&gt;Would someone read about “community?” </a:t>
            </a:r>
          </a:p>
          <a:p>
            <a:pPr eaLnBrk="1" hangingPunct="1"/>
            <a:r>
              <a:rPr lang="en-US" sz="1100" dirty="0">
                <a:latin typeface="Arial" pitchFamily="34" charset="0"/>
              </a:rPr>
              <a:t>Let someone read.</a:t>
            </a:r>
          </a:p>
          <a:p>
            <a:pPr eaLnBrk="1" hangingPunct="1"/>
            <a:endParaRPr lang="en-US" sz="1100" b="1" dirty="0">
              <a:latin typeface="Arial" pitchFamily="34" charset="0"/>
            </a:endParaRPr>
          </a:p>
          <a:p>
            <a:pPr eaLnBrk="1" hangingPunct="1"/>
            <a:r>
              <a:rPr lang="en-US" sz="1100" b="1" dirty="0">
                <a:latin typeface="Arial" pitchFamily="34" charset="0"/>
              </a:rPr>
              <a:t>&gt;What about “global perspective?” </a:t>
            </a:r>
          </a:p>
          <a:p>
            <a:pPr eaLnBrk="1" hangingPunct="1"/>
            <a:r>
              <a:rPr lang="en-US" sz="1100" dirty="0">
                <a:latin typeface="Arial" pitchFamily="34" charset="0"/>
              </a:rPr>
              <a:t>Let someone read. </a:t>
            </a:r>
          </a:p>
          <a:p>
            <a:pPr eaLnBrk="1" hangingPunct="1"/>
            <a:endParaRPr lang="en-US" sz="1100" dirty="0">
              <a:latin typeface="Arial" pitchFamily="34" charset="0"/>
            </a:endParaRPr>
          </a:p>
          <a:p>
            <a:pPr eaLnBrk="1" hangingPunct="1"/>
            <a:r>
              <a:rPr lang="en-US" sz="1100" dirty="0">
                <a:latin typeface="Arial" pitchFamily="34" charset="0"/>
              </a:rPr>
              <a:t> </a:t>
            </a:r>
          </a:p>
        </p:txBody>
      </p:sp>
    </p:spTree>
    <p:extLst>
      <p:ext uri="{BB962C8B-B14F-4D97-AF65-F5344CB8AC3E}">
        <p14:creationId xmlns:p14="http://schemas.microsoft.com/office/powerpoint/2010/main" val="141419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pPr lvl="0"/>
            <a:endParaRPr/>
          </a:p>
        </p:txBody>
      </p:sp>
      <p:sp>
        <p:nvSpPr>
          <p:cNvPr id="127" name="Shape 127"/>
          <p:cNvSpPr>
            <a:spLocks noGrp="1"/>
          </p:cNvSpPr>
          <p:nvPr>
            <p:ph type="body" sz="quarter" idx="1"/>
          </p:nvPr>
        </p:nvSpPr>
        <p:spPr>
          <a:prstGeom prst="rect">
            <a:avLst/>
          </a:prstGeom>
        </p:spPr>
        <p:txBody>
          <a:bodyPr/>
          <a:lstStyle/>
          <a:p>
            <a:pPr defTabSz="924733">
              <a:lnSpc>
                <a:spcPct val="100000"/>
              </a:lnSpc>
              <a:defRPr sz="1800"/>
            </a:pPr>
            <a:r>
              <a:rPr sz="1100" b="1" dirty="0">
                <a:latin typeface="Arial"/>
                <a:ea typeface="Arial"/>
                <a:cs typeface="Arial"/>
                <a:sym typeface="Arial"/>
              </a:rPr>
              <a:t>A thank-you letter</a:t>
            </a:r>
            <a:r>
              <a:rPr lang="en-US" sz="1100" b="1" dirty="0">
                <a:latin typeface="Arial"/>
                <a:ea typeface="Arial"/>
                <a:cs typeface="Arial"/>
                <a:sym typeface="Arial"/>
              </a:rPr>
              <a:t>, card, or email</a:t>
            </a:r>
            <a:r>
              <a:rPr sz="1100" b="1" dirty="0">
                <a:latin typeface="Arial"/>
                <a:ea typeface="Arial"/>
                <a:cs typeface="Arial"/>
                <a:sym typeface="Arial"/>
              </a:rPr>
              <a:t> will set you apart from most of your competition because hardly anyone will bother to send one. </a:t>
            </a:r>
            <a:endParaRPr dirty="0">
              <a:latin typeface="Calibri"/>
              <a:ea typeface="Calibri"/>
              <a:cs typeface="Calibri"/>
              <a:sym typeface="Calibri"/>
            </a:endParaRPr>
          </a:p>
          <a:p>
            <a:pPr defTabSz="924733">
              <a:lnSpc>
                <a:spcPct val="100000"/>
              </a:lnSpc>
              <a:defRPr sz="1800"/>
            </a:pPr>
            <a:endParaRPr sz="1100" b="1" dirty="0">
              <a:latin typeface="Calibri"/>
              <a:ea typeface="Calibri"/>
              <a:cs typeface="Calibri"/>
              <a:sym typeface="Calibri"/>
            </a:endParaRPr>
          </a:p>
          <a:p>
            <a:pPr defTabSz="924733">
              <a:lnSpc>
                <a:spcPct val="100000"/>
              </a:lnSpc>
              <a:defRPr sz="1800"/>
            </a:pPr>
            <a:r>
              <a:rPr lang="en-US" sz="1100" b="1" dirty="0">
                <a:latin typeface="Arial"/>
                <a:ea typeface="Arial"/>
                <a:cs typeface="Arial"/>
                <a:sym typeface="Arial"/>
              </a:rPr>
              <a:t>If your letter arrives w</a:t>
            </a:r>
            <a:r>
              <a:rPr sz="1100" b="1" dirty="0">
                <a:latin typeface="Arial"/>
                <a:ea typeface="Arial"/>
                <a:cs typeface="Arial"/>
                <a:sym typeface="Arial"/>
              </a:rPr>
              <a:t>hile the interviewer is still trying to arrange </a:t>
            </a:r>
            <a:r>
              <a:rPr lang="en-US" sz="1100" b="1" dirty="0">
                <a:latin typeface="Arial"/>
                <a:ea typeface="Arial"/>
                <a:cs typeface="Arial"/>
                <a:sym typeface="Arial"/>
              </a:rPr>
              <a:t>other </a:t>
            </a:r>
            <a:r>
              <a:rPr sz="1100" b="1" dirty="0">
                <a:latin typeface="Arial"/>
                <a:ea typeface="Arial"/>
                <a:cs typeface="Arial"/>
                <a:sym typeface="Arial"/>
              </a:rPr>
              <a:t>interviews, </a:t>
            </a:r>
            <a:r>
              <a:rPr lang="en-US" sz="1100" b="1" dirty="0">
                <a:latin typeface="Arial"/>
                <a:ea typeface="Arial"/>
                <a:cs typeface="Arial"/>
                <a:sym typeface="Arial"/>
              </a:rPr>
              <a:t>the </a:t>
            </a:r>
            <a:r>
              <a:rPr sz="1100" b="1" dirty="0">
                <a:latin typeface="Arial"/>
                <a:ea typeface="Arial"/>
                <a:cs typeface="Arial"/>
                <a:sym typeface="Arial"/>
              </a:rPr>
              <a:t>odds are decent</a:t>
            </a:r>
            <a:r>
              <a:rPr lang="en-US" sz="1100" b="1" dirty="0">
                <a:latin typeface="Arial"/>
                <a:ea typeface="Arial"/>
                <a:cs typeface="Arial"/>
                <a:sym typeface="Arial"/>
              </a:rPr>
              <a:t> that</a:t>
            </a:r>
            <a:r>
              <a:rPr sz="1100" b="1" dirty="0">
                <a:latin typeface="Arial"/>
                <a:ea typeface="Arial"/>
                <a:cs typeface="Arial"/>
                <a:sym typeface="Arial"/>
              </a:rPr>
              <a:t> fewer additional people will even get </a:t>
            </a:r>
            <a:r>
              <a:rPr lang="en-US" sz="1100" b="1" dirty="0">
                <a:latin typeface="Arial"/>
                <a:ea typeface="Arial"/>
                <a:cs typeface="Arial"/>
                <a:sym typeface="Arial"/>
              </a:rPr>
              <a:t>called for an interview</a:t>
            </a:r>
            <a:r>
              <a:rPr sz="1100" b="1" dirty="0">
                <a:latin typeface="Arial"/>
                <a:ea typeface="Arial"/>
                <a:cs typeface="Arial"/>
                <a:sym typeface="Arial"/>
              </a:rPr>
              <a:t>.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Hmm, if they only interview 5 people instead of 10, that just </a:t>
            </a:r>
            <a:r>
              <a:rPr lang="en-US" sz="1100" b="1" dirty="0">
                <a:latin typeface="Arial"/>
                <a:ea typeface="Arial"/>
                <a:cs typeface="Arial"/>
                <a:sym typeface="Arial"/>
              </a:rPr>
              <a:t>improved </a:t>
            </a:r>
            <a:r>
              <a:rPr sz="1100" b="1" dirty="0">
                <a:latin typeface="Arial"/>
                <a:ea typeface="Arial"/>
                <a:cs typeface="Arial"/>
                <a:sym typeface="Arial"/>
              </a:rPr>
              <a:t>your odds from 1 in 10 to 1 in 5. </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If none of the others had a professional resume or didn’t send a thank you note – your odds just may make you the top pick!</a:t>
            </a:r>
            <a:endParaRPr dirty="0">
              <a:latin typeface="Calibri"/>
              <a:ea typeface="Calibri"/>
              <a:cs typeface="Calibri"/>
              <a:sym typeface="Calibri"/>
            </a:endParaRPr>
          </a:p>
          <a:p>
            <a:pPr defTabSz="924733">
              <a:lnSpc>
                <a:spcPct val="100000"/>
              </a:lnSpc>
              <a:defRPr sz="1800"/>
            </a:pPr>
            <a:r>
              <a:rPr sz="1100" b="1" dirty="0">
                <a:latin typeface="Arial"/>
                <a:ea typeface="Arial"/>
                <a:cs typeface="Arial"/>
                <a:sym typeface="Arial"/>
              </a:rPr>
              <a:t>Make the odds work for you instead of against you!</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xfrm>
            <a:off x="878285" y="4424011"/>
            <a:ext cx="5269706" cy="4189487"/>
          </a:xfrm>
          <a:noFill/>
          <a:ln w="9525"/>
        </p:spPr>
        <p:txBody>
          <a:bodyPr/>
          <a:lstStyle/>
          <a:p>
            <a:pPr eaLnBrk="1" hangingPunct="1"/>
            <a:r>
              <a:rPr lang="en-US" sz="1100" b="1" dirty="0">
                <a:latin typeface="Arial" pitchFamily="34" charset="0"/>
              </a:rPr>
              <a:t>Before you go online to the Resume Tool, you may want to complete the worksheets provided on pages 29-31. It will save you a lot of time.</a:t>
            </a:r>
          </a:p>
          <a:p>
            <a:pPr eaLnBrk="1" hangingPunct="1"/>
            <a:r>
              <a:rPr lang="en-US" sz="1100" b="1" dirty="0">
                <a:latin typeface="Arial" pitchFamily="34" charset="0"/>
              </a:rPr>
              <a:t>Then, when you enter the information online, you will be able to generate the documents you will need for your job search.</a:t>
            </a:r>
          </a:p>
          <a:p>
            <a:pPr eaLnBrk="1" hangingPunct="1"/>
            <a:r>
              <a:rPr lang="en-US" sz="1100" b="1" dirty="0">
                <a:latin typeface="Arial" pitchFamily="34" charset="0"/>
              </a:rPr>
              <a:t>Again, your information is stored online for 2 years. After that time, you will be notified by email to see if you want to keep it online for another 2 years.</a:t>
            </a:r>
          </a:p>
          <a:p>
            <a:pPr eaLnBrk="1" hangingPunct="1"/>
            <a:r>
              <a:rPr lang="en-US" sz="1100" b="1" dirty="0">
                <a:latin typeface="Arial" pitchFamily="34" charset="0"/>
              </a:rPr>
              <a:t>Your information is accessible only by you – it is password protected. </a:t>
            </a:r>
          </a:p>
          <a:p>
            <a:pPr algn="ctr" eaLnBrk="1" hangingPunct="1"/>
            <a:r>
              <a:rPr lang="en-US" sz="1100" dirty="0">
                <a:latin typeface="Arial" pitchFamily="34" charset="0"/>
              </a:rPr>
              <a:t>_______________________________________________________</a:t>
            </a:r>
          </a:p>
          <a:p>
            <a:pPr eaLnBrk="1" hangingPunct="1"/>
            <a:r>
              <a:rPr lang="en-US" sz="1100" b="1" dirty="0">
                <a:solidFill>
                  <a:srgbClr val="FF0000"/>
                </a:solidFill>
                <a:latin typeface="Arial" pitchFamily="34" charset="0"/>
              </a:rPr>
              <a:t>Recruiter Note: </a:t>
            </a:r>
          </a:p>
          <a:p>
            <a:pPr eaLnBrk="1" hangingPunct="1"/>
            <a:r>
              <a:rPr lang="en-US" sz="1100" dirty="0">
                <a:latin typeface="Arial" pitchFamily="34" charset="0"/>
              </a:rPr>
              <a:t>Students will not have time to complete the resume outline on pages 29-31 in class unless you have extended class periods, but they can work on it later. </a:t>
            </a:r>
          </a:p>
          <a:p>
            <a:pPr eaLnBrk="1" hangingPunct="1"/>
            <a:r>
              <a:rPr lang="en-US" sz="1100" dirty="0">
                <a:latin typeface="Arial" pitchFamily="34" charset="0"/>
              </a:rPr>
              <a:t>Many teachers like giving this as an assignment. Of course, every time a teacher gives an assignment in material you provide - the Guard presence is known.</a:t>
            </a:r>
          </a:p>
          <a:p>
            <a:pPr eaLnBrk="1" hangingPunct="1"/>
            <a:endParaRPr lang="en-US" b="1" dirty="0">
              <a:latin typeface="Arial" pitchFamily="34" charset="0"/>
            </a:endParaRPr>
          </a:p>
        </p:txBody>
      </p:sp>
    </p:spTree>
    <p:extLst>
      <p:ext uri="{BB962C8B-B14F-4D97-AF65-F5344CB8AC3E}">
        <p14:creationId xmlns:p14="http://schemas.microsoft.com/office/powerpoint/2010/main" val="2026528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pPr lvl="0"/>
            <a:endParaRPr/>
          </a:p>
        </p:txBody>
      </p:sp>
      <p:sp>
        <p:nvSpPr>
          <p:cNvPr id="138" name="Shape 138"/>
          <p:cNvSpPr>
            <a:spLocks noGrp="1"/>
          </p:cNvSpPr>
          <p:nvPr>
            <p:ph type="body" sz="quarter" idx="1"/>
          </p:nvPr>
        </p:nvSpPr>
        <p:spPr>
          <a:prstGeom prst="rect">
            <a:avLst/>
          </a:prstGeom>
        </p:spPr>
        <p:txBody>
          <a:bodyPr/>
          <a:lstStyle/>
          <a:p>
            <a:pPr defTabSz="924733">
              <a:lnSpc>
                <a:spcPct val="100000"/>
              </a:lnSpc>
              <a:defRPr sz="1800"/>
            </a:pPr>
            <a:r>
              <a:rPr sz="1100" b="1">
                <a:latin typeface="Arial"/>
                <a:ea typeface="Arial"/>
                <a:cs typeface="Arial"/>
                <a:sym typeface="Arial"/>
              </a:rPr>
              <a:t>Once you have prepared your resume, filling out job applications will be very easy. </a:t>
            </a:r>
            <a:endParaRPr>
              <a:latin typeface="Calibri"/>
              <a:ea typeface="Calibri"/>
              <a:cs typeface="Calibri"/>
              <a:sym typeface="Calibri"/>
            </a:endParaRPr>
          </a:p>
          <a:p>
            <a:pPr defTabSz="924733">
              <a:lnSpc>
                <a:spcPct val="100000"/>
              </a:lnSpc>
              <a:defRPr sz="1800"/>
            </a:pPr>
            <a:r>
              <a:rPr sz="1100" b="1">
                <a:latin typeface="Arial"/>
                <a:ea typeface="Arial"/>
                <a:cs typeface="Arial"/>
                <a:sym typeface="Arial"/>
              </a:rPr>
              <a:t>Look on pages 32-33 to see how information for a standard application can be taken right from your resume.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xfrm>
            <a:off x="878285" y="4424011"/>
            <a:ext cx="5278490" cy="4189487"/>
          </a:xfrm>
          <a:noFill/>
          <a:ln w="9525"/>
        </p:spPr>
        <p:txBody>
          <a:bodyPr/>
          <a:lstStyle/>
          <a:p>
            <a:pPr eaLnBrk="1" hangingPunct="1">
              <a:lnSpc>
                <a:spcPct val="100000"/>
              </a:lnSpc>
            </a:pPr>
            <a:r>
              <a:rPr lang="en-US" sz="1100" b="1" dirty="0">
                <a:latin typeface="Arial" pitchFamily="34" charset="0"/>
              </a:rPr>
              <a:t>If your cover letter, your resume, and your application have worked, the next step will be the interview. </a:t>
            </a:r>
          </a:p>
          <a:p>
            <a:pPr eaLnBrk="1" hangingPunct="1">
              <a:lnSpc>
                <a:spcPct val="100000"/>
              </a:lnSpc>
            </a:pPr>
            <a:r>
              <a:rPr lang="en-US" sz="1100" b="1" dirty="0">
                <a:latin typeface="Arial" pitchFamily="34" charset="0"/>
              </a:rPr>
              <a:t>Remember this: the purpose of the job interview is to get a job offer. </a:t>
            </a:r>
          </a:p>
          <a:p>
            <a:pPr eaLnBrk="1" hangingPunct="1">
              <a:lnSpc>
                <a:spcPct val="100000"/>
              </a:lnSpc>
            </a:pPr>
            <a:r>
              <a:rPr lang="en-US" sz="1100" b="1" dirty="0">
                <a:latin typeface="Arial" pitchFamily="34" charset="0"/>
              </a:rPr>
              <a:t>Once the offer is made, you can determine if it is the right one for you, but the first step is getting offered the job!</a:t>
            </a:r>
          </a:p>
        </p:txBody>
      </p:sp>
    </p:spTree>
    <p:extLst>
      <p:ext uri="{BB962C8B-B14F-4D97-AF65-F5344CB8AC3E}">
        <p14:creationId xmlns:p14="http://schemas.microsoft.com/office/powerpoint/2010/main" val="3002373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878285" y="4424011"/>
            <a:ext cx="5269706" cy="4189487"/>
          </a:xfrm>
          <a:noFill/>
          <a:ln w="9525"/>
        </p:spPr>
        <p:txBody>
          <a:bodyPr/>
          <a:lstStyle/>
          <a:p>
            <a:pPr eaLnBrk="1" hangingPunct="1">
              <a:lnSpc>
                <a:spcPct val="100000"/>
              </a:lnSpc>
            </a:pPr>
            <a:r>
              <a:rPr lang="en-US" sz="1100" b="1" dirty="0">
                <a:latin typeface="Arial" pitchFamily="34" charset="0"/>
              </a:rPr>
              <a:t>Before you interview for a position, you are expected to know a good bit about the organization.</a:t>
            </a:r>
          </a:p>
          <a:p>
            <a:pPr eaLnBrk="1" hangingPunct="1">
              <a:lnSpc>
                <a:spcPct val="100000"/>
              </a:lnSpc>
            </a:pPr>
            <a:r>
              <a:rPr lang="en-US" sz="1100" b="1" dirty="0">
                <a:latin typeface="Arial" pitchFamily="34" charset="0"/>
              </a:rPr>
              <a:t>How can you do your research?</a:t>
            </a:r>
          </a:p>
          <a:p>
            <a:pPr eaLnBrk="1" hangingPunct="1">
              <a:lnSpc>
                <a:spcPct val="100000"/>
              </a:lnSpc>
            </a:pPr>
            <a:r>
              <a:rPr lang="en-US" sz="1100" dirty="0">
                <a:latin typeface="Arial" pitchFamily="34" charset="0"/>
              </a:rPr>
              <a:t>(Check the organization’s Web page, stop by and pick up brochures, do a fact-finding interview with someone who works for that organization or in that same industry.)</a:t>
            </a:r>
          </a:p>
          <a:p>
            <a:pPr eaLnBrk="1" hangingPunct="1"/>
            <a:endParaRPr lang="en-US" dirty="0">
              <a:latin typeface="Arial" pitchFamily="34" charset="0"/>
            </a:endParaRPr>
          </a:p>
          <a:p>
            <a:pPr eaLnBrk="1" hangingPunct="1"/>
            <a:r>
              <a:rPr lang="en-US" dirty="0">
                <a:latin typeface="Arial" pitchFamily="34" charset="0"/>
              </a:rPr>
              <a:t> </a:t>
            </a:r>
          </a:p>
        </p:txBody>
      </p:sp>
    </p:spTree>
    <p:extLst>
      <p:ext uri="{BB962C8B-B14F-4D97-AF65-F5344CB8AC3E}">
        <p14:creationId xmlns:p14="http://schemas.microsoft.com/office/powerpoint/2010/main" val="4034315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xfrm>
            <a:off x="895850" y="4424011"/>
            <a:ext cx="5234575" cy="4189487"/>
          </a:xfrm>
          <a:noFill/>
          <a:ln w="9525"/>
        </p:spPr>
        <p:txBody>
          <a:bodyPr/>
          <a:lstStyle/>
          <a:p>
            <a:pPr eaLnBrk="1" hangingPunct="1">
              <a:lnSpc>
                <a:spcPct val="100000"/>
              </a:lnSpc>
            </a:pPr>
            <a:r>
              <a:rPr lang="en-US" sz="1100" b="1" dirty="0">
                <a:latin typeface="Arial" pitchFamily="34" charset="0"/>
              </a:rPr>
              <a:t>Before you even leave home, you need to gather a couple of things:</a:t>
            </a:r>
          </a:p>
          <a:p>
            <a:pPr marL="610515" lvl="1" indent="-166503" eaLnBrk="1" hangingPunct="1">
              <a:lnSpc>
                <a:spcPct val="100000"/>
              </a:lnSpc>
              <a:buFont typeface="Arial" pitchFamily="34" charset="0"/>
              <a:buChar char="•"/>
            </a:pPr>
            <a:r>
              <a:rPr lang="en-US" sz="1100" b="1" dirty="0">
                <a:latin typeface="Arial" pitchFamily="34" charset="0"/>
              </a:rPr>
              <a:t>your resume and references (be sure you have their addresses, phone numbers, and email addresses)</a:t>
            </a:r>
          </a:p>
          <a:p>
            <a:pPr marL="610515" lvl="1" indent="-166503" eaLnBrk="1" hangingPunct="1">
              <a:lnSpc>
                <a:spcPct val="100000"/>
              </a:lnSpc>
              <a:buFont typeface="Arial" pitchFamily="34" charset="0"/>
              <a:buChar char="•"/>
            </a:pPr>
            <a:r>
              <a:rPr lang="en-US" sz="1100" b="1" dirty="0">
                <a:latin typeface="Arial" pitchFamily="34" charset="0"/>
              </a:rPr>
              <a:t>Two legal forms of I.D. (just in case they offer you the job) </a:t>
            </a:r>
          </a:p>
          <a:p>
            <a:pPr eaLnBrk="1" hangingPunct="1">
              <a:lnSpc>
                <a:spcPct val="100000"/>
              </a:lnSpc>
            </a:pPr>
            <a:r>
              <a:rPr lang="en-US" sz="1100" b="1" dirty="0">
                <a:latin typeface="Arial" pitchFamily="34" charset="0"/>
              </a:rPr>
              <a:t>Current federal laws require you to provide driver’s license, birth certificate, Social Security card, or military I.D. You will also have to complete a form certifying your citizenship status. </a:t>
            </a:r>
          </a:p>
          <a:p>
            <a:pPr eaLnBrk="1" hangingPunct="1">
              <a:lnSpc>
                <a:spcPct val="100000"/>
              </a:lnSpc>
            </a:pPr>
            <a:r>
              <a:rPr lang="en-US" sz="1100" b="1" dirty="0">
                <a:latin typeface="Arial" pitchFamily="34" charset="0"/>
              </a:rPr>
              <a:t>Your appearance should be neat, clean, with clothing that is not too baggy or not too tight fitting. Try to dress like people working at the level of the job you are seeking. Bottom line, don’t let your appearance detract from your qualifications for the job.</a:t>
            </a:r>
          </a:p>
          <a:p>
            <a:pPr eaLnBrk="1" hangingPunct="1"/>
            <a:endParaRPr lang="en-US" b="1" dirty="0">
              <a:latin typeface="Arial" pitchFamily="34" charset="0"/>
            </a:endParaRPr>
          </a:p>
        </p:txBody>
      </p:sp>
    </p:spTree>
    <p:extLst>
      <p:ext uri="{BB962C8B-B14F-4D97-AF65-F5344CB8AC3E}">
        <p14:creationId xmlns:p14="http://schemas.microsoft.com/office/powerpoint/2010/main" val="1109857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878284" y="4424011"/>
            <a:ext cx="5260924" cy="4189487"/>
          </a:xfrm>
          <a:noFill/>
          <a:ln w="9525"/>
        </p:spPr>
        <p:txBody>
          <a:bodyPr/>
          <a:lstStyle/>
          <a:p>
            <a:pPr eaLnBrk="1" hangingPunct="1">
              <a:lnSpc>
                <a:spcPct val="100000"/>
              </a:lnSpc>
            </a:pPr>
            <a:r>
              <a:rPr lang="en-US" sz="1100" b="1" dirty="0">
                <a:latin typeface="Arial" pitchFamily="34" charset="0"/>
              </a:rPr>
              <a:t>Before your interview, spend time thinking about how you would answer hard questions like those listed on page 34 of your workbook</a:t>
            </a:r>
            <a:r>
              <a:rPr lang="en-US" sz="1100" dirty="0">
                <a:latin typeface="Arial" pitchFamily="34" charset="0"/>
              </a:rPr>
              <a:t>.</a:t>
            </a:r>
          </a:p>
          <a:p>
            <a:pPr algn="ctr" eaLnBrk="1" hangingPunct="1">
              <a:lnSpc>
                <a:spcPct val="100000"/>
              </a:lnSpc>
            </a:pPr>
            <a:endParaRPr lang="en-US" sz="1100" dirty="0">
              <a:latin typeface="Arial" pitchFamily="34" charset="0"/>
            </a:endParaRPr>
          </a:p>
          <a:p>
            <a:pPr eaLnBrk="1" hangingPunct="1">
              <a:lnSpc>
                <a:spcPct val="100000"/>
              </a:lnSpc>
            </a:pPr>
            <a:r>
              <a:rPr lang="en-US" sz="1100" b="1" dirty="0">
                <a:solidFill>
                  <a:srgbClr val="FF0000"/>
                </a:solidFill>
                <a:latin typeface="Arial" pitchFamily="34" charset="0"/>
              </a:rPr>
              <a:t>Recruiter Note: </a:t>
            </a:r>
          </a:p>
          <a:p>
            <a:pPr eaLnBrk="1" hangingPunct="1">
              <a:lnSpc>
                <a:spcPct val="100000"/>
              </a:lnSpc>
            </a:pPr>
            <a:r>
              <a:rPr lang="en-US" sz="1100" dirty="0">
                <a:latin typeface="Arial" pitchFamily="34" charset="0"/>
              </a:rPr>
              <a:t>Some Recruiters say this is their favorite part of the program! They ask students to come to class dressed for an interview.</a:t>
            </a:r>
          </a:p>
          <a:p>
            <a:pPr eaLnBrk="1" hangingPunct="1">
              <a:lnSpc>
                <a:spcPct val="100000"/>
              </a:lnSpc>
            </a:pPr>
            <a:r>
              <a:rPr lang="en-US" sz="1100" dirty="0">
                <a:latin typeface="Arial" pitchFamily="34" charset="0"/>
              </a:rPr>
              <a:t>One Recruiter we know of records the interviews and lets students critique each other. Another brings in business people from the community to interview students. </a:t>
            </a:r>
          </a:p>
          <a:p>
            <a:pPr eaLnBrk="1" hangingPunct="1">
              <a:lnSpc>
                <a:spcPct val="100000"/>
              </a:lnSpc>
            </a:pPr>
            <a:r>
              <a:rPr lang="en-US" sz="1100" dirty="0">
                <a:latin typeface="Arial" pitchFamily="34" charset="0"/>
              </a:rPr>
              <a:t>Be creative! </a:t>
            </a:r>
            <a:r>
              <a:rPr lang="en-US" sz="1100" u="sng" dirty="0">
                <a:latin typeface="Arial" pitchFamily="34" charset="0"/>
              </a:rPr>
              <a:t>But be careful – don’t ever do anything in the class to make a student look foolish! It will backfire on you!</a:t>
            </a:r>
          </a:p>
        </p:txBody>
      </p:sp>
    </p:spTree>
    <p:extLst>
      <p:ext uri="{BB962C8B-B14F-4D97-AF65-F5344CB8AC3E}">
        <p14:creationId xmlns:p14="http://schemas.microsoft.com/office/powerpoint/2010/main" val="2322057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887068" y="4309516"/>
            <a:ext cx="5406892" cy="4455727"/>
          </a:xfrm>
          <a:noFill/>
          <a:ln w="9525"/>
        </p:spPr>
        <p:txBody>
          <a:bodyPr/>
          <a:lstStyle/>
          <a:p>
            <a:pPr eaLnBrk="1" hangingPunct="1">
              <a:lnSpc>
                <a:spcPct val="100000"/>
              </a:lnSpc>
            </a:pPr>
            <a:r>
              <a:rPr lang="en-US" sz="1100" b="1" dirty="0">
                <a:latin typeface="Arial" pitchFamily="34" charset="0"/>
              </a:rPr>
              <a:t>When you go into the interview, assume the company will hire you if you meet the qualifications. Go in by yourself (don’t drag your buddy along for moral support). Get to the interview early, greet the interviewer with a smile and a handshake.</a:t>
            </a:r>
          </a:p>
          <a:p>
            <a:pPr eaLnBrk="1" hangingPunct="1">
              <a:lnSpc>
                <a:spcPct val="100000"/>
              </a:lnSpc>
            </a:pPr>
            <a:r>
              <a:rPr lang="en-US" sz="1100" b="1" dirty="0">
                <a:solidFill>
                  <a:srgbClr val="FF0000"/>
                </a:solidFill>
                <a:latin typeface="Arial" pitchFamily="34" charset="0"/>
              </a:rPr>
              <a:t>Recruiter Note: </a:t>
            </a:r>
            <a:r>
              <a:rPr lang="en-US" sz="1100" dirty="0">
                <a:latin typeface="Arial" pitchFamily="34" charset="0"/>
              </a:rPr>
              <a:t>You may want to teach students how to shake hands. Not too firm, not too soft. </a:t>
            </a:r>
          </a:p>
          <a:p>
            <a:pPr eaLnBrk="1" hangingPunct="1">
              <a:lnSpc>
                <a:spcPct val="100000"/>
              </a:lnSpc>
            </a:pPr>
            <a:endParaRPr lang="en-US" sz="1100" dirty="0">
              <a:latin typeface="Arial" pitchFamily="34" charset="0"/>
            </a:endParaRPr>
          </a:p>
          <a:p>
            <a:pPr eaLnBrk="1" hangingPunct="1">
              <a:lnSpc>
                <a:spcPct val="100000"/>
              </a:lnSpc>
              <a:spcBef>
                <a:spcPts val="0"/>
              </a:spcBef>
              <a:spcAft>
                <a:spcPts val="0"/>
              </a:spcAft>
            </a:pPr>
            <a:r>
              <a:rPr lang="en-US" sz="1100" b="1" dirty="0">
                <a:latin typeface="Arial" pitchFamily="34" charset="0"/>
              </a:rPr>
              <a:t>Tips:</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Stand until you are invited to sit. Don’t smoke or chew gum. </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Turn off your phone!!!!!</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Be honest. Lying will never help you get ahead!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Speak clearly.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Don’t ramble.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Never criticize a former employer or co-worker.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Don’t discuss personal problems.</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Practice answers to likely interview questions before you get there!</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Ask intelligent questions about the company and your potential.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It is okay to ask about pay near the end of the interview but be realistic about your requests. It is better if the employer brings it up. </a:t>
            </a:r>
          </a:p>
          <a:p>
            <a:pPr marL="610515" lvl="1" indent="-166503" eaLnBrk="1" hangingPunct="1">
              <a:lnSpc>
                <a:spcPct val="100000"/>
              </a:lnSpc>
              <a:spcBef>
                <a:spcPts val="0"/>
              </a:spcBef>
              <a:spcAft>
                <a:spcPts val="0"/>
              </a:spcAft>
              <a:buFont typeface="Arial" pitchFamily="34" charset="0"/>
              <a:buChar char="•"/>
            </a:pPr>
            <a:r>
              <a:rPr lang="en-US" sz="1100" b="1" dirty="0">
                <a:latin typeface="Arial" pitchFamily="34" charset="0"/>
              </a:rPr>
              <a:t>Try to get some idea ahead of time of the appropriate pay range for the position you are applying for… what do they usually pay new hires for that job?</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Ask when you may call to find out the decision. </a:t>
            </a:r>
          </a:p>
          <a:p>
            <a:pPr marL="166503" indent="-166503" eaLnBrk="1" hangingPunct="1">
              <a:lnSpc>
                <a:spcPct val="100000"/>
              </a:lnSpc>
              <a:spcBef>
                <a:spcPts val="0"/>
              </a:spcBef>
              <a:spcAft>
                <a:spcPts val="0"/>
              </a:spcAft>
              <a:buFont typeface="Arial" pitchFamily="34" charset="0"/>
              <a:buChar char="•"/>
            </a:pPr>
            <a:r>
              <a:rPr lang="en-US" sz="1100" b="1" dirty="0">
                <a:latin typeface="Arial" pitchFamily="34" charset="0"/>
              </a:rPr>
              <a:t>Thank the interviewer with a handshake. </a:t>
            </a:r>
          </a:p>
        </p:txBody>
      </p:sp>
    </p:spTree>
    <p:extLst>
      <p:ext uri="{BB962C8B-B14F-4D97-AF65-F5344CB8AC3E}">
        <p14:creationId xmlns:p14="http://schemas.microsoft.com/office/powerpoint/2010/main" val="2724126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869502" y="4424011"/>
            <a:ext cx="5242708" cy="4189487"/>
          </a:xfrm>
          <a:noFill/>
          <a:ln w="9525"/>
        </p:spPr>
        <p:txBody>
          <a:bodyPr/>
          <a:lstStyle/>
          <a:p>
            <a:pPr eaLnBrk="1" hangingPunct="1"/>
            <a:r>
              <a:rPr lang="en-US" sz="1100" b="1" dirty="0">
                <a:latin typeface="Arial" pitchFamily="34" charset="0"/>
              </a:rPr>
              <a:t>As soon as you leave the interview, write a short thank-you note and drop it in the mail – at a minimum, send an email thank you. This will keep your name in front of the interviewer!</a:t>
            </a:r>
          </a:p>
          <a:p>
            <a:pPr eaLnBrk="1" hangingPunct="1"/>
            <a:r>
              <a:rPr lang="en-US" sz="1100" b="1" dirty="0">
                <a:latin typeface="Arial" pitchFamily="34" charset="0"/>
              </a:rPr>
              <a:t>Always follow up by calling to find out the decision. It shows that you are truly interested.</a:t>
            </a:r>
          </a:p>
          <a:p>
            <a:pPr eaLnBrk="1" hangingPunct="1"/>
            <a:r>
              <a:rPr lang="en-US" sz="1100" b="1" dirty="0">
                <a:latin typeface="Arial" pitchFamily="34" charset="0"/>
              </a:rPr>
              <a:t>Evaluate the interview. Ask yourself:</a:t>
            </a:r>
          </a:p>
          <a:p>
            <a:pPr marL="166503" indent="-166503" eaLnBrk="1" hangingPunct="1">
              <a:buFont typeface="Arial" pitchFamily="34" charset="0"/>
              <a:buChar char="•"/>
            </a:pPr>
            <a:r>
              <a:rPr lang="en-US" sz="1100" b="1" dirty="0">
                <a:latin typeface="Arial" pitchFamily="34" charset="0"/>
              </a:rPr>
              <a:t>Did I talk too much?</a:t>
            </a:r>
          </a:p>
          <a:p>
            <a:pPr marL="166503" indent="-166503" eaLnBrk="1" hangingPunct="1">
              <a:buFont typeface="Arial" pitchFamily="34" charset="0"/>
              <a:buChar char="•"/>
            </a:pPr>
            <a:r>
              <a:rPr lang="en-US" sz="1100" b="1" dirty="0">
                <a:latin typeface="Arial" pitchFamily="34" charset="0"/>
              </a:rPr>
              <a:t>Did I sell myself well?</a:t>
            </a:r>
          </a:p>
          <a:p>
            <a:pPr marL="166503" indent="-166503" eaLnBrk="1" hangingPunct="1">
              <a:buFont typeface="Arial" pitchFamily="34" charset="0"/>
              <a:buChar char="•"/>
            </a:pPr>
            <a:r>
              <a:rPr lang="en-US" sz="1100" b="1" dirty="0">
                <a:latin typeface="Arial" pitchFamily="34" charset="0"/>
              </a:rPr>
              <a:t>What did I leave out or forget?</a:t>
            </a:r>
          </a:p>
          <a:p>
            <a:pPr marL="166503" indent="-166503" eaLnBrk="1" hangingPunct="1">
              <a:buFont typeface="Arial" pitchFamily="34" charset="0"/>
              <a:buChar char="•"/>
            </a:pPr>
            <a:r>
              <a:rPr lang="en-US" sz="1100" b="1" dirty="0">
                <a:latin typeface="Arial" pitchFamily="34" charset="0"/>
              </a:rPr>
              <a:t>How can I improve for next time?</a:t>
            </a:r>
          </a:p>
          <a:p>
            <a:pPr eaLnBrk="1" hangingPunct="1"/>
            <a:r>
              <a:rPr lang="en-US" sz="1100" b="1" dirty="0">
                <a:latin typeface="Arial" pitchFamily="34" charset="0"/>
              </a:rPr>
              <a:t>Next, we’ll watch 4 interviews. See if you can spot their strengths and weaknesses.</a:t>
            </a:r>
          </a:p>
          <a:p>
            <a:pPr eaLnBrk="1" hangingPunct="1"/>
            <a:endParaRPr lang="en-US" dirty="0">
              <a:latin typeface="Arial" pitchFamily="34" charset="0"/>
            </a:endParaRPr>
          </a:p>
        </p:txBody>
      </p:sp>
    </p:spTree>
    <p:extLst>
      <p:ext uri="{BB962C8B-B14F-4D97-AF65-F5344CB8AC3E}">
        <p14:creationId xmlns:p14="http://schemas.microsoft.com/office/powerpoint/2010/main" val="1595945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xfrm>
            <a:off x="887069" y="4424011"/>
            <a:ext cx="5269705" cy="4189487"/>
          </a:xfrm>
          <a:noFill/>
          <a:ln w="9525"/>
        </p:spPr>
        <p:txBody>
          <a:bodyPr/>
          <a:lstStyle/>
          <a:p>
            <a:pPr eaLnBrk="1" hangingPunct="1">
              <a:lnSpc>
                <a:spcPct val="100000"/>
              </a:lnSpc>
            </a:pPr>
            <a:r>
              <a:rPr lang="en-US" sz="1100" b="1" dirty="0">
                <a:latin typeface="Arial" pitchFamily="34" charset="0"/>
              </a:rPr>
              <a:t>Let’s watch these four interviews and look for strengths and weaknesses. You can make notes on page 35 of your workbook. </a:t>
            </a:r>
          </a:p>
          <a:p>
            <a:pPr eaLnBrk="1" hangingPunct="1">
              <a:lnSpc>
                <a:spcPct val="100000"/>
              </a:lnSpc>
            </a:pPr>
            <a:r>
              <a:rPr lang="en-US" sz="1100" b="1" dirty="0">
                <a:latin typeface="Arial" pitchFamily="34" charset="0"/>
              </a:rPr>
              <a:t>We’ll discuss them after we’ve watched all four interviews.</a:t>
            </a:r>
          </a:p>
          <a:p>
            <a:pPr eaLnBrk="1" hangingPunct="1"/>
            <a:endParaRPr lang="en-US" dirty="0">
              <a:latin typeface="Arial" pitchFamily="34" charset="0"/>
            </a:endParaRPr>
          </a:p>
        </p:txBody>
      </p:sp>
    </p:spTree>
    <p:extLst>
      <p:ext uri="{BB962C8B-B14F-4D97-AF65-F5344CB8AC3E}">
        <p14:creationId xmlns:p14="http://schemas.microsoft.com/office/powerpoint/2010/main" val="171721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878285" y="4424011"/>
            <a:ext cx="5269706" cy="4189487"/>
          </a:xfrm>
          <a:noFill/>
          <a:ln w="9525"/>
        </p:spPr>
        <p:txBody>
          <a:bodyPr/>
          <a:lstStyle/>
          <a:p>
            <a:pPr eaLnBrk="1" hangingPunct="1">
              <a:lnSpc>
                <a:spcPct val="100000"/>
              </a:lnSpc>
            </a:pPr>
            <a:r>
              <a:rPr lang="en-US" sz="1100" b="1" dirty="0">
                <a:latin typeface="Arial" pitchFamily="34" charset="0"/>
              </a:rPr>
              <a:t>Income. If having a high income is important to you, you should choose a career with a high income potential or you should plan to have a 2</a:t>
            </a:r>
            <a:r>
              <a:rPr lang="en-US" sz="1100" b="1" baseline="30000" dirty="0">
                <a:latin typeface="Arial" pitchFamily="34" charset="0"/>
              </a:rPr>
              <a:t>nd</a:t>
            </a:r>
            <a:r>
              <a:rPr lang="en-US" sz="1100" b="1" dirty="0">
                <a:latin typeface="Arial" pitchFamily="34" charset="0"/>
              </a:rPr>
              <a:t> part-time job.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&gt;Would someone read the information about “security?” </a:t>
            </a:r>
          </a:p>
          <a:p>
            <a:pPr eaLnBrk="1" hangingPunct="1">
              <a:lnSpc>
                <a:spcPct val="100000"/>
              </a:lnSpc>
            </a:pPr>
            <a:endParaRPr lang="en-US" sz="1100" dirty="0">
              <a:latin typeface="Arial" pitchFamily="34" charset="0"/>
            </a:endParaRPr>
          </a:p>
          <a:p>
            <a:pPr eaLnBrk="1" hangingPunct="1">
              <a:lnSpc>
                <a:spcPct val="100000"/>
              </a:lnSpc>
            </a:pPr>
            <a:r>
              <a:rPr lang="en-US" sz="1100" dirty="0">
                <a:latin typeface="Arial" pitchFamily="34" charset="0"/>
              </a:rPr>
              <a:t>Let student read.</a:t>
            </a:r>
          </a:p>
          <a:p>
            <a:pPr eaLnBrk="1" hangingPunct="1">
              <a:lnSpc>
                <a:spcPct val="100000"/>
              </a:lnSpc>
            </a:pPr>
            <a:r>
              <a:rPr lang="en-US" sz="1100" b="1" dirty="0">
                <a:latin typeface="Arial" pitchFamily="34" charset="0"/>
              </a:rPr>
              <a:t>&gt;And what about “hobbies?” </a:t>
            </a:r>
          </a:p>
          <a:p>
            <a:pPr eaLnBrk="1" hangingPunct="1">
              <a:lnSpc>
                <a:spcPct val="100000"/>
              </a:lnSpc>
            </a:pPr>
            <a:endParaRPr lang="en-US" sz="1100" dirty="0">
              <a:latin typeface="Arial" pitchFamily="34" charset="0"/>
            </a:endParaRPr>
          </a:p>
          <a:p>
            <a:pPr eaLnBrk="1" hangingPunct="1">
              <a:lnSpc>
                <a:spcPct val="100000"/>
              </a:lnSpc>
            </a:pPr>
            <a:r>
              <a:rPr lang="en-US" sz="1100" dirty="0">
                <a:latin typeface="Arial" pitchFamily="34" charset="0"/>
              </a:rPr>
              <a:t>Let student read.</a:t>
            </a:r>
          </a:p>
          <a:p>
            <a:pPr eaLnBrk="1" hangingPunct="1">
              <a:lnSpc>
                <a:spcPct val="100000"/>
              </a:lnSpc>
            </a:pPr>
            <a:r>
              <a:rPr lang="en-US" sz="1100" b="1" dirty="0">
                <a:latin typeface="Arial" pitchFamily="34" charset="0"/>
              </a:rPr>
              <a:t>&gt;Notice – as it says in your workbook on the bottom of page 7, for many people – maybe most – all of these other priorities are also balanced and filtered by their consideration of family and their faith.</a:t>
            </a:r>
          </a:p>
          <a:p>
            <a:pPr eaLnBrk="1" hangingPunct="1">
              <a:lnSpc>
                <a:spcPct val="100000"/>
              </a:lnSpc>
            </a:pPr>
            <a:endParaRPr lang="en-US" sz="1100" dirty="0">
              <a:latin typeface="Arial" pitchFamily="34" charset="0"/>
            </a:endParaRPr>
          </a:p>
          <a:p>
            <a:pPr eaLnBrk="1" hangingPunct="1">
              <a:lnSpc>
                <a:spcPct val="100000"/>
              </a:lnSpc>
            </a:pPr>
            <a:r>
              <a:rPr lang="en-US" sz="1100" dirty="0">
                <a:latin typeface="Arial" pitchFamily="34" charset="0"/>
              </a:rPr>
              <a:t>Let student read.</a:t>
            </a:r>
          </a:p>
          <a:p>
            <a:pPr eaLnBrk="1" hangingPunct="1">
              <a:lnSpc>
                <a:spcPct val="100000"/>
              </a:lnSpc>
            </a:pPr>
            <a:r>
              <a:rPr lang="en-US" sz="1100" b="1" dirty="0">
                <a:latin typeface="Arial" pitchFamily="34" charset="0"/>
              </a:rPr>
              <a:t>&gt;Would someone read the statement in gold? </a:t>
            </a:r>
          </a:p>
          <a:p>
            <a:pPr eaLnBrk="1" hangingPunct="1">
              <a:lnSpc>
                <a:spcPct val="100000"/>
              </a:lnSpc>
            </a:pPr>
            <a:r>
              <a:rPr lang="en-US" sz="1100" b="1" dirty="0">
                <a:latin typeface="Arial" pitchFamily="34" charset="0"/>
              </a:rPr>
              <a:t>What do you think it means? </a:t>
            </a:r>
          </a:p>
        </p:txBody>
      </p:sp>
    </p:spTree>
    <p:extLst>
      <p:ext uri="{BB962C8B-B14F-4D97-AF65-F5344CB8AC3E}">
        <p14:creationId xmlns:p14="http://schemas.microsoft.com/office/powerpoint/2010/main" val="2964550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1070207" y="4424011"/>
            <a:ext cx="5042003" cy="4189487"/>
          </a:xfrm>
          <a:noFill/>
          <a:ln w="9525"/>
        </p:spPr>
        <p:txBody>
          <a:bodyPr/>
          <a:lstStyle/>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42036217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833781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6805968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887068" y="4424011"/>
            <a:ext cx="5252141" cy="4189487"/>
          </a:xfrm>
          <a:noFill/>
          <a:ln w="9525"/>
        </p:spPr>
        <p:txBody>
          <a:bodyPr/>
          <a:lstStyle/>
          <a:p>
            <a:pPr eaLnBrk="1" hangingPunct="1"/>
            <a:r>
              <a:rPr lang="en-US" sz="1100" dirty="0">
                <a:latin typeface="Arial" pitchFamily="34" charset="0"/>
              </a:rPr>
              <a:t>Lead students in a short discussion of the four interviews.</a:t>
            </a:r>
          </a:p>
        </p:txBody>
      </p:sp>
    </p:spTree>
    <p:extLst>
      <p:ext uri="{BB962C8B-B14F-4D97-AF65-F5344CB8AC3E}">
        <p14:creationId xmlns:p14="http://schemas.microsoft.com/office/powerpoint/2010/main" val="6411086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869502" y="4424011"/>
            <a:ext cx="5269706" cy="4189487"/>
          </a:xfrm>
          <a:noFill/>
          <a:ln w="9525"/>
        </p:spPr>
        <p:txBody>
          <a:bodyPr/>
          <a:lstStyle/>
          <a:p>
            <a:pPr eaLnBrk="1" hangingPunct="1">
              <a:lnSpc>
                <a:spcPct val="100000"/>
              </a:lnSpc>
            </a:pPr>
            <a:r>
              <a:rPr lang="en-US" sz="1100" b="1" dirty="0">
                <a:latin typeface="Arial" pitchFamily="34" charset="0"/>
              </a:rPr>
              <a:t>Once you have a good job, your challenge is to KEEP it! “Play by the rules” and the rules include “business etiquette” or in plain English – “manners.”</a:t>
            </a:r>
          </a:p>
          <a:p>
            <a:pPr marL="166503" indent="-166503" eaLnBrk="1" hangingPunct="1">
              <a:lnSpc>
                <a:spcPct val="100000"/>
              </a:lnSpc>
              <a:buFont typeface="Arial" pitchFamily="34" charset="0"/>
              <a:buChar char="•"/>
            </a:pPr>
            <a:r>
              <a:rPr lang="en-US" sz="1100" b="1" dirty="0">
                <a:latin typeface="Arial" pitchFamily="34" charset="0"/>
              </a:rPr>
              <a:t>When you are introduced to someone, stand up, smile, make eye contact, say hello and offer a proper handshake. </a:t>
            </a:r>
          </a:p>
          <a:p>
            <a:pPr marL="166503" indent="-166503" eaLnBrk="1" hangingPunct="1">
              <a:lnSpc>
                <a:spcPct val="100000"/>
              </a:lnSpc>
              <a:buFont typeface="Arial" pitchFamily="34" charset="0"/>
              <a:buChar char="•"/>
            </a:pPr>
            <a:r>
              <a:rPr lang="en-US" sz="1100" b="1" dirty="0">
                <a:latin typeface="Arial" pitchFamily="34" charset="0"/>
              </a:rPr>
              <a:t>As you deal with customers and co-workers, be helpful. Smile and offer assistance whenever you can.</a:t>
            </a:r>
          </a:p>
          <a:p>
            <a:pPr marL="166503" indent="-166503" eaLnBrk="1" hangingPunct="1">
              <a:lnSpc>
                <a:spcPct val="100000"/>
              </a:lnSpc>
              <a:buFont typeface="Arial" pitchFamily="34" charset="0"/>
              <a:buChar char="•"/>
            </a:pPr>
            <a:r>
              <a:rPr lang="en-US" sz="1100" b="1" dirty="0">
                <a:latin typeface="Arial" pitchFamily="34" charset="0"/>
              </a:rPr>
              <a:t>Call your bosses and your customers by Mr. or Ms. unless they ask you to use their first names. </a:t>
            </a:r>
          </a:p>
          <a:p>
            <a:pPr marL="166503" indent="-166503" eaLnBrk="1" hangingPunct="1">
              <a:lnSpc>
                <a:spcPct val="100000"/>
              </a:lnSpc>
              <a:buFont typeface="Arial" pitchFamily="34" charset="0"/>
              <a:buChar char="•"/>
            </a:pPr>
            <a:r>
              <a:rPr lang="en-US" sz="1100" b="1" dirty="0">
                <a:latin typeface="Arial" pitchFamily="34" charset="0"/>
              </a:rPr>
              <a:t>Saying “please, thank you,” is important! Get in the habit – please! </a:t>
            </a:r>
          </a:p>
          <a:p>
            <a:pPr marL="166503" indent="-166503" eaLnBrk="1" hangingPunct="1">
              <a:lnSpc>
                <a:spcPct val="100000"/>
              </a:lnSpc>
              <a:buFont typeface="Arial" pitchFamily="34" charset="0"/>
              <a:buChar char="•"/>
            </a:pPr>
            <a:r>
              <a:rPr lang="en-US" sz="1100" b="1" dirty="0">
                <a:latin typeface="Arial" pitchFamily="34" charset="0"/>
              </a:rPr>
              <a:t>And instead of “no problem” say “you’re welcome” or “my pleasure.” </a:t>
            </a:r>
          </a:p>
          <a:p>
            <a:pPr marL="166503" indent="-166503" eaLnBrk="1" hangingPunct="1">
              <a:buFont typeface="Arial" pitchFamily="34" charset="0"/>
              <a:buChar char="•"/>
            </a:pPr>
            <a:endParaRPr lang="en-US" b="1"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927833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878285" y="4424011"/>
            <a:ext cx="5278490" cy="4189487"/>
          </a:xfrm>
          <a:noFill/>
          <a:ln w="9525"/>
        </p:spPr>
        <p:txBody>
          <a:bodyPr/>
          <a:lstStyle/>
          <a:p>
            <a:pPr eaLnBrk="1" hangingPunct="1"/>
            <a:r>
              <a:rPr lang="en-US" sz="1100" b="1" dirty="0">
                <a:latin typeface="Arial" pitchFamily="34" charset="0"/>
              </a:rPr>
              <a:t>In a work setting the rules for talking on the phone are very different from personal calls.</a:t>
            </a:r>
          </a:p>
          <a:p>
            <a:pPr eaLnBrk="1" hangingPunct="1"/>
            <a:r>
              <a:rPr lang="en-US" sz="1100" b="1" dirty="0">
                <a:latin typeface="Arial" pitchFamily="34" charset="0"/>
              </a:rPr>
              <a:t>Would someone show me how you should answer the phone at work?</a:t>
            </a:r>
          </a:p>
          <a:p>
            <a:pPr eaLnBrk="1" hangingPunct="1"/>
            <a:endParaRPr lang="en-US" sz="1100" b="1" dirty="0">
              <a:latin typeface="Arial" pitchFamily="34" charset="0"/>
            </a:endParaRPr>
          </a:p>
          <a:p>
            <a:pPr eaLnBrk="1" hangingPunct="1"/>
            <a:r>
              <a:rPr lang="en-US" sz="1100" b="1" dirty="0">
                <a:latin typeface="Arial" pitchFamily="34" charset="0"/>
              </a:rPr>
              <a:t>Part of the point of this discussion is recognizing that there are far too many businesses you can call on the phone and the person answering talks so fast you cannot understand them or even the name of the company. The pace of your “phone voice” as well as the clarity matters.</a:t>
            </a:r>
          </a:p>
          <a:p>
            <a:pPr eaLnBrk="1" hangingPunct="1"/>
            <a:endParaRPr lang="en-US" b="1"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3516261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887068" y="4424011"/>
            <a:ext cx="5260923" cy="4189487"/>
          </a:xfrm>
          <a:noFill/>
          <a:ln w="9525"/>
        </p:spPr>
        <p:txBody>
          <a:bodyPr/>
          <a:lstStyle/>
          <a:p>
            <a:pPr eaLnBrk="1" hangingPunct="1">
              <a:lnSpc>
                <a:spcPct val="100000"/>
              </a:lnSpc>
            </a:pPr>
            <a:r>
              <a:rPr lang="en-US" sz="1100" b="1" dirty="0">
                <a:latin typeface="Arial" pitchFamily="34" charset="0"/>
              </a:rPr>
              <a:t>If you will be writing anything at work, make sure you are concise and grammatically correct.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Always proofread before sending written correspondence. </a:t>
            </a:r>
          </a:p>
          <a:p>
            <a:pPr eaLnBrk="1" hangingPunct="1"/>
            <a:endParaRPr lang="en-US" dirty="0">
              <a:latin typeface="Arial" pitchFamily="34" charset="0"/>
            </a:endParaRPr>
          </a:p>
        </p:txBody>
      </p:sp>
    </p:spTree>
    <p:extLst>
      <p:ext uri="{BB962C8B-B14F-4D97-AF65-F5344CB8AC3E}">
        <p14:creationId xmlns:p14="http://schemas.microsoft.com/office/powerpoint/2010/main" val="1189634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xfrm>
            <a:off x="869502" y="4424011"/>
            <a:ext cx="5384872" cy="4189487"/>
          </a:xfrm>
          <a:noFill/>
          <a:ln w="9525"/>
        </p:spPr>
        <p:txBody>
          <a:bodyPr/>
          <a:lstStyle/>
          <a:p>
            <a:pPr eaLnBrk="1" hangingPunct="1">
              <a:lnSpc>
                <a:spcPct val="100000"/>
              </a:lnSpc>
            </a:pPr>
            <a:r>
              <a:rPr lang="en-US" sz="1100" b="1" dirty="0">
                <a:latin typeface="Arial" pitchFamily="34" charset="0"/>
              </a:rPr>
              <a:t>Showing respect to the group is very important during meetings.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By staying focused, meetings will be more productive and take less time.</a:t>
            </a:r>
          </a:p>
          <a:p>
            <a:pPr eaLnBrk="1" hangingPunct="1"/>
            <a:endParaRPr lang="en-US" dirty="0">
              <a:latin typeface="Arial" pitchFamily="34" charset="0"/>
            </a:endParaRPr>
          </a:p>
        </p:txBody>
      </p:sp>
    </p:spTree>
    <p:extLst>
      <p:ext uri="{BB962C8B-B14F-4D97-AF65-F5344CB8AC3E}">
        <p14:creationId xmlns:p14="http://schemas.microsoft.com/office/powerpoint/2010/main" val="3508368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878286" y="4424011"/>
            <a:ext cx="5269705" cy="4189487"/>
          </a:xfrm>
          <a:noFill/>
          <a:ln w="9525"/>
        </p:spPr>
        <p:txBody>
          <a:bodyPr/>
          <a:lstStyle/>
          <a:p>
            <a:pPr eaLnBrk="1" hangingPunct="1">
              <a:lnSpc>
                <a:spcPct val="100000"/>
              </a:lnSpc>
            </a:pPr>
            <a:r>
              <a:rPr lang="en-US" sz="1100" b="1" dirty="0">
                <a:latin typeface="Arial" pitchFamily="34" charset="0"/>
              </a:rPr>
              <a:t>Your work computer is for work! Not pleasure, not personal business. </a:t>
            </a:r>
          </a:p>
          <a:p>
            <a:pPr eaLnBrk="1" hangingPunct="1">
              <a:lnSpc>
                <a:spcPct val="100000"/>
              </a:lnSpc>
            </a:pPr>
            <a:r>
              <a:rPr lang="en-US" sz="1100" b="1" dirty="0">
                <a:latin typeface="Arial" pitchFamily="34" charset="0"/>
              </a:rPr>
              <a:t>Companies often monitor computer usage, so there are no secrets when it comes to your computer at work. </a:t>
            </a:r>
          </a:p>
          <a:p>
            <a:pPr eaLnBrk="1" hangingPunct="1"/>
            <a:endParaRPr lang="en-US" dirty="0">
              <a:latin typeface="Arial" pitchFamily="34" charset="0"/>
            </a:endParaRPr>
          </a:p>
        </p:txBody>
      </p:sp>
    </p:spTree>
    <p:extLst>
      <p:ext uri="{BB962C8B-B14F-4D97-AF65-F5344CB8AC3E}">
        <p14:creationId xmlns:p14="http://schemas.microsoft.com/office/powerpoint/2010/main" val="3872397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xfrm>
            <a:off x="869503" y="4424011"/>
            <a:ext cx="5296054" cy="4189487"/>
          </a:xfrm>
          <a:noFill/>
          <a:ln w="9525"/>
        </p:spPr>
        <p:txBody>
          <a:bodyPr/>
          <a:lstStyle/>
          <a:p>
            <a:pPr eaLnBrk="1" hangingPunct="1">
              <a:lnSpc>
                <a:spcPct val="100000"/>
              </a:lnSpc>
            </a:pPr>
            <a:r>
              <a:rPr lang="en-US" sz="1100" b="1" dirty="0">
                <a:latin typeface="Arial" pitchFamily="34" charset="0"/>
              </a:rPr>
              <a:t>You’ve probably already figured this out: Nobody is going to clean up after you at work, so if you leave a mess at work, expect to be in hot water with your co-workers. </a:t>
            </a:r>
            <a:endParaRPr lang="en-US" sz="1100" dirty="0">
              <a:latin typeface="Arial" pitchFamily="34" charset="0"/>
            </a:endParaRPr>
          </a:p>
        </p:txBody>
      </p:sp>
    </p:spTree>
    <p:extLst>
      <p:ext uri="{BB962C8B-B14F-4D97-AF65-F5344CB8AC3E}">
        <p14:creationId xmlns:p14="http://schemas.microsoft.com/office/powerpoint/2010/main" val="468788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xfrm>
            <a:off x="878284" y="4424011"/>
            <a:ext cx="5260924" cy="4189487"/>
          </a:xfrm>
          <a:noFill/>
          <a:ln w="9525"/>
        </p:spPr>
        <p:txBody>
          <a:bodyPr/>
          <a:lstStyle/>
          <a:p>
            <a:pPr eaLnBrk="1" hangingPunct="1">
              <a:lnSpc>
                <a:spcPct val="100000"/>
              </a:lnSpc>
            </a:pPr>
            <a:r>
              <a:rPr lang="en-US" sz="1100" b="1" dirty="0">
                <a:latin typeface="Arial" pitchFamily="34" charset="0"/>
              </a:rPr>
              <a:t>Now, let’s look at your personality style. </a:t>
            </a:r>
          </a:p>
          <a:p>
            <a:pPr eaLnBrk="1" hangingPunct="1">
              <a:lnSpc>
                <a:spcPct val="100000"/>
              </a:lnSpc>
            </a:pPr>
            <a:r>
              <a:rPr lang="en-US" sz="1100" dirty="0">
                <a:latin typeface="Arial" pitchFamily="34" charset="0"/>
              </a:rPr>
              <a:t>Ask a volunteer to read the definition.</a:t>
            </a:r>
          </a:p>
          <a:p>
            <a:pPr eaLnBrk="1" hangingPunct="1">
              <a:lnSpc>
                <a:spcPct val="100000"/>
              </a:lnSpc>
            </a:pPr>
            <a:r>
              <a:rPr lang="en-US" sz="1100" b="1" dirty="0">
                <a:latin typeface="Arial" pitchFamily="34" charset="0"/>
              </a:rPr>
              <a:t>Understanding your personality style will help you understand yourself and others and that will help you improve your relationships.</a:t>
            </a:r>
          </a:p>
          <a:p>
            <a:pPr eaLnBrk="1" hangingPunct="1">
              <a:lnSpc>
                <a:spcPct val="100000"/>
              </a:lnSpc>
            </a:pPr>
            <a:r>
              <a:rPr lang="en-US" sz="1100" b="1" dirty="0">
                <a:latin typeface="Arial" pitchFamily="34" charset="0"/>
              </a:rPr>
              <a:t>Here is an easy way to think about personality styles: </a:t>
            </a:r>
          </a:p>
          <a:p>
            <a:pPr eaLnBrk="1" hangingPunct="1">
              <a:lnSpc>
                <a:spcPct val="100000"/>
              </a:lnSpc>
              <a:buFontTx/>
              <a:buChar char="•"/>
            </a:pPr>
            <a:r>
              <a:rPr lang="en-US" sz="1100" b="1" dirty="0">
                <a:latin typeface="Arial" pitchFamily="34" charset="0"/>
              </a:rPr>
              <a:t>   Would you say you like charging ahead or are you more laid back? </a:t>
            </a:r>
          </a:p>
          <a:p>
            <a:pPr eaLnBrk="1" hangingPunct="1">
              <a:lnSpc>
                <a:spcPct val="100000"/>
              </a:lnSpc>
              <a:buFontTx/>
              <a:buChar char="•"/>
            </a:pPr>
            <a:r>
              <a:rPr lang="en-US" sz="1100" b="1" dirty="0">
                <a:latin typeface="Arial" pitchFamily="34" charset="0"/>
              </a:rPr>
              <a:t>   Are you more goal-oriented or more into nurturing relationships?</a:t>
            </a:r>
          </a:p>
          <a:p>
            <a:pPr eaLnBrk="1" hangingPunct="1">
              <a:lnSpc>
                <a:spcPct val="100000"/>
              </a:lnSpc>
            </a:pPr>
            <a:r>
              <a:rPr lang="en-US" sz="1100" b="1" dirty="0">
                <a:latin typeface="Arial" pitchFamily="34" charset="0"/>
              </a:rPr>
              <a:t>Being faster or slower paced, and process or relationship oriented doesn’t make for good or bad personality styles – just different. </a:t>
            </a:r>
          </a:p>
          <a:p>
            <a:pPr eaLnBrk="1" hangingPunct="1">
              <a:lnSpc>
                <a:spcPct val="100000"/>
              </a:lnSpc>
            </a:pPr>
            <a:r>
              <a:rPr lang="en-US" sz="1100" b="1" dirty="0">
                <a:latin typeface="Arial" pitchFamily="34" charset="0"/>
              </a:rPr>
              <a:t>In fact, to have a really effective team, most organizations realize they should include all four personality styles. </a:t>
            </a:r>
          </a:p>
        </p:txBody>
      </p:sp>
    </p:spTree>
    <p:extLst>
      <p:ext uri="{BB962C8B-B14F-4D97-AF65-F5344CB8AC3E}">
        <p14:creationId xmlns:p14="http://schemas.microsoft.com/office/powerpoint/2010/main" val="1549900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887066" y="4424011"/>
            <a:ext cx="5278489" cy="4189487"/>
          </a:xfrm>
          <a:noFill/>
          <a:ln w="9525"/>
        </p:spPr>
        <p:txBody>
          <a:bodyPr/>
          <a:lstStyle/>
          <a:p>
            <a:pPr eaLnBrk="1" hangingPunct="1">
              <a:lnSpc>
                <a:spcPct val="100000"/>
              </a:lnSpc>
            </a:pPr>
            <a:r>
              <a:rPr lang="en-US" sz="1100" b="1" dirty="0">
                <a:latin typeface="Arial" pitchFamily="34" charset="0"/>
              </a:rPr>
              <a:t>What you do outside the workplace can get you fired. You may feel it is unfair, but it is true. Let me give you a few examples:</a:t>
            </a:r>
          </a:p>
          <a:p>
            <a:pPr marL="166503" indent="-166503" eaLnBrk="1" hangingPunct="1">
              <a:lnSpc>
                <a:spcPct val="100000"/>
              </a:lnSpc>
              <a:buFont typeface="Arial" pitchFamily="34" charset="0"/>
              <a:buChar char="•"/>
            </a:pPr>
            <a:r>
              <a:rPr lang="en-US" sz="1100" b="1" dirty="0">
                <a:latin typeface="Arial" pitchFamily="34" charset="0"/>
              </a:rPr>
              <a:t>Your online reputation – your opinions, your photos, these can really hurt you. Be careful!</a:t>
            </a:r>
          </a:p>
          <a:p>
            <a:pPr marL="166503" indent="-166503" eaLnBrk="1" hangingPunct="1">
              <a:lnSpc>
                <a:spcPct val="100000"/>
              </a:lnSpc>
              <a:buFont typeface="Arial" pitchFamily="34" charset="0"/>
              <a:buChar char="•"/>
            </a:pPr>
            <a:r>
              <a:rPr lang="en-US" sz="1100" b="1" dirty="0">
                <a:latin typeface="Arial" pitchFamily="34" charset="0"/>
              </a:rPr>
              <a:t>Many employers run credit reports on perspective employees – those with credit problems are often considered “risky.”</a:t>
            </a:r>
          </a:p>
          <a:p>
            <a:pPr marL="166503" indent="-166503" eaLnBrk="1" hangingPunct="1">
              <a:lnSpc>
                <a:spcPct val="100000"/>
              </a:lnSpc>
              <a:buFont typeface="Arial" pitchFamily="34" charset="0"/>
              <a:buChar char="•"/>
            </a:pPr>
            <a:r>
              <a:rPr lang="en-US" sz="1100" b="1" dirty="0">
                <a:latin typeface="Arial" pitchFamily="34" charset="0"/>
              </a:rPr>
              <a:t>Your driving record and law violations are public record and can get you fired.</a:t>
            </a:r>
          </a:p>
          <a:p>
            <a:pPr eaLnBrk="1" hangingPunct="1">
              <a:lnSpc>
                <a:spcPct val="100000"/>
              </a:lnSpc>
            </a:pPr>
            <a:r>
              <a:rPr lang="en-US" sz="1100" b="1" dirty="0">
                <a:latin typeface="Arial" pitchFamily="34" charset="0"/>
              </a:rPr>
              <a:t>Does dating a co-worker sound romantic? Check company policy, in many companies it will get you fired. The other challenge is if you have a fight or split up.</a:t>
            </a:r>
          </a:p>
          <a:p>
            <a:pPr eaLnBrk="1" hangingPunct="1">
              <a:lnSpc>
                <a:spcPct val="100000"/>
              </a:lnSpc>
            </a:pPr>
            <a:r>
              <a:rPr lang="en-US" sz="1100" b="1" dirty="0">
                <a:latin typeface="Arial" pitchFamily="34" charset="0"/>
              </a:rPr>
              <a:t>To sum it up, after hours actions can hurt your career success.</a:t>
            </a:r>
          </a:p>
        </p:txBody>
      </p:sp>
    </p:spTree>
    <p:extLst>
      <p:ext uri="{BB962C8B-B14F-4D97-AF65-F5344CB8AC3E}">
        <p14:creationId xmlns:p14="http://schemas.microsoft.com/office/powerpoint/2010/main" val="32950351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pPr lvl="0"/>
            <a:endParaRPr/>
          </a:p>
        </p:txBody>
      </p:sp>
      <p:sp>
        <p:nvSpPr>
          <p:cNvPr id="147" name="Shape 147"/>
          <p:cNvSpPr>
            <a:spLocks noGrp="1"/>
          </p:cNvSpPr>
          <p:nvPr>
            <p:ph type="body" sz="quarter" idx="1"/>
          </p:nvPr>
        </p:nvSpPr>
        <p:spPr>
          <a:prstGeom prst="rect">
            <a:avLst/>
          </a:prstGeom>
        </p:spPr>
        <p:txBody>
          <a:bodyPr/>
          <a:lstStyle/>
          <a:p>
            <a:pPr defTabSz="924733">
              <a:lnSpc>
                <a:spcPct val="100000"/>
              </a:lnSpc>
              <a:defRPr sz="1800"/>
            </a:pPr>
            <a:r>
              <a:rPr sz="1100" b="1">
                <a:latin typeface="Arial"/>
                <a:ea typeface="Arial"/>
                <a:cs typeface="Arial"/>
                <a:sym typeface="Arial"/>
              </a:rPr>
              <a:t>Let’s talk about “talking!”</a:t>
            </a:r>
            <a:endParaRPr>
              <a:latin typeface="Calibri"/>
              <a:ea typeface="Calibri"/>
              <a:cs typeface="Calibri"/>
              <a:sym typeface="Calibri"/>
            </a:endParaRPr>
          </a:p>
          <a:p>
            <a:pPr defTabSz="924733">
              <a:lnSpc>
                <a:spcPct val="100000"/>
              </a:lnSpc>
              <a:defRPr sz="1800"/>
            </a:pPr>
            <a:r>
              <a:rPr sz="1100" b="1">
                <a:latin typeface="Arial"/>
                <a:ea typeface="Arial"/>
                <a:cs typeface="Arial"/>
                <a:sym typeface="Arial"/>
              </a:rPr>
              <a:t>How do you think being overly friendly could be a problem at work?</a:t>
            </a:r>
            <a:endParaRPr>
              <a:latin typeface="Calibri"/>
              <a:ea typeface="Calibri"/>
              <a:cs typeface="Calibri"/>
              <a:sym typeface="Calibri"/>
            </a:endParaRPr>
          </a:p>
          <a:p>
            <a:pPr defTabSz="924733">
              <a:lnSpc>
                <a:spcPct val="100000"/>
              </a:lnSpc>
              <a:defRPr sz="1800"/>
            </a:pPr>
            <a:r>
              <a:rPr sz="1100" b="1">
                <a:latin typeface="Arial"/>
                <a:ea typeface="Arial"/>
                <a:cs typeface="Arial"/>
                <a:sym typeface="Arial"/>
              </a:rPr>
              <a:t>Why avoid gossip and rumors?</a:t>
            </a:r>
            <a:endParaRPr>
              <a:latin typeface="Calibri"/>
              <a:ea typeface="Calibri"/>
              <a:cs typeface="Calibri"/>
              <a:sym typeface="Calibri"/>
            </a:endParaRPr>
          </a:p>
          <a:p>
            <a:pPr defTabSz="924733">
              <a:lnSpc>
                <a:spcPct val="100000"/>
              </a:lnSpc>
              <a:defRPr sz="1800"/>
            </a:pPr>
            <a:r>
              <a:rPr sz="1100">
                <a:latin typeface="Arial"/>
                <a:ea typeface="Arial"/>
                <a:cs typeface="Arial"/>
                <a:sym typeface="Arial"/>
              </a:rPr>
              <a:t>You rarely know the whole story, it is not a good use of work time, not to mention, it is just plain wrong, </a:t>
            </a:r>
            <a:endParaRPr>
              <a:latin typeface="Calibri"/>
              <a:ea typeface="Calibri"/>
              <a:cs typeface="Calibri"/>
              <a:sym typeface="Calibri"/>
            </a:endParaRPr>
          </a:p>
          <a:p>
            <a:pPr defTabSz="924733">
              <a:lnSpc>
                <a:spcPct val="100000"/>
              </a:lnSpc>
              <a:defRPr sz="1800"/>
            </a:pPr>
            <a:r>
              <a:rPr sz="1100" b="1">
                <a:latin typeface="Arial"/>
                <a:ea typeface="Arial"/>
                <a:cs typeface="Arial"/>
                <a:sym typeface="Arial"/>
              </a:rPr>
              <a:t>Last, using foul language or behaving in a way that is sexually or culturally offensive will get you fired. Period.</a:t>
            </a:r>
            <a:endParaRPr>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869502" y="4424011"/>
            <a:ext cx="5296055" cy="4189487"/>
          </a:xfrm>
          <a:noFill/>
          <a:ln w="9525"/>
        </p:spPr>
        <p:txBody>
          <a:bodyPr/>
          <a:lstStyle/>
          <a:p>
            <a:pPr eaLnBrk="1" hangingPunct="1">
              <a:lnSpc>
                <a:spcPct val="100000"/>
              </a:lnSpc>
            </a:pPr>
            <a:r>
              <a:rPr lang="en-US" sz="1100" b="1" dirty="0">
                <a:latin typeface="Arial" pitchFamily="34" charset="0"/>
              </a:rPr>
              <a:t>It is up to you – just you. Hopefully, by now you have an idea of how to make your future successful.</a:t>
            </a:r>
          </a:p>
          <a:p>
            <a:pPr eaLnBrk="1" hangingPunct="1">
              <a:lnSpc>
                <a:spcPct val="100000"/>
              </a:lnSpc>
            </a:pPr>
            <a:r>
              <a:rPr lang="en-US" sz="1100" b="1" dirty="0">
                <a:latin typeface="Arial" pitchFamily="34" charset="0"/>
              </a:rPr>
              <a:t>BUT you need to know about potential career blockers, choices that could derail your chances for success.</a:t>
            </a:r>
          </a:p>
          <a:p>
            <a:pPr eaLnBrk="1" hangingPunct="1">
              <a:lnSpc>
                <a:spcPct val="100000"/>
              </a:lnSpc>
            </a:pPr>
            <a:r>
              <a:rPr lang="en-US" sz="1100" b="1" dirty="0">
                <a:latin typeface="Arial" pitchFamily="34" charset="0"/>
              </a:rPr>
              <a:t>Only </a:t>
            </a:r>
            <a:r>
              <a:rPr lang="en-US" sz="1100" b="1" u="sng" dirty="0">
                <a:latin typeface="Arial" pitchFamily="34" charset="0"/>
              </a:rPr>
              <a:t>you</a:t>
            </a:r>
            <a:r>
              <a:rPr lang="en-US" sz="1100" b="1" dirty="0">
                <a:latin typeface="Arial" pitchFamily="34" charset="0"/>
              </a:rPr>
              <a:t> can make your lifestyle choices. You will be the one to face the consequences, both good and bad. </a:t>
            </a:r>
          </a:p>
          <a:p>
            <a:pPr eaLnBrk="1" hangingPunct="1">
              <a:lnSpc>
                <a:spcPct val="100000"/>
              </a:lnSpc>
            </a:pPr>
            <a:r>
              <a:rPr lang="en-US" sz="1100" b="1" dirty="0">
                <a:latin typeface="Arial" pitchFamily="34" charset="0"/>
              </a:rPr>
              <a:t>But you don’t have to make your choices alone. </a:t>
            </a:r>
          </a:p>
          <a:p>
            <a:pPr eaLnBrk="1" hangingPunct="1"/>
            <a:endParaRPr lang="en-US" sz="1100" b="1" dirty="0">
              <a:latin typeface="Arial" pitchFamily="34" charset="0"/>
            </a:endParaRPr>
          </a:p>
          <a:p>
            <a:pPr eaLnBrk="1" hangingPunct="1">
              <a:lnSpc>
                <a:spcPct val="100000"/>
              </a:lnSpc>
            </a:pPr>
            <a:r>
              <a:rPr lang="en-US" sz="1100" b="1" dirty="0">
                <a:latin typeface="Arial" pitchFamily="34" charset="0"/>
              </a:rPr>
              <a:t>Get advice from trustworthy people who have already faced the decisions you are facing. Listen to their advice when you face hard decisions. </a:t>
            </a:r>
          </a:p>
          <a:p>
            <a:pPr>
              <a:lnSpc>
                <a:spcPct val="100000"/>
              </a:lnSpc>
            </a:pPr>
            <a:r>
              <a:rPr lang="en-US" sz="1100" b="1" dirty="0"/>
              <a:t>I’ve heard that Mark Twain said, “When I was a boy of fourteen, my father was so ignorant I could hardly stand to have the old man around. But when I got to be twenty-one, I was astonished at how much the old man had learned in seven years.”</a:t>
            </a:r>
          </a:p>
          <a:p>
            <a:pPr>
              <a:lnSpc>
                <a:spcPct val="100000"/>
              </a:lnSpc>
            </a:pPr>
            <a:r>
              <a:rPr lang="en-US" sz="1100" b="1" dirty="0"/>
              <a:t>His father hadn’t gotten smarter, Mark Twain had grown up enough to know to listen a little. </a:t>
            </a:r>
          </a:p>
          <a:p>
            <a:pPr lvl="1"/>
            <a:r>
              <a:rPr lang="en-US" sz="1100" i="1" dirty="0"/>
              <a:t>This quote has been attributed to Mark Twain, but until the attribution can be verified, the quote should not be regarded as authentic. (Reader’s Digest, September 1937.)</a:t>
            </a:r>
            <a:endParaRPr lang="en-US" sz="1100" dirty="0"/>
          </a:p>
          <a:p>
            <a:r>
              <a:rPr lang="en-US" sz="1100" b="1" dirty="0">
                <a:latin typeface="Arial" pitchFamily="34" charset="0"/>
              </a:rPr>
              <a:t>Your decisions should reflect your priorities and be consistent with the law. </a:t>
            </a:r>
          </a:p>
        </p:txBody>
      </p:sp>
    </p:spTree>
    <p:extLst>
      <p:ext uri="{BB962C8B-B14F-4D97-AF65-F5344CB8AC3E}">
        <p14:creationId xmlns:p14="http://schemas.microsoft.com/office/powerpoint/2010/main" val="40085328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xfrm>
            <a:off x="878284" y="4424011"/>
            <a:ext cx="5349700" cy="4189487"/>
          </a:xfrm>
          <a:noFill/>
          <a:ln w="9525"/>
        </p:spPr>
        <p:txBody>
          <a:bodyPr/>
          <a:lstStyle/>
          <a:p>
            <a:pPr eaLnBrk="1" hangingPunct="1"/>
            <a:r>
              <a:rPr lang="en-US" sz="1100" b="1" dirty="0">
                <a:latin typeface="Arial" pitchFamily="34" charset="0"/>
              </a:rPr>
              <a:t>Risk Management</a:t>
            </a:r>
          </a:p>
          <a:p>
            <a:pPr marL="166503" indent="-166503" eaLnBrk="1" hangingPunct="1">
              <a:buFont typeface="Arial" pitchFamily="34" charset="0"/>
              <a:buChar char="•"/>
            </a:pPr>
            <a:r>
              <a:rPr lang="en-US" sz="1100" b="1" dirty="0">
                <a:latin typeface="Arial" pitchFamily="34" charset="0"/>
              </a:rPr>
              <a:t>It is why McDonalds has a carpet mat right inside the door on a rainy day. They minimize the risk of you falling, of you getting hurt, of them getting sued. </a:t>
            </a:r>
          </a:p>
          <a:p>
            <a:pPr marL="166503" indent="-166503" eaLnBrk="1" hangingPunct="1">
              <a:buFont typeface="Arial" pitchFamily="34" charset="0"/>
              <a:buChar char="•"/>
            </a:pPr>
            <a:r>
              <a:rPr lang="en-US" sz="1100" b="1" dirty="0">
                <a:latin typeface="Arial" pitchFamily="34" charset="0"/>
              </a:rPr>
              <a:t>You can apply this principle in your decisions.</a:t>
            </a:r>
          </a:p>
          <a:p>
            <a:pPr eaLnBrk="1" hangingPunct="1"/>
            <a:r>
              <a:rPr lang="en-US" sz="1100" b="1" dirty="0">
                <a:latin typeface="Arial" pitchFamily="34" charset="0"/>
              </a:rPr>
              <a:t>If you consider the consequences of the choices you face, you can make choices you will be proud of.</a:t>
            </a:r>
          </a:p>
          <a:p>
            <a:pPr eaLnBrk="1" hangingPunct="1"/>
            <a:r>
              <a:rPr lang="en-US" sz="1100" b="1" dirty="0">
                <a:latin typeface="Arial" pitchFamily="34" charset="0"/>
              </a:rPr>
              <a:t>You need to answer three questions: </a:t>
            </a:r>
          </a:p>
          <a:p>
            <a:pPr lvl="1" eaLnBrk="1" hangingPunct="1"/>
            <a:r>
              <a:rPr lang="en-US" sz="1100" b="1" dirty="0">
                <a:latin typeface="Arial" pitchFamily="34" charset="0"/>
              </a:rPr>
              <a:t>What are the potential gains? </a:t>
            </a:r>
          </a:p>
          <a:p>
            <a:pPr lvl="1" eaLnBrk="1" hangingPunct="1"/>
            <a:r>
              <a:rPr lang="en-US" sz="1100" b="1" dirty="0">
                <a:latin typeface="Arial" pitchFamily="34" charset="0"/>
              </a:rPr>
              <a:t>What are the potential risks or losses? </a:t>
            </a:r>
          </a:p>
          <a:p>
            <a:pPr lvl="1" eaLnBrk="1" hangingPunct="1"/>
            <a:r>
              <a:rPr lang="en-US" sz="1100" b="1" dirty="0">
                <a:latin typeface="Arial" pitchFamily="34" charset="0"/>
              </a:rPr>
              <a:t>Is the potential gain worth the potential risk? </a:t>
            </a:r>
          </a:p>
          <a:p>
            <a:pPr eaLnBrk="1" hangingPunct="1"/>
            <a:r>
              <a:rPr lang="en-US" sz="1100" b="1" dirty="0">
                <a:latin typeface="Arial" pitchFamily="34" charset="0"/>
              </a:rPr>
              <a:t>Listen to what happened to Eric Krug when he made a decision without thinking through the consequences.</a:t>
            </a:r>
          </a:p>
          <a:p>
            <a:pPr eaLnBrk="1" hangingPunct="1"/>
            <a:endParaRPr lang="en-US" sz="1100" b="1" dirty="0">
              <a:latin typeface="Arial" pitchFamily="34" charset="0"/>
            </a:endParaRPr>
          </a:p>
        </p:txBody>
      </p:sp>
    </p:spTree>
    <p:extLst>
      <p:ext uri="{BB962C8B-B14F-4D97-AF65-F5344CB8AC3E}">
        <p14:creationId xmlns:p14="http://schemas.microsoft.com/office/powerpoint/2010/main" val="17518397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p:spPr>
        <p:txBody>
          <a:bodyPr/>
          <a:lstStyle/>
          <a:p>
            <a:pPr eaLnBrk="1" hangingPunct="1"/>
            <a:endParaRPr lang="en-US" b="1" dirty="0">
              <a:latin typeface="Arial" pitchFamily="34" charset="0"/>
            </a:endParaRPr>
          </a:p>
          <a:p>
            <a:pPr eaLnBrk="1" hangingPunct="1"/>
            <a:r>
              <a:rPr lang="en-US" b="0" dirty="0">
                <a:latin typeface="Arial" pitchFamily="34" charset="0"/>
              </a:rPr>
              <a:t>Play Eric Krug’s video</a:t>
            </a:r>
          </a:p>
          <a:p>
            <a:pPr eaLnBrk="1" hangingPunct="1"/>
            <a:endParaRPr lang="en-US" b="0" dirty="0">
              <a:latin typeface="Arial" pitchFamily="34" charset="0"/>
            </a:endParaRPr>
          </a:p>
          <a:p>
            <a:pPr defTabSz="924733" eaLnBrk="1" hangingPunct="1">
              <a:defRPr/>
            </a:pPr>
            <a:r>
              <a:rPr lang="en-US" b="1" dirty="0">
                <a:solidFill>
                  <a:srgbClr val="FF0000"/>
                </a:solidFill>
                <a:latin typeface="Arial" pitchFamily="34" charset="0"/>
              </a:rPr>
              <a:t>Note: </a:t>
            </a:r>
          </a:p>
          <a:p>
            <a:pPr defTabSz="924733" eaLnBrk="1" hangingPunct="1">
              <a:defRPr/>
            </a:pPr>
            <a:r>
              <a:rPr lang="en-US" b="1" dirty="0">
                <a:solidFill>
                  <a:srgbClr val="FF0000"/>
                </a:solidFill>
                <a:latin typeface="Arial" pitchFamily="34" charset="0"/>
              </a:rPr>
              <a:t>When you click, the video will begin. </a:t>
            </a:r>
          </a:p>
          <a:p>
            <a:pPr defTabSz="924733" eaLnBrk="1" hangingPunct="1">
              <a:defRPr/>
            </a:pPr>
            <a:r>
              <a:rPr lang="en-US" b="1" dirty="0">
                <a:solidFill>
                  <a:srgbClr val="FF0000"/>
                </a:solidFill>
                <a:latin typeface="Arial" pitchFamily="34" charset="0"/>
              </a:rPr>
              <a:t>The voice synthesizer is soft spoken, so make sure your audio is turned up. If it seems too quiet, recognize that Eric probably thinks so as well. </a:t>
            </a:r>
          </a:p>
          <a:p>
            <a:pPr defTabSz="924733" eaLnBrk="1" hangingPunct="1">
              <a:defRPr/>
            </a:pPr>
            <a:r>
              <a:rPr lang="en-US" b="1" dirty="0">
                <a:solidFill>
                  <a:srgbClr val="FF0000"/>
                </a:solidFill>
                <a:latin typeface="Arial" pitchFamily="34" charset="0"/>
              </a:rPr>
              <a:t>He would rather be heard in his natural voice.</a:t>
            </a:r>
          </a:p>
          <a:p>
            <a:pPr eaLnBrk="1" hangingPunct="1"/>
            <a:endParaRPr lang="en-US" b="1" dirty="0">
              <a:latin typeface="Arial" pitchFamily="34" charset="0"/>
            </a:endParaRPr>
          </a:p>
          <a:p>
            <a:pPr eaLnBrk="1" hangingPunct="1"/>
            <a:r>
              <a:rPr lang="en-US" b="1" dirty="0">
                <a:latin typeface="Arial" pitchFamily="34" charset="0"/>
              </a:rPr>
              <a:t>What’s the point? Risk management – just what we were talking about. Eric made a choice that cost him and his</a:t>
            </a:r>
            <a:r>
              <a:rPr lang="en-US" b="1" baseline="0" dirty="0">
                <a:latin typeface="Arial" pitchFamily="34" charset="0"/>
              </a:rPr>
              <a:t> friend – forever.</a:t>
            </a:r>
            <a:endParaRPr lang="en-US" b="1" dirty="0">
              <a:latin typeface="Arial" pitchFamily="34" charset="0"/>
            </a:endParaRPr>
          </a:p>
        </p:txBody>
      </p:sp>
    </p:spTree>
    <p:extLst>
      <p:ext uri="{BB962C8B-B14F-4D97-AF65-F5344CB8AC3E}">
        <p14:creationId xmlns:p14="http://schemas.microsoft.com/office/powerpoint/2010/main" val="19211751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887068" y="4424011"/>
            <a:ext cx="5252141" cy="4189487"/>
          </a:xfrm>
          <a:noFill/>
          <a:ln w="9525"/>
        </p:spPr>
        <p:txBody>
          <a:bodyPr/>
          <a:lstStyle/>
          <a:p>
            <a:pPr eaLnBrk="1" hangingPunct="1"/>
            <a:r>
              <a:rPr lang="en-US" sz="1100" b="1" dirty="0">
                <a:latin typeface="Arial" pitchFamily="34" charset="0"/>
              </a:rPr>
              <a:t>Bottom line: you can derail your future success by making poor choices.</a:t>
            </a:r>
          </a:p>
        </p:txBody>
      </p:sp>
    </p:spTree>
    <p:extLst>
      <p:ext uri="{BB962C8B-B14F-4D97-AF65-F5344CB8AC3E}">
        <p14:creationId xmlns:p14="http://schemas.microsoft.com/office/powerpoint/2010/main" val="796914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347788" y="719138"/>
            <a:ext cx="4356100" cy="3267075"/>
          </a:xfrm>
          <a:ln/>
        </p:spPr>
      </p:sp>
      <p:sp>
        <p:nvSpPr>
          <p:cNvPr id="246787" name="Rectangle 4"/>
          <p:cNvSpPr>
            <a:spLocks noGrp="1" noChangeArrowheads="1"/>
          </p:cNvSpPr>
          <p:nvPr>
            <p:ph type="body" idx="1"/>
          </p:nvPr>
        </p:nvSpPr>
        <p:spPr>
          <a:xfrm>
            <a:off x="887069" y="4102476"/>
            <a:ext cx="5552034" cy="4667369"/>
          </a:xfrm>
          <a:noFill/>
          <a:ln w="9525"/>
        </p:spPr>
        <p:txBody>
          <a:bodyPr/>
          <a:lstStyle/>
          <a:p>
            <a:pPr eaLnBrk="1" hangingPunct="1">
              <a:spcAft>
                <a:spcPts val="583"/>
              </a:spcAft>
            </a:pPr>
            <a:r>
              <a:rPr lang="en-US" sz="1100" dirty="0">
                <a:latin typeface="Arial" pitchFamily="34" charset="0"/>
              </a:rPr>
              <a:t>Move fairly quickly through the questions and answers for this portion of the program. You want to avoid seeming like you are beating them up with this information. </a:t>
            </a:r>
          </a:p>
          <a:p>
            <a:pPr eaLnBrk="1" hangingPunct="1">
              <a:spcAft>
                <a:spcPts val="583"/>
              </a:spcAft>
            </a:pPr>
            <a:r>
              <a:rPr lang="en-US" sz="1100" dirty="0">
                <a:latin typeface="Arial" pitchFamily="34" charset="0"/>
              </a:rPr>
              <a:t>Why have this section on drugs, alcohol, and teen pregnancy at all? </a:t>
            </a:r>
          </a:p>
          <a:p>
            <a:pPr eaLnBrk="1" hangingPunct="1">
              <a:spcAft>
                <a:spcPts val="583"/>
              </a:spcAft>
            </a:pPr>
            <a:r>
              <a:rPr lang="en-US" sz="1100" dirty="0">
                <a:latin typeface="Arial" pitchFamily="34" charset="0"/>
              </a:rPr>
              <a:t>You’ve spent a lot of time working with them on how to make good career choices. So, it is logical and necessary to spend time reviewing how they can undo all their good choices and good career preparation.</a:t>
            </a:r>
          </a:p>
          <a:p>
            <a:pPr marL="222006" indent="-222006" eaLnBrk="1" hangingPunct="1">
              <a:spcAft>
                <a:spcPts val="583"/>
              </a:spcAft>
              <a:buFont typeface="+mj-lt"/>
              <a:buAutoNum type="arabicPeriod"/>
            </a:pPr>
            <a:r>
              <a:rPr lang="en-US" sz="1100" dirty="0">
                <a:latin typeface="Arial" pitchFamily="34" charset="0"/>
              </a:rPr>
              <a:t>Have students complete the quiz, then quickly review the answers (next page).</a:t>
            </a:r>
          </a:p>
          <a:p>
            <a:pPr eaLnBrk="1" hangingPunct="1">
              <a:spcAft>
                <a:spcPts val="583"/>
              </a:spcAft>
              <a:buFontTx/>
              <a:buAutoNum type="arabicPeriod"/>
            </a:pPr>
            <a:r>
              <a:rPr lang="en-US" sz="1100" dirty="0">
                <a:latin typeface="Arial" pitchFamily="34" charset="0"/>
              </a:rPr>
              <a:t>   Go through one question at a time.</a:t>
            </a:r>
          </a:p>
          <a:p>
            <a:pPr eaLnBrk="1" hangingPunct="1">
              <a:spcAft>
                <a:spcPts val="583"/>
              </a:spcAft>
            </a:pPr>
            <a:r>
              <a:rPr lang="en-US" sz="1100" dirty="0">
                <a:latin typeface="Arial" pitchFamily="34" charset="0"/>
              </a:rPr>
              <a:t>	a. Let students guess the answer.</a:t>
            </a:r>
          </a:p>
          <a:p>
            <a:pPr eaLnBrk="1" hangingPunct="1">
              <a:spcAft>
                <a:spcPts val="583"/>
              </a:spcAft>
            </a:pPr>
            <a:r>
              <a:rPr lang="en-US" sz="1100" dirty="0">
                <a:latin typeface="Arial" pitchFamily="34" charset="0"/>
              </a:rPr>
              <a:t>	b. Discuss it with them by clicking to the next part of the slide.</a:t>
            </a:r>
          </a:p>
          <a:p>
            <a:pPr eaLnBrk="1" hangingPunct="1">
              <a:spcAft>
                <a:spcPts val="583"/>
              </a:spcAft>
            </a:pPr>
            <a:r>
              <a:rPr lang="en-US" sz="1100" dirty="0">
                <a:latin typeface="Arial" pitchFamily="34" charset="0"/>
              </a:rPr>
              <a:t>	c. Use the information in the answer to guide your discussion.</a:t>
            </a:r>
          </a:p>
          <a:p>
            <a:pPr marL="697100" lvl="1" indent="-231288" eaLnBrk="1" hangingPunct="1">
              <a:spcAft>
                <a:spcPts val="583"/>
              </a:spcAft>
            </a:pPr>
            <a:r>
              <a:rPr lang="en-US" sz="1100" b="1" i="1" dirty="0">
                <a:latin typeface="Arial" pitchFamily="34" charset="0"/>
              </a:rPr>
              <a:t>“OK, on this question, what do you think?”</a:t>
            </a:r>
          </a:p>
          <a:p>
            <a:pPr marL="253090" indent="-231288" eaLnBrk="1" hangingPunct="1">
              <a:spcAft>
                <a:spcPts val="583"/>
              </a:spcAft>
            </a:pPr>
            <a:r>
              <a:rPr lang="en-US" sz="1100" dirty="0">
                <a:latin typeface="Arial" pitchFamily="34" charset="0"/>
              </a:rPr>
              <a:t>Click to the answer … </a:t>
            </a:r>
            <a:r>
              <a:rPr lang="en-US" sz="1100" b="1" i="1" dirty="0">
                <a:latin typeface="Arial" pitchFamily="34" charset="0"/>
              </a:rPr>
              <a:t>“Here’s what the research indicates…”</a:t>
            </a:r>
          </a:p>
          <a:p>
            <a:pPr eaLnBrk="1" hangingPunct="1">
              <a:spcAft>
                <a:spcPts val="583"/>
              </a:spcAft>
            </a:pPr>
            <a:r>
              <a:rPr lang="en-US" sz="1100" dirty="0">
                <a:latin typeface="Arial" pitchFamily="34" charset="0"/>
              </a:rPr>
              <a:t>You will have to work to avoid getting bogged down when discussing these answers. Don’t get into a debate with them about any of the answers. Someone may have read a document last night on the Internet that says something different on one of the questions. Don’t let that worry you. There are hundreds of studies and many diverse findings. However, the one thing that virtually every study supports is that there are detrimental effects from using drugs and alcohol. It is high risk. </a:t>
            </a:r>
          </a:p>
        </p:txBody>
      </p:sp>
    </p:spTree>
    <p:extLst>
      <p:ext uri="{BB962C8B-B14F-4D97-AF65-F5344CB8AC3E}">
        <p14:creationId xmlns:p14="http://schemas.microsoft.com/office/powerpoint/2010/main" val="12021544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895850" y="4424011"/>
            <a:ext cx="5260924"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bold part of the answer from the workbook. </a:t>
            </a:r>
          </a:p>
          <a:p>
            <a:pPr eaLnBrk="1" hangingPunct="1"/>
            <a:r>
              <a:rPr lang="en-US" sz="1100" dirty="0">
                <a:latin typeface="Arial" pitchFamily="34" charset="0"/>
              </a:rPr>
              <a:t>The student will read: </a:t>
            </a:r>
            <a:r>
              <a:rPr lang="en-US" sz="1100" b="1" dirty="0">
                <a:solidFill>
                  <a:srgbClr val="FF0000"/>
                </a:solidFill>
                <a:latin typeface="Arial" pitchFamily="34" charset="0"/>
              </a:rPr>
              <a:t>Addicts often seem to have fewer problems with alcohol or drugs than their friends, actually making it easier to get “hooked.” </a:t>
            </a:r>
          </a:p>
          <a:p>
            <a:pPr eaLnBrk="1" hangingPunct="1"/>
            <a:r>
              <a:rPr lang="en-US" sz="1100" dirty="0">
                <a:latin typeface="Arial" pitchFamily="34" charset="0"/>
              </a:rPr>
              <a:t>You comment: </a:t>
            </a:r>
            <a:r>
              <a:rPr lang="en-US" sz="1100" b="1" dirty="0">
                <a:latin typeface="Arial" pitchFamily="34" charset="0"/>
              </a:rPr>
              <a:t>So here’s the reality: the less obvious the effects of alcohol are, the greater the risk for abuse and even addiction.</a:t>
            </a:r>
          </a:p>
        </p:txBody>
      </p:sp>
    </p:spTree>
    <p:extLst>
      <p:ext uri="{BB962C8B-B14F-4D97-AF65-F5344CB8AC3E}">
        <p14:creationId xmlns:p14="http://schemas.microsoft.com/office/powerpoint/2010/main" val="12748454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878285" y="4424011"/>
            <a:ext cx="5278490"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in gold from the slide. </a:t>
            </a:r>
          </a:p>
          <a:p>
            <a:pPr eaLnBrk="1" hangingPunct="1"/>
            <a:r>
              <a:rPr lang="en-US" sz="1100" dirty="0">
                <a:latin typeface="Arial" pitchFamily="34" charset="0"/>
              </a:rPr>
              <a:t>You comment: </a:t>
            </a:r>
            <a:r>
              <a:rPr lang="en-US" sz="1100" b="1" dirty="0">
                <a:latin typeface="Arial" pitchFamily="34" charset="0"/>
              </a:rPr>
              <a:t>Dropping out of high school will just complicate your life. Getting and keeping a job for a high school dropout can be a lifelong struggle. Statistically, the more education you get, the more secure your job outlook will be.  Your income potential will increase, too. </a:t>
            </a:r>
          </a:p>
          <a:p>
            <a:pPr eaLnBrk="1" hangingPunct="1"/>
            <a:r>
              <a:rPr lang="en-US" sz="1100" b="1" dirty="0">
                <a:latin typeface="Arial" pitchFamily="34" charset="0"/>
              </a:rPr>
              <a:t>If you think school is hard, just try getting and keeping a job without your diploma</a:t>
            </a:r>
            <a:r>
              <a:rPr lang="en-US" sz="1100" dirty="0">
                <a:latin typeface="Arial" pitchFamily="34" charset="0"/>
              </a:rPr>
              <a:t>!</a:t>
            </a:r>
          </a:p>
          <a:p>
            <a:pPr eaLnBrk="1" hangingPunct="1"/>
            <a:r>
              <a:rPr lang="en-US" sz="1100" dirty="0">
                <a:latin typeface="Arial" pitchFamily="34" charset="0"/>
              </a:rPr>
              <a:t>Source: </a:t>
            </a:r>
            <a:r>
              <a:rPr lang="en-US" sz="1100" dirty="0">
                <a:solidFill>
                  <a:srgbClr val="FF0000"/>
                </a:solidFill>
                <a:latin typeface="Arial" pitchFamily="34" charset="0"/>
              </a:rPr>
              <a:t>http://www.bls.gov/emp/ep_education_training_system.htm</a:t>
            </a:r>
            <a:endParaRPr lang="en-US" b="1" dirty="0">
              <a:solidFill>
                <a:srgbClr val="FF0000"/>
              </a:solidFill>
              <a:latin typeface="Arial" pitchFamily="34" charset="0"/>
            </a:endParaRPr>
          </a:p>
        </p:txBody>
      </p:sp>
    </p:spTree>
    <p:extLst>
      <p:ext uri="{BB962C8B-B14F-4D97-AF65-F5344CB8AC3E}">
        <p14:creationId xmlns:p14="http://schemas.microsoft.com/office/powerpoint/2010/main" val="856893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xfrm>
            <a:off x="878285" y="4424011"/>
            <a:ext cx="5278490"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If someone never had a chance to be a child, it can create difficulties later. No one is immune from the possibility of becoming addicted.</a:t>
            </a:r>
          </a:p>
        </p:txBody>
      </p:sp>
    </p:spTree>
    <p:extLst>
      <p:ext uri="{BB962C8B-B14F-4D97-AF65-F5344CB8AC3E}">
        <p14:creationId xmlns:p14="http://schemas.microsoft.com/office/powerpoint/2010/main" val="260240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887068" y="4424011"/>
            <a:ext cx="5202372" cy="4189487"/>
          </a:xfrm>
          <a:noFill/>
          <a:ln w="9525"/>
        </p:spPr>
        <p:txBody>
          <a:bodyPr/>
          <a:lstStyle/>
          <a:p>
            <a:pPr eaLnBrk="1" hangingPunct="1"/>
            <a:r>
              <a:rPr lang="en-US" sz="1100" b="1" dirty="0">
                <a:latin typeface="Arial" pitchFamily="34" charset="0"/>
              </a:rPr>
              <a:t>When you combine pace and preference, you get four basic personality styles. </a:t>
            </a:r>
          </a:p>
          <a:p>
            <a:pPr eaLnBrk="1" hangingPunct="1"/>
            <a:endParaRPr lang="en-US" sz="1100" b="1" dirty="0">
              <a:latin typeface="Arial" pitchFamily="34" charset="0"/>
            </a:endParaRPr>
          </a:p>
          <a:p>
            <a:pPr eaLnBrk="1" hangingPunct="1"/>
            <a:r>
              <a:rPr lang="en-US" sz="1100" b="1" dirty="0">
                <a:latin typeface="Arial" pitchFamily="34" charset="0"/>
              </a:rPr>
              <a:t>Remember: Most of us exhibit a combination of these characteristics. </a:t>
            </a:r>
          </a:p>
        </p:txBody>
      </p:sp>
    </p:spTree>
    <p:extLst>
      <p:ext uri="{BB962C8B-B14F-4D97-AF65-F5344CB8AC3E}">
        <p14:creationId xmlns:p14="http://schemas.microsoft.com/office/powerpoint/2010/main" val="25316996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878285" y="4424011"/>
            <a:ext cx="5269706"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You may want to ask a student to read the answer from the workbook.</a:t>
            </a:r>
          </a:p>
          <a:p>
            <a:pPr eaLnBrk="1" hangingPunct="1"/>
            <a:r>
              <a:rPr lang="en-US" sz="1100" dirty="0">
                <a:latin typeface="Arial" pitchFamily="34" charset="0"/>
              </a:rPr>
              <a:t>The student will read: </a:t>
            </a:r>
            <a:r>
              <a:rPr lang="en-US" sz="1100" b="1" dirty="0">
                <a:solidFill>
                  <a:srgbClr val="FF0000"/>
                </a:solidFill>
                <a:latin typeface="Arial" pitchFamily="34" charset="0"/>
              </a:rPr>
              <a:t>Many people don’t realize they are infected with an STD until it is too late for treatment. Undiagnosed and untreated STDs cause at least 24,000 women in the U.S. each year to become infertile. </a:t>
            </a:r>
          </a:p>
          <a:p>
            <a:r>
              <a:rPr lang="en-US" sz="1100" b="1" dirty="0">
                <a:solidFill>
                  <a:srgbClr val="FF0000"/>
                </a:solidFill>
                <a:latin typeface="Arial" pitchFamily="34" charset="0"/>
              </a:rPr>
              <a:t>STDs can lead to cancer in both males and females. </a:t>
            </a:r>
          </a:p>
          <a:p>
            <a:r>
              <a:rPr lang="en-US" sz="1100" b="1" dirty="0">
                <a:solidFill>
                  <a:srgbClr val="FF0000"/>
                </a:solidFill>
                <a:latin typeface="Arial" pitchFamily="34" charset="0"/>
              </a:rPr>
              <a:t>Also, about 21% of people with HIV are not even aware they have been infected. </a:t>
            </a:r>
          </a:p>
          <a:p>
            <a:r>
              <a:rPr lang="en-US" sz="1100" dirty="0">
                <a:latin typeface="Arial" pitchFamily="34" charset="0"/>
              </a:rPr>
              <a:t>You comment: </a:t>
            </a:r>
            <a:r>
              <a:rPr lang="en-US" sz="1100" b="1" dirty="0">
                <a:latin typeface="Arial" pitchFamily="34" charset="0"/>
              </a:rPr>
              <a:t>People who aren’t aware they have been infected continue spreading the disease.  Ultimately, STDs can lead to death. </a:t>
            </a:r>
          </a:p>
          <a:p>
            <a:pPr eaLnBrk="1" hangingPunct="1"/>
            <a:r>
              <a:rPr lang="en-US" sz="1100" dirty="0">
                <a:latin typeface="Arial" pitchFamily="34" charset="0"/>
              </a:rPr>
              <a:t>Source: </a:t>
            </a:r>
            <a:r>
              <a:rPr lang="en-US" sz="1100" dirty="0">
                <a:latin typeface="Arial" pitchFamily="34" charset="0"/>
                <a:hlinkClick r:id="rId3"/>
              </a:rPr>
              <a:t>http://www.cdc.gov/Features/STDAwareness/</a:t>
            </a:r>
            <a:r>
              <a:rPr lang="en-US" sz="1100" dirty="0">
                <a:latin typeface="Arial" pitchFamily="34" charset="0"/>
              </a:rPr>
              <a:t>  </a:t>
            </a:r>
          </a:p>
        </p:txBody>
      </p:sp>
    </p:spTree>
    <p:extLst>
      <p:ext uri="{BB962C8B-B14F-4D97-AF65-F5344CB8AC3E}">
        <p14:creationId xmlns:p14="http://schemas.microsoft.com/office/powerpoint/2010/main" val="41894748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xfrm>
            <a:off x="878285" y="4424011"/>
            <a:ext cx="5269706" cy="4189487"/>
          </a:xfrm>
          <a:noFill/>
          <a:ln w="9525"/>
        </p:spPr>
        <p:txBody>
          <a:bodyPr/>
          <a:lstStyle/>
          <a:p>
            <a:pPr eaLnBrk="1" hangingPunct="1">
              <a:lnSpc>
                <a:spcPct val="100000"/>
              </a:lnSpc>
            </a:pPr>
            <a:r>
              <a:rPr lang="en-US" sz="1100" dirty="0">
                <a:latin typeface="Arial" pitchFamily="34" charset="0"/>
              </a:rPr>
              <a:t>You read the question.</a:t>
            </a:r>
          </a:p>
          <a:p>
            <a:pPr eaLnBrk="1" hangingPunct="1">
              <a:lnSpc>
                <a:spcPct val="100000"/>
              </a:lnSpc>
            </a:pPr>
            <a:r>
              <a:rPr lang="en-US" sz="1100" dirty="0">
                <a:latin typeface="Arial" pitchFamily="34" charset="0"/>
              </a:rPr>
              <a:t>Ask the students to raise their hands to show if they answered true or false.</a:t>
            </a:r>
          </a:p>
          <a:p>
            <a:pPr eaLnBrk="1" hangingPunct="1">
              <a:lnSpc>
                <a:spcPct val="100000"/>
              </a:lnSpc>
            </a:pPr>
            <a:r>
              <a:rPr lang="en-US" sz="1100" dirty="0">
                <a:latin typeface="Arial" pitchFamily="34" charset="0"/>
              </a:rPr>
              <a:t>Click to the answer.</a:t>
            </a:r>
          </a:p>
          <a:p>
            <a:pPr eaLnBrk="1" hangingPunct="1">
              <a:lnSpc>
                <a:spcPct val="100000"/>
              </a:lnSpc>
            </a:pPr>
            <a:r>
              <a:rPr lang="en-US" sz="1100" dirty="0">
                <a:latin typeface="Arial" pitchFamily="34" charset="0"/>
              </a:rPr>
              <a:t>You may want to ask a student to read the answer from the slide. </a:t>
            </a:r>
          </a:p>
          <a:p>
            <a:pPr eaLnBrk="1" hangingPunct="1">
              <a:lnSpc>
                <a:spcPct val="100000"/>
              </a:lnSpc>
            </a:pPr>
            <a:r>
              <a:rPr lang="en-US" sz="1100" dirty="0">
                <a:latin typeface="Arial" pitchFamily="34" charset="0"/>
              </a:rPr>
              <a:t>You comment: </a:t>
            </a:r>
            <a:r>
              <a:rPr lang="en-US" sz="1100" b="1" dirty="0">
                <a:latin typeface="Arial" pitchFamily="34" charset="0"/>
              </a:rPr>
              <a:t>Being a good influence to your friends who use is a good thing, but you’ll need non-using friends to hold you accountable. </a:t>
            </a:r>
          </a:p>
          <a:p>
            <a:pPr eaLnBrk="1" hangingPunct="1">
              <a:lnSpc>
                <a:spcPct val="100000"/>
              </a:lnSpc>
            </a:pPr>
            <a:r>
              <a:rPr lang="en-US" sz="1100" b="1" dirty="0">
                <a:latin typeface="Arial" pitchFamily="34" charset="0"/>
              </a:rPr>
              <a:t>Unfortunately, what you have always heard has some truth to it: If you sleep with a dog, fleas will pester you, too. </a:t>
            </a:r>
            <a:endParaRPr lang="en-US" sz="1100" dirty="0">
              <a:latin typeface="Arial" pitchFamily="34" charset="0"/>
            </a:endParaRPr>
          </a:p>
        </p:txBody>
      </p:sp>
    </p:spTree>
    <p:extLst>
      <p:ext uri="{BB962C8B-B14F-4D97-AF65-F5344CB8AC3E}">
        <p14:creationId xmlns:p14="http://schemas.microsoft.com/office/powerpoint/2010/main" val="41087518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887068" y="4424011"/>
            <a:ext cx="5260924" cy="4189487"/>
          </a:xfrm>
          <a:noFill/>
          <a:ln w="9525"/>
        </p:spPr>
        <p:txBody>
          <a:bodyPr/>
          <a:lstStyle/>
          <a:p>
            <a:pPr eaLnBrk="1" hangingPunct="1">
              <a:lnSpc>
                <a:spcPct val="100000"/>
              </a:lnSpc>
            </a:pPr>
            <a:r>
              <a:rPr lang="en-US" sz="1100" dirty="0">
                <a:latin typeface="Arial" pitchFamily="34" charset="0"/>
              </a:rPr>
              <a:t>You read the question.</a:t>
            </a:r>
          </a:p>
          <a:p>
            <a:pPr eaLnBrk="1" hangingPunct="1">
              <a:lnSpc>
                <a:spcPct val="100000"/>
              </a:lnSpc>
            </a:pPr>
            <a:r>
              <a:rPr lang="en-US" sz="1100" dirty="0">
                <a:latin typeface="Arial" pitchFamily="34" charset="0"/>
              </a:rPr>
              <a:t>Ask the students to raise their hands to show if they answered true or false.</a:t>
            </a:r>
          </a:p>
          <a:p>
            <a:pPr eaLnBrk="1" hangingPunct="1">
              <a:lnSpc>
                <a:spcPct val="100000"/>
              </a:lnSpc>
            </a:pPr>
            <a:r>
              <a:rPr lang="en-US" sz="1100" dirty="0">
                <a:latin typeface="Arial" pitchFamily="34" charset="0"/>
              </a:rPr>
              <a:t>Click to the answer. </a:t>
            </a:r>
          </a:p>
          <a:p>
            <a:pPr eaLnBrk="1" hangingPunct="1">
              <a:lnSpc>
                <a:spcPct val="100000"/>
              </a:lnSpc>
            </a:pPr>
            <a:r>
              <a:rPr lang="en-US" sz="1100" dirty="0">
                <a:latin typeface="Arial" pitchFamily="34" charset="0"/>
              </a:rPr>
              <a:t>You may want to ask a student to read the answer from the slide. </a:t>
            </a:r>
          </a:p>
          <a:p>
            <a:pPr eaLnBrk="1" hangingPunct="1">
              <a:lnSpc>
                <a:spcPct val="100000"/>
              </a:lnSpc>
            </a:pPr>
            <a:r>
              <a:rPr lang="en-US" sz="1100" dirty="0">
                <a:latin typeface="Arial" pitchFamily="34" charset="0"/>
              </a:rPr>
              <a:t>You comment: </a:t>
            </a:r>
            <a:r>
              <a:rPr lang="en-US" sz="1100" b="1" dirty="0">
                <a:latin typeface="Arial" pitchFamily="34" charset="0"/>
              </a:rPr>
              <a:t>People become addicted to the “high,” not to any one substance. </a:t>
            </a:r>
          </a:p>
          <a:p>
            <a:pPr eaLnBrk="1" hangingPunct="1">
              <a:lnSpc>
                <a:spcPct val="100000"/>
              </a:lnSpc>
            </a:pPr>
            <a:r>
              <a:rPr lang="en-US" sz="1100" b="1" dirty="0">
                <a:latin typeface="Arial" pitchFamily="34" charset="0"/>
              </a:rPr>
              <a:t>By using substances to deal with problems, teenagers lose the chance to develop effective, healthy, coping skills.</a:t>
            </a:r>
          </a:p>
          <a:p>
            <a:pPr eaLnBrk="1" hangingPunct="1">
              <a:lnSpc>
                <a:spcPct val="100000"/>
              </a:lnSpc>
            </a:pPr>
            <a:r>
              <a:rPr lang="en-US" sz="1100" b="1" dirty="0">
                <a:latin typeface="Arial" pitchFamily="34" charset="0"/>
              </a:rPr>
              <a:t>Everyone has problems and difficulties. Jogging, exercising, talking to a responsible adult – these are healthy coping methods. </a:t>
            </a:r>
          </a:p>
        </p:txBody>
      </p:sp>
    </p:spTree>
    <p:extLst>
      <p:ext uri="{BB962C8B-B14F-4D97-AF65-F5344CB8AC3E}">
        <p14:creationId xmlns:p14="http://schemas.microsoft.com/office/powerpoint/2010/main" val="5083074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xfrm>
            <a:off x="887068" y="4424011"/>
            <a:ext cx="5296055"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 </a:t>
            </a:r>
          </a:p>
          <a:p>
            <a:pPr eaLnBrk="1" hangingPunct="1"/>
            <a:r>
              <a:rPr lang="en-US" sz="1100" dirty="0">
                <a:latin typeface="Arial" pitchFamily="34" charset="0"/>
              </a:rPr>
              <a:t>You comment: </a:t>
            </a:r>
            <a:r>
              <a:rPr lang="en-US" sz="1100" b="1" dirty="0">
                <a:latin typeface="Arial" pitchFamily="34" charset="0"/>
              </a:rPr>
              <a:t>Most teen deaths result from the things we do to ourselves and to each other. The choices we make are important.  Remembering that could save your life.</a:t>
            </a:r>
          </a:p>
          <a:p>
            <a:pPr eaLnBrk="1" hangingPunct="1"/>
            <a:r>
              <a:rPr lang="en-US" sz="1100" dirty="0">
                <a:latin typeface="Arial" pitchFamily="34" charset="0"/>
              </a:rPr>
              <a:t>Source:</a:t>
            </a:r>
            <a:endParaRPr lang="en-US" sz="1100" b="1" dirty="0">
              <a:latin typeface="Arial" pitchFamily="34" charset="0"/>
            </a:endParaRPr>
          </a:p>
          <a:p>
            <a:pPr eaLnBrk="1" hangingPunct="1"/>
            <a:r>
              <a:rPr lang="en-US" sz="1100" dirty="0">
                <a:latin typeface="Arial" pitchFamily="34" charset="0"/>
                <a:hlinkClick r:id="rId3"/>
              </a:rPr>
              <a:t>http://www.cdc.gov/nchs/data/databriefs/db37.htm</a:t>
            </a:r>
            <a:r>
              <a:rPr lang="en-US" sz="1100" dirty="0">
                <a:latin typeface="Arial" pitchFamily="34" charset="0"/>
              </a:rPr>
              <a:t> </a:t>
            </a:r>
          </a:p>
        </p:txBody>
      </p:sp>
    </p:spTree>
    <p:extLst>
      <p:ext uri="{BB962C8B-B14F-4D97-AF65-F5344CB8AC3E}">
        <p14:creationId xmlns:p14="http://schemas.microsoft.com/office/powerpoint/2010/main" val="939242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xfrm>
            <a:off x="895850" y="4424011"/>
            <a:ext cx="5260924"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endParaRPr lang="en-US" dirty="0">
              <a:latin typeface="Arial" pitchFamily="34" charset="0"/>
            </a:endParaRPr>
          </a:p>
        </p:txBody>
      </p:sp>
    </p:spTree>
    <p:extLst>
      <p:ext uri="{BB962C8B-B14F-4D97-AF65-F5344CB8AC3E}">
        <p14:creationId xmlns:p14="http://schemas.microsoft.com/office/powerpoint/2010/main" val="1827247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xfrm>
            <a:off x="887068" y="4424011"/>
            <a:ext cx="5278490"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Ask a student to read the answer from slide. </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While meth may look like an easy and cheap high, the cost is more than you can imagine.</a:t>
            </a:r>
          </a:p>
          <a:p>
            <a:pPr eaLnBrk="1" hangingPunct="1"/>
            <a:r>
              <a:rPr lang="en-US" sz="1100" dirty="0">
                <a:latin typeface="Arial" pitchFamily="34" charset="0"/>
              </a:rPr>
              <a:t>Source: </a:t>
            </a:r>
            <a:r>
              <a:rPr lang="en-US" sz="1100" dirty="0">
                <a:latin typeface="Arial" pitchFamily="34" charset="0"/>
                <a:hlinkClick r:id="rId3"/>
              </a:rPr>
              <a:t>www.nida.nih.gov/InfoFacts/methamphetamine.html</a:t>
            </a:r>
            <a:r>
              <a:rPr lang="en-US" sz="1100" dirty="0">
                <a:latin typeface="Arial" pitchFamily="34"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37039662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xfrm>
            <a:off x="878285" y="4424011"/>
            <a:ext cx="5269706"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 </a:t>
            </a:r>
          </a:p>
          <a:p>
            <a:pPr eaLnBrk="1" hangingPunct="1"/>
            <a:r>
              <a:rPr lang="en-US" sz="1100" dirty="0">
                <a:latin typeface="Arial" pitchFamily="34" charset="0"/>
              </a:rPr>
              <a:t>You comment: </a:t>
            </a:r>
            <a:r>
              <a:rPr lang="en-US" sz="1100" b="1" dirty="0">
                <a:latin typeface="Arial" pitchFamily="34" charset="0"/>
              </a:rPr>
              <a:t>If you aren’t sure what crystal meth might do to you, do a little research online – the before and after pictures of users will convince you that if these people could quit, they would! Don’t start! </a:t>
            </a:r>
          </a:p>
          <a:p>
            <a:pPr eaLnBrk="1" hangingPunct="1"/>
            <a:endParaRPr lang="en-US" sz="1100" dirty="0">
              <a:latin typeface="Arial" pitchFamily="34" charset="0"/>
            </a:endParaRPr>
          </a:p>
          <a:p>
            <a:pPr eaLnBrk="1" hangingPunct="1"/>
            <a:r>
              <a:rPr lang="en-US" sz="1100" dirty="0">
                <a:latin typeface="Arial" pitchFamily="34" charset="0"/>
              </a:rPr>
              <a:t>Additional information from the National Methamphetamine Drug Conference: Available preliminary data on treatment is discouraging. Long-term cure rates for methamphetamine may be less than 10%, and statistics show high relapse rates six months after treatment. </a:t>
            </a:r>
          </a:p>
          <a:p>
            <a:pPr eaLnBrk="1" hangingPunct="1"/>
            <a:r>
              <a:rPr lang="en-US" sz="1100" dirty="0">
                <a:latin typeface="Arial" pitchFamily="34" charset="0"/>
              </a:rPr>
              <a:t>Source: </a:t>
            </a:r>
            <a:r>
              <a:rPr lang="en-US" sz="1100" dirty="0">
                <a:latin typeface="Arial" pitchFamily="34" charset="0"/>
                <a:hlinkClick r:id="rId3"/>
              </a:rPr>
              <a:t>http://www.ncjrs.gov/ondcppubs/publications/drugfact/methconf/appen-b3.html</a:t>
            </a:r>
            <a:r>
              <a:rPr lang="en-US" sz="1100" dirty="0">
                <a:latin typeface="Arial" pitchFamily="34" charset="0"/>
              </a:rPr>
              <a:t>  </a:t>
            </a:r>
          </a:p>
          <a:p>
            <a:pPr eaLnBrk="1" hangingPunct="1"/>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14112363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xfrm>
            <a:off x="869503" y="4424011"/>
            <a:ext cx="5287272"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Alcohol poisoning is real and it is deadly. </a:t>
            </a:r>
          </a:p>
          <a:p>
            <a:pPr eaLnBrk="1" hangingPunct="1"/>
            <a:r>
              <a:rPr lang="en-US" sz="1100" dirty="0">
                <a:latin typeface="Arial" pitchFamily="34" charset="0"/>
              </a:rPr>
              <a:t>Additional information from the National Institute on Alcohol Abuse and Alcoholism: “Beverage alcohol (i.e., ethanol) is a psychoactive drug that changes brain chemistry and can become lethal in high doses. Alcohol poisoning is an acute toxic condition resulting from exposure to excessive quantities of alcohol within a short period of time. Ethanol is metabolized in the liver at a rate of approximately one drink per hour, with wide variation depending on conditions. Rapid consumption of large quantities of alcohol can overload the liver’s metabolic capacity, causing the blood alcohol concentration [BAC] to rise rapidly</a:t>
            </a:r>
            <a:r>
              <a:rPr lang="en-US" sz="1100" b="1" dirty="0">
                <a:latin typeface="Arial" pitchFamily="34" charset="0"/>
              </a:rPr>
              <a:t>.</a:t>
            </a:r>
            <a:r>
              <a:rPr lang="en-US" sz="1100" dirty="0">
                <a:latin typeface="Arial" pitchFamily="34" charset="0"/>
              </a:rPr>
              <a:t>” </a:t>
            </a:r>
          </a:p>
          <a:p>
            <a:pPr eaLnBrk="1" hangingPunct="1"/>
            <a:r>
              <a:rPr lang="en-US" sz="1100" dirty="0">
                <a:latin typeface="Arial" pitchFamily="34" charset="0"/>
              </a:rPr>
              <a:t>Source: </a:t>
            </a:r>
            <a:r>
              <a:rPr lang="en-US" sz="1100" dirty="0">
                <a:latin typeface="Arial" pitchFamily="34" charset="0"/>
                <a:hlinkClick r:id="rId3"/>
              </a:rPr>
              <a:t>http://pubs.niaaa.nih.gov/publications/arh27-1/110-120.htm</a:t>
            </a:r>
            <a:r>
              <a:rPr lang="en-US" sz="1100" dirty="0">
                <a:latin typeface="Arial" pitchFamily="34" charset="0"/>
              </a:rPr>
              <a:t> </a:t>
            </a:r>
          </a:p>
          <a:p>
            <a:pPr eaLnBrk="1" hangingPunct="1"/>
            <a:endParaRPr lang="en-US" dirty="0">
              <a:latin typeface="Arial" pitchFamily="34" charset="0"/>
            </a:endParaRPr>
          </a:p>
        </p:txBody>
      </p:sp>
    </p:spTree>
    <p:extLst>
      <p:ext uri="{BB962C8B-B14F-4D97-AF65-F5344CB8AC3E}">
        <p14:creationId xmlns:p14="http://schemas.microsoft.com/office/powerpoint/2010/main" val="31387412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xfrm>
            <a:off x="878286" y="4424011"/>
            <a:ext cx="5269706"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Many people think drinking alcohol will make them feel better but mellow, happy people don’t commit suicide.</a:t>
            </a:r>
          </a:p>
          <a:p>
            <a:pPr eaLnBrk="1" hangingPunct="1"/>
            <a:r>
              <a:rPr lang="en-US" sz="1100" dirty="0">
                <a:latin typeface="Arial" pitchFamily="34" charset="0"/>
              </a:rPr>
              <a:t>Source:</a:t>
            </a:r>
            <a:r>
              <a:rPr lang="en-US" sz="1100" baseline="0" dirty="0">
                <a:latin typeface="Arial" pitchFamily="34" charset="0"/>
              </a:rPr>
              <a:t> </a:t>
            </a:r>
            <a:r>
              <a:rPr lang="en-US" sz="1200" b="0" i="0" kern="1200" dirty="0">
                <a:solidFill>
                  <a:srgbClr val="FF0000"/>
                </a:solidFill>
                <a:effectLst/>
                <a:latin typeface="Arial" charset="0"/>
                <a:ea typeface="+mn-ea"/>
                <a:cs typeface="+mn-cs"/>
              </a:rPr>
              <a:t>stacks.cdc.gov/view/</a:t>
            </a:r>
            <a:r>
              <a:rPr lang="en-US" sz="1200" b="0" i="0" kern="1200" dirty="0" err="1">
                <a:solidFill>
                  <a:srgbClr val="FF0000"/>
                </a:solidFill>
                <a:effectLst/>
                <a:latin typeface="Arial" charset="0"/>
                <a:ea typeface="+mn-ea"/>
                <a:cs typeface="+mn-cs"/>
              </a:rPr>
              <a:t>cdc</a:t>
            </a:r>
            <a:r>
              <a:rPr lang="en-US" sz="1200" b="0" i="0" kern="1200" dirty="0">
                <a:solidFill>
                  <a:srgbClr val="FF0000"/>
                </a:solidFill>
                <a:effectLst/>
                <a:latin typeface="Arial" charset="0"/>
                <a:ea typeface="+mn-ea"/>
                <a:cs typeface="+mn-cs"/>
              </a:rPr>
              <a:t>/11981/cdc_11981_DS2.pdf</a:t>
            </a:r>
          </a:p>
          <a:p>
            <a:pPr eaLnBrk="1" hangingPunct="1"/>
            <a:endParaRPr lang="en-US" sz="1100" dirty="0">
              <a:latin typeface="Arial" pitchFamily="34" charset="0"/>
            </a:endParaRPr>
          </a:p>
          <a:p>
            <a:pPr eaLnBrk="1" hangingPunct="1"/>
            <a:endParaRPr lang="en-US" b="1" dirty="0">
              <a:latin typeface="Arial" pitchFamily="34" charset="0"/>
            </a:endParaRPr>
          </a:p>
        </p:txBody>
      </p:sp>
    </p:spTree>
    <p:extLst>
      <p:ext uri="{BB962C8B-B14F-4D97-AF65-F5344CB8AC3E}">
        <p14:creationId xmlns:p14="http://schemas.microsoft.com/office/powerpoint/2010/main" val="2341173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xfrm>
            <a:off x="1217613" y="674688"/>
            <a:ext cx="4635500" cy="3476625"/>
          </a:xfrm>
          <a:ln/>
        </p:spPr>
      </p:sp>
      <p:sp>
        <p:nvSpPr>
          <p:cNvPr id="264195" name="Rectangle 3"/>
          <p:cNvSpPr>
            <a:spLocks noGrp="1" noChangeArrowheads="1"/>
          </p:cNvSpPr>
          <p:nvPr>
            <p:ph type="body" idx="1"/>
          </p:nvPr>
        </p:nvSpPr>
        <p:spPr>
          <a:xfrm>
            <a:off x="878284" y="4424011"/>
            <a:ext cx="5260924"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When drivers multi-task behind the wheel, it puts all of us at risk.</a:t>
            </a:r>
          </a:p>
          <a:p>
            <a:pPr eaLnBrk="1" hangingPunct="1"/>
            <a:r>
              <a:rPr lang="en-US" sz="1100" b="1" dirty="0">
                <a:latin typeface="Arial" pitchFamily="34" charset="0"/>
              </a:rPr>
              <a:t>Drivers who are sleepy are another danger, but the most frightening of all may be drivers who are under the influence of alcohol or drugs. </a:t>
            </a:r>
          </a:p>
          <a:p>
            <a:r>
              <a:rPr lang="en-US" sz="1100" b="1" dirty="0"/>
              <a:t>Driving a car is a privilege and a responsibility. Use good judgment by keeping your mind focused on what you are doing.</a:t>
            </a:r>
          </a:p>
          <a:p>
            <a:r>
              <a:rPr lang="en-US" sz="1100" b="1" dirty="0"/>
              <a:t>Don’t try to “text,” dial, or read while driving. </a:t>
            </a:r>
          </a:p>
          <a:p>
            <a:pPr eaLnBrk="1" hangingPunct="1"/>
            <a:endParaRPr lang="en-US" b="1" dirty="0">
              <a:latin typeface="Arial" pitchFamily="34" charset="0"/>
            </a:endParaRPr>
          </a:p>
        </p:txBody>
      </p:sp>
    </p:spTree>
    <p:extLst>
      <p:ext uri="{BB962C8B-B14F-4D97-AF65-F5344CB8AC3E}">
        <p14:creationId xmlns:p14="http://schemas.microsoft.com/office/powerpoint/2010/main" val="25875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887068" y="4424011"/>
            <a:ext cx="5269706" cy="4189487"/>
          </a:xfrm>
          <a:noFill/>
          <a:ln w="9525"/>
        </p:spPr>
        <p:txBody>
          <a:bodyPr/>
          <a:lstStyle/>
          <a:p>
            <a:pPr eaLnBrk="1" hangingPunct="1">
              <a:lnSpc>
                <a:spcPct val="100000"/>
              </a:lnSpc>
            </a:pPr>
            <a:r>
              <a:rPr lang="en-US" sz="1100" b="1" dirty="0">
                <a:latin typeface="Arial" pitchFamily="34" charset="0"/>
              </a:rPr>
              <a:t>Slower-paced and Process Oriented</a:t>
            </a:r>
          </a:p>
          <a:p>
            <a:pPr eaLnBrk="1" hangingPunct="1">
              <a:lnSpc>
                <a:spcPct val="100000"/>
              </a:lnSpc>
            </a:pPr>
            <a:r>
              <a:rPr lang="en-US" sz="1100" dirty="0">
                <a:latin typeface="Arial" pitchFamily="34" charset="0"/>
              </a:rPr>
              <a:t>(notice the top left of our graphic is shaded in yellow – </a:t>
            </a:r>
          </a:p>
          <a:p>
            <a:pPr eaLnBrk="1" hangingPunct="1">
              <a:lnSpc>
                <a:spcPct val="100000"/>
              </a:lnSpc>
            </a:pPr>
            <a:r>
              <a:rPr lang="en-US" sz="1100" dirty="0">
                <a:latin typeface="Arial" pitchFamily="34" charset="0"/>
              </a:rPr>
              <a:t>Slower-paced is to the left and process oriented is to the top)</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Take a minute to read this slide. </a:t>
            </a:r>
          </a:p>
          <a:p>
            <a:pPr eaLnBrk="1" hangingPunct="1">
              <a:lnSpc>
                <a:spcPct val="100000"/>
              </a:lnSpc>
            </a:pPr>
            <a:r>
              <a:rPr lang="en-US" sz="1100" b="1" dirty="0">
                <a:latin typeface="Arial" pitchFamily="34" charset="0"/>
              </a:rPr>
              <a:t>Is anyone here a “Thinker?”</a:t>
            </a:r>
          </a:p>
          <a:p>
            <a:pPr eaLnBrk="1" hangingPunct="1">
              <a:lnSpc>
                <a:spcPct val="100000"/>
              </a:lnSpc>
            </a:pPr>
            <a:r>
              <a:rPr lang="en-US" sz="1100" b="1" dirty="0">
                <a:latin typeface="Arial" pitchFamily="34" charset="0"/>
              </a:rPr>
              <a:t>Does this slide describe you?</a:t>
            </a:r>
          </a:p>
          <a:p>
            <a:pPr eaLnBrk="1" hangingPunct="1">
              <a:lnSpc>
                <a:spcPct val="100000"/>
              </a:lnSpc>
            </a:pPr>
            <a:r>
              <a:rPr lang="en-US" sz="1100" b="1" dirty="0">
                <a:latin typeface="Arial" pitchFamily="34" charset="0"/>
              </a:rPr>
              <a:t>What are some jobs that a “Thinker” would enjoy?</a:t>
            </a:r>
          </a:p>
          <a:p>
            <a:pPr eaLnBrk="1" hangingPunct="1">
              <a:lnSpc>
                <a:spcPct val="100000"/>
              </a:lnSpc>
            </a:pPr>
            <a:r>
              <a:rPr lang="en-US" sz="1100" dirty="0">
                <a:latin typeface="Arial" pitchFamily="34" charset="0"/>
              </a:rPr>
              <a:t>Detailed-oriented careers that require concentration to complete tasks include lab-work, assembly-line work, and clerical work. Thinkers enjoy solving problems.</a:t>
            </a:r>
          </a:p>
          <a:p>
            <a:pPr eaLnBrk="1" hangingPunct="1">
              <a:lnSpc>
                <a:spcPct val="100000"/>
              </a:lnSpc>
            </a:pPr>
            <a:endParaRPr lang="en-US" sz="1100" dirty="0">
              <a:latin typeface="Arial" pitchFamily="34" charset="0"/>
            </a:endParaRPr>
          </a:p>
          <a:p>
            <a:pPr eaLnBrk="1" hangingPunct="1">
              <a:lnSpc>
                <a:spcPct val="100000"/>
              </a:lnSpc>
            </a:pPr>
            <a:r>
              <a:rPr lang="en-US" sz="1100" b="1" dirty="0">
                <a:latin typeface="Arial" pitchFamily="34" charset="0"/>
              </a:rPr>
              <a:t>You communicate most effectively with a thinker by remembering to provide facts and cover all the details. Don’t rush them, be patient!</a:t>
            </a:r>
          </a:p>
          <a:p>
            <a:pPr eaLnBrk="1" hangingPunct="1"/>
            <a:endParaRPr lang="en-US" b="1" dirty="0">
              <a:latin typeface="Arial" pitchFamily="34" charset="0"/>
            </a:endParaRPr>
          </a:p>
        </p:txBody>
      </p:sp>
    </p:spTree>
    <p:extLst>
      <p:ext uri="{BB962C8B-B14F-4D97-AF65-F5344CB8AC3E}">
        <p14:creationId xmlns:p14="http://schemas.microsoft.com/office/powerpoint/2010/main" val="25044446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xfrm>
            <a:off x="878285" y="4424011"/>
            <a:ext cx="5278490"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Wearing a seatbelt is easy, quick, and smart! Buckle up!</a:t>
            </a:r>
          </a:p>
        </p:txBody>
      </p:sp>
    </p:spTree>
    <p:extLst>
      <p:ext uri="{BB962C8B-B14F-4D97-AF65-F5344CB8AC3E}">
        <p14:creationId xmlns:p14="http://schemas.microsoft.com/office/powerpoint/2010/main" val="4121862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xfrm>
            <a:off x="887068" y="4424011"/>
            <a:ext cx="5260924" cy="4189487"/>
          </a:xfrm>
          <a:noFill/>
          <a:ln w="9525"/>
        </p:spPr>
        <p:txBody>
          <a:bodyPr/>
          <a:lstStyle/>
          <a:p>
            <a:pPr eaLnBrk="1" hangingPunct="1"/>
            <a:r>
              <a:rPr lang="en-US" sz="1100" dirty="0">
                <a:latin typeface="Arial" pitchFamily="34" charset="0"/>
              </a:rPr>
              <a:t>You read the question.</a:t>
            </a:r>
          </a:p>
          <a:p>
            <a:pPr eaLnBrk="1" hangingPunct="1"/>
            <a:r>
              <a:rPr lang="en-US" sz="1100" dirty="0">
                <a:latin typeface="Arial" pitchFamily="34" charset="0"/>
              </a:rPr>
              <a:t>Ask the students to raise their hands to show if they answered true or false.</a:t>
            </a:r>
          </a:p>
          <a:p>
            <a:pPr eaLnBrk="1" hangingPunct="1"/>
            <a:r>
              <a:rPr lang="en-US" sz="1100" dirty="0">
                <a:latin typeface="Arial" pitchFamily="34" charset="0"/>
              </a:rPr>
              <a:t>Click to the answer.</a:t>
            </a:r>
          </a:p>
          <a:p>
            <a:pPr eaLnBrk="1" hangingPunct="1"/>
            <a:r>
              <a:rPr lang="en-US" sz="1100" dirty="0">
                <a:latin typeface="Arial" pitchFamily="34" charset="0"/>
              </a:rPr>
              <a:t>You may want to ask a student to read the answer from the slide.</a:t>
            </a:r>
          </a:p>
          <a:p>
            <a:pPr eaLnBrk="1" hangingPunct="1"/>
            <a:r>
              <a:rPr lang="en-US" sz="1100" dirty="0">
                <a:latin typeface="Arial" pitchFamily="34" charset="0"/>
              </a:rPr>
              <a:t>You comment: </a:t>
            </a:r>
            <a:r>
              <a:rPr lang="en-US" sz="1100" b="1" dirty="0">
                <a:latin typeface="Arial" pitchFamily="34" charset="0"/>
              </a:rPr>
              <a:t>Tragically, there are situations where students are unsafe in their homes, but running away from home is not the answer. </a:t>
            </a:r>
          </a:p>
          <a:p>
            <a:pPr eaLnBrk="1" hangingPunct="1"/>
            <a:r>
              <a:rPr lang="en-US" sz="1100" b="1" dirty="0">
                <a:latin typeface="Arial" pitchFamily="34" charset="0"/>
              </a:rPr>
              <a:t>If you need a place to go, find a reliable adult to help you, or call 1-800 Runaway – they can find a safe place for you to stay.</a:t>
            </a:r>
          </a:p>
          <a:p>
            <a:pPr eaLnBrk="1" hangingPunct="1"/>
            <a:r>
              <a:rPr lang="en-US" sz="1100" dirty="0">
                <a:latin typeface="Arial" pitchFamily="34" charset="0"/>
              </a:rPr>
              <a:t>Source: </a:t>
            </a:r>
            <a:r>
              <a:rPr lang="en-US" sz="1100" dirty="0">
                <a:latin typeface="Arial" pitchFamily="34" charset="0"/>
                <a:hlinkClick r:id="rId3"/>
              </a:rPr>
              <a:t>http://www.nrscrisisline.org/news_events/third.html</a:t>
            </a:r>
            <a:r>
              <a:rPr lang="en-US" sz="1100" dirty="0">
                <a:latin typeface="Arial" pitchFamily="34" charset="0"/>
              </a:rPr>
              <a:t>  </a:t>
            </a:r>
          </a:p>
          <a:p>
            <a:pPr eaLnBrk="1" hangingPunct="1"/>
            <a:r>
              <a:rPr lang="en-US" sz="1100" b="1" dirty="0">
                <a:latin typeface="Arial" pitchFamily="34" charset="0"/>
              </a:rPr>
              <a:t>Let’s listen as Richard, a former drug user who learned the importance</a:t>
            </a:r>
            <a:r>
              <a:rPr lang="en-US" sz="1100" b="1" baseline="0" dirty="0">
                <a:latin typeface="Arial" pitchFamily="34" charset="0"/>
              </a:rPr>
              <a:t> of good decisions,</a:t>
            </a:r>
            <a:r>
              <a:rPr lang="en-US" sz="1100" b="1" dirty="0">
                <a:latin typeface="Arial" pitchFamily="34" charset="0"/>
              </a:rPr>
              <a:t> wraps up this section of CD2:</a:t>
            </a:r>
          </a:p>
          <a:p>
            <a:pPr eaLnBrk="1" hangingPunct="1"/>
            <a:r>
              <a:rPr lang="en-US" sz="1100" dirty="0">
                <a:latin typeface="Arial" pitchFamily="34" charset="0"/>
              </a:rPr>
              <a:t>On your next click the video will begin.</a:t>
            </a:r>
          </a:p>
        </p:txBody>
      </p:sp>
    </p:spTree>
    <p:extLst>
      <p:ext uri="{BB962C8B-B14F-4D97-AF65-F5344CB8AC3E}">
        <p14:creationId xmlns:p14="http://schemas.microsoft.com/office/powerpoint/2010/main" val="1371814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xfrm>
            <a:off x="869502" y="4424011"/>
            <a:ext cx="5278490" cy="4189487"/>
          </a:xfrm>
          <a:noFill/>
          <a:ln w="9525"/>
        </p:spPr>
        <p:txBody>
          <a:bodyPr/>
          <a:lstStyle/>
          <a:p>
            <a:pPr eaLnBrk="1" hangingPunct="1"/>
            <a:r>
              <a:rPr lang="en-US" sz="1100" b="1" dirty="0">
                <a:latin typeface="Arial" pitchFamily="34" charset="0"/>
              </a:rPr>
              <a:t>The choices we have been discussing can affect more than your career success or failure; they can mean the difference between life and death. </a:t>
            </a:r>
          </a:p>
          <a:p>
            <a:pPr eaLnBrk="1" hangingPunct="1"/>
            <a:r>
              <a:rPr lang="en-US" sz="1100" b="1" dirty="0">
                <a:latin typeface="Arial" pitchFamily="34" charset="0"/>
              </a:rPr>
              <a:t>If any of the high-risk behaviors described you, find a way to get help.</a:t>
            </a:r>
          </a:p>
        </p:txBody>
      </p:sp>
    </p:spTree>
    <p:extLst>
      <p:ext uri="{BB962C8B-B14F-4D97-AF65-F5344CB8AC3E}">
        <p14:creationId xmlns:p14="http://schemas.microsoft.com/office/powerpoint/2010/main" val="3083252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878285" y="4424011"/>
            <a:ext cx="5278490" cy="4189487"/>
          </a:xfrm>
          <a:noFill/>
          <a:ln w="9525"/>
        </p:spPr>
        <p:txBody>
          <a:bodyPr/>
          <a:lstStyle/>
          <a:p>
            <a:pPr eaLnBrk="1" hangingPunct="1">
              <a:lnSpc>
                <a:spcPct val="100000"/>
              </a:lnSpc>
            </a:pPr>
            <a:r>
              <a:rPr lang="en-US" sz="1100" b="1" dirty="0">
                <a:latin typeface="Arial" pitchFamily="34" charset="0"/>
              </a:rPr>
              <a:t>We have helped you examine:</a:t>
            </a:r>
          </a:p>
          <a:p>
            <a:pPr lvl="1" eaLnBrk="1" hangingPunct="1">
              <a:lnSpc>
                <a:spcPct val="100000"/>
              </a:lnSpc>
            </a:pPr>
            <a:r>
              <a:rPr lang="en-US" sz="1100" b="1" dirty="0">
                <a:latin typeface="Arial" pitchFamily="34" charset="0"/>
              </a:rPr>
              <a:t>Your priorities – what is important to you.</a:t>
            </a:r>
          </a:p>
          <a:p>
            <a:pPr lvl="1" eaLnBrk="1" hangingPunct="1">
              <a:lnSpc>
                <a:spcPct val="100000"/>
              </a:lnSpc>
            </a:pPr>
            <a:r>
              <a:rPr lang="en-US" sz="1100" b="1" dirty="0">
                <a:latin typeface="Arial" pitchFamily="34" charset="0"/>
              </a:rPr>
              <a:t>Your Interests – and the possible jobs that would be a good fit for you.</a:t>
            </a:r>
          </a:p>
          <a:p>
            <a:pPr lvl="1" eaLnBrk="1" hangingPunct="1">
              <a:lnSpc>
                <a:spcPct val="100000"/>
              </a:lnSpc>
            </a:pPr>
            <a:r>
              <a:rPr lang="en-US" sz="1100" b="1" dirty="0">
                <a:latin typeface="Arial" pitchFamily="34" charset="0"/>
              </a:rPr>
              <a:t>Education and Training sources – to prepare you for a successful career.</a:t>
            </a:r>
          </a:p>
          <a:p>
            <a:pPr lvl="1" eaLnBrk="1" hangingPunct="1">
              <a:lnSpc>
                <a:spcPct val="100000"/>
              </a:lnSpc>
            </a:pPr>
            <a:r>
              <a:rPr lang="en-US" sz="1100" b="1" dirty="0">
                <a:latin typeface="Arial" pitchFamily="34" charset="0"/>
              </a:rPr>
              <a:t>Job getting Skills – so you can land the job you want.</a:t>
            </a:r>
          </a:p>
          <a:p>
            <a:pPr lvl="1" eaLnBrk="1" hangingPunct="1">
              <a:lnSpc>
                <a:spcPct val="100000"/>
              </a:lnSpc>
            </a:pPr>
            <a:r>
              <a:rPr lang="en-US" sz="1100" b="1" dirty="0">
                <a:latin typeface="Arial" pitchFamily="34" charset="0"/>
              </a:rPr>
              <a:t>Informed Decision-making Skills – so you can avoid falling into a trap that derails your future.</a:t>
            </a:r>
          </a:p>
          <a:p>
            <a:pPr eaLnBrk="1" hangingPunct="1">
              <a:lnSpc>
                <a:spcPct val="100000"/>
              </a:lnSpc>
            </a:pPr>
            <a:r>
              <a:rPr lang="en-US" sz="1100" b="1" dirty="0">
                <a:latin typeface="Arial" pitchFamily="34" charset="0"/>
              </a:rPr>
              <a:t>So consider your options.</a:t>
            </a:r>
          </a:p>
          <a:p>
            <a:pPr eaLnBrk="1" hangingPunct="1">
              <a:lnSpc>
                <a:spcPct val="100000"/>
              </a:lnSpc>
            </a:pPr>
            <a:r>
              <a:rPr lang="en-US" sz="1100" b="1" dirty="0">
                <a:latin typeface="Arial" pitchFamily="34" charset="0"/>
              </a:rPr>
              <a:t>Which path will you choose?</a:t>
            </a:r>
          </a:p>
          <a:p>
            <a:pPr eaLnBrk="1" hangingPunct="1">
              <a:lnSpc>
                <a:spcPct val="100000"/>
              </a:lnSpc>
            </a:pPr>
            <a:r>
              <a:rPr lang="en-US" sz="1100" b="1" dirty="0">
                <a:latin typeface="Arial" pitchFamily="34" charset="0"/>
              </a:rPr>
              <a:t>On pages 41-42 you have the format to begin creating your own plan of action. This booklet can be a very valuable resource if you work your way through these questions and use the guide to help you formulate your plan – the plan that can lead to success by your definition.</a:t>
            </a:r>
          </a:p>
          <a:p>
            <a:pPr eaLnBrk="1" hangingPunct="1">
              <a:lnSpc>
                <a:spcPct val="100000"/>
              </a:lnSpc>
            </a:pPr>
            <a:r>
              <a:rPr lang="en-US" sz="1100" b="1" dirty="0">
                <a:latin typeface="Arial" pitchFamily="34" charset="0"/>
              </a:rPr>
              <a:t>With any path you choose, you will face obstacles and challenges, but I want to tell you about someone who faces obstacles every day…</a:t>
            </a:r>
          </a:p>
        </p:txBody>
      </p:sp>
    </p:spTree>
    <p:extLst>
      <p:ext uri="{BB962C8B-B14F-4D97-AF65-F5344CB8AC3E}">
        <p14:creationId xmlns:p14="http://schemas.microsoft.com/office/powerpoint/2010/main" val="31911171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xfrm>
            <a:off x="878285" y="4424011"/>
            <a:ext cx="5269706" cy="4189487"/>
          </a:xfrm>
          <a:noFill/>
          <a:ln w="9525"/>
        </p:spPr>
        <p:txBody>
          <a:bodyPr lIns="94460" tIns="47230" rIns="94460" bIns="47230"/>
          <a:lstStyle/>
          <a:p>
            <a:pPr marL="173387" indent="-173387" eaLnBrk="1" hangingPunct="1">
              <a:buFont typeface="Arial" panose="020B0604020202020204" pitchFamily="34" charset="0"/>
              <a:buChar char="•"/>
            </a:pPr>
            <a:r>
              <a:rPr lang="en-US" sz="1100" b="1" dirty="0">
                <a:latin typeface="Arial" pitchFamily="34" charset="0"/>
              </a:rPr>
              <a:t>Greg Shaw’s spine ends at his waist so he doesn’t have use of his legs, but he has the heart and stamina of an athlete.  </a:t>
            </a:r>
          </a:p>
          <a:p>
            <a:pPr marL="173387" indent="-173387" eaLnBrk="1" hangingPunct="1">
              <a:buFont typeface="Arial" panose="020B0604020202020204" pitchFamily="34" charset="0"/>
              <a:buChar char="•"/>
            </a:pPr>
            <a:r>
              <a:rPr lang="en-US" sz="1100" b="1" dirty="0">
                <a:latin typeface="Arial" pitchFamily="34" charset="0"/>
              </a:rPr>
              <a:t>Greg skis, plays sled hockey, and cycles because he loves the thrill of competition. </a:t>
            </a:r>
          </a:p>
          <a:p>
            <a:pPr marL="173387" indent="-173387" eaLnBrk="1" hangingPunct="1">
              <a:buFont typeface="Arial" panose="020B0604020202020204" pitchFamily="34" charset="0"/>
              <a:buChar char="•"/>
            </a:pPr>
            <a:r>
              <a:rPr lang="en-US" sz="1100" b="1" dirty="0">
                <a:latin typeface="Arial" pitchFamily="34" charset="0"/>
              </a:rPr>
              <a:t>Greg trains 6 days a week. </a:t>
            </a:r>
          </a:p>
          <a:p>
            <a:pPr marL="173387" indent="-173387" eaLnBrk="1" hangingPunct="1">
              <a:buFont typeface="Arial" panose="020B0604020202020204" pitchFamily="34" charset="0"/>
              <a:buChar char="•"/>
            </a:pPr>
            <a:r>
              <a:rPr lang="en-US" sz="1100" b="1" dirty="0">
                <a:latin typeface="Arial" pitchFamily="34" charset="0"/>
              </a:rPr>
              <a:t>Greg says he will never give up on meeting his goals. Will you?</a:t>
            </a:r>
          </a:p>
          <a:p>
            <a:pPr marL="173387" indent="-173387" eaLnBrk="1" hangingPunct="1">
              <a:buFont typeface="Arial" panose="020B0604020202020204" pitchFamily="34" charset="0"/>
              <a:buChar char="•"/>
            </a:pPr>
            <a:r>
              <a:rPr lang="en-US" sz="1100" b="1" dirty="0">
                <a:latin typeface="Arial" pitchFamily="34" charset="0"/>
              </a:rPr>
              <a:t>What challenges do you need to overcome?</a:t>
            </a:r>
          </a:p>
          <a:p>
            <a:pPr marL="173387" indent="-173387" eaLnBrk="1" hangingPunct="1">
              <a:buFont typeface="Arial" panose="020B0604020202020204" pitchFamily="34" charset="0"/>
              <a:buChar char="•"/>
            </a:pPr>
            <a:r>
              <a:rPr lang="en-US" sz="1100" b="1" dirty="0">
                <a:latin typeface="Arial" pitchFamily="34" charset="0"/>
              </a:rPr>
              <a:t>How can you help others overcome their challenges?</a:t>
            </a:r>
          </a:p>
        </p:txBody>
      </p:sp>
    </p:spTree>
    <p:extLst>
      <p:ext uri="{BB962C8B-B14F-4D97-AF65-F5344CB8AC3E}">
        <p14:creationId xmlns:p14="http://schemas.microsoft.com/office/powerpoint/2010/main" val="26907444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xfrm>
            <a:off x="887068" y="4424011"/>
            <a:ext cx="5260924" cy="4189487"/>
          </a:xfrm>
          <a:noFill/>
          <a:ln w="9525"/>
        </p:spPr>
        <p:txBody>
          <a:bodyPr/>
          <a:lstStyle/>
          <a:p>
            <a:pPr eaLnBrk="1" hangingPunct="1"/>
            <a:r>
              <a:rPr lang="en-US" sz="1100" b="1" dirty="0">
                <a:latin typeface="Arial" pitchFamily="34" charset="0"/>
              </a:rPr>
              <a:t>Some of you may have been thinking, “So when is this guy (lady) going to get around to pushing the Guard?”</a:t>
            </a:r>
          </a:p>
          <a:p>
            <a:pPr eaLnBrk="1" hangingPunct="1"/>
            <a:r>
              <a:rPr lang="en-US" sz="1100" b="1" dirty="0">
                <a:latin typeface="Arial" pitchFamily="34" charset="0"/>
              </a:rPr>
              <a:t>OK, here comes my </a:t>
            </a:r>
            <a:r>
              <a:rPr lang="en-US" sz="1100" b="1" u="sng" dirty="0">
                <a:latin typeface="Arial" pitchFamily="34" charset="0"/>
              </a:rPr>
              <a:t>30-second</a:t>
            </a:r>
            <a:r>
              <a:rPr lang="en-US" sz="1100" b="1" dirty="0">
                <a:latin typeface="Arial" pitchFamily="34" charset="0"/>
              </a:rPr>
              <a:t> commercial. </a:t>
            </a:r>
          </a:p>
          <a:p>
            <a:pPr eaLnBrk="1" hangingPunct="1"/>
            <a:r>
              <a:rPr lang="en-US" sz="1100" b="1" dirty="0">
                <a:latin typeface="Arial" pitchFamily="34" charset="0"/>
              </a:rPr>
              <a:t>The Guard serves your community and nation… we are citizen-soldiers who answer the call in natural disasters. </a:t>
            </a:r>
          </a:p>
          <a:p>
            <a:pPr eaLnBrk="1" hangingPunct="1"/>
            <a:endParaRPr lang="en-US" sz="1100" b="1" dirty="0">
              <a:latin typeface="Arial" pitchFamily="34" charset="0"/>
            </a:endParaRPr>
          </a:p>
          <a:p>
            <a:pPr eaLnBrk="1" hangingPunct="1"/>
            <a:r>
              <a:rPr lang="en-US" sz="1100" dirty="0">
                <a:latin typeface="Arial" pitchFamily="34" charset="0"/>
              </a:rPr>
              <a:t>(Don’t take a lot of time here. You have already sold yourself and set the stage for the Guard. Pushing now will undo your credibility.)</a:t>
            </a:r>
          </a:p>
          <a:p>
            <a:pPr eaLnBrk="1" hangingPunct="1"/>
            <a:r>
              <a:rPr lang="en-US" sz="1100" dirty="0">
                <a:latin typeface="Arial" pitchFamily="34" charset="0"/>
              </a:rPr>
              <a:t>Click and a short video will be launched on the next slide. You will need a current version of Windows Media Player installed on your computer. </a:t>
            </a:r>
          </a:p>
          <a:p>
            <a:pPr eaLnBrk="1" hangingPunct="1"/>
            <a:endParaRPr lang="en-US" dirty="0">
              <a:latin typeface="Arial" pitchFamily="34" charset="0"/>
            </a:endParaRPr>
          </a:p>
        </p:txBody>
      </p:sp>
    </p:spTree>
    <p:extLst>
      <p:ext uri="{BB962C8B-B14F-4D97-AF65-F5344CB8AC3E}">
        <p14:creationId xmlns:p14="http://schemas.microsoft.com/office/powerpoint/2010/main" val="40727509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887068" y="4462300"/>
            <a:ext cx="5260923" cy="4189487"/>
          </a:xfrm>
          <a:noFill/>
          <a:ln w="9525"/>
        </p:spPr>
        <p:txBody>
          <a:bodyPr/>
          <a:lstStyle/>
          <a:p>
            <a:pPr eaLnBrk="1" hangingPunct="1">
              <a:lnSpc>
                <a:spcPct val="100000"/>
              </a:lnSpc>
            </a:pPr>
            <a:r>
              <a:rPr lang="en-US" sz="1100" b="1" dirty="0">
                <a:latin typeface="Arial" pitchFamily="34" charset="0"/>
              </a:rPr>
              <a:t>We are the nation’s oldest military organization. </a:t>
            </a:r>
          </a:p>
          <a:p>
            <a:pPr eaLnBrk="1" hangingPunct="1">
              <a:lnSpc>
                <a:spcPct val="100000"/>
              </a:lnSpc>
            </a:pPr>
            <a:r>
              <a:rPr lang="en-US" sz="1100" b="1" dirty="0">
                <a:latin typeface="Arial" pitchFamily="34" charset="0"/>
              </a:rPr>
              <a:t>Since 1636, we have served as Citizen-Soldiers. </a:t>
            </a:r>
          </a:p>
          <a:p>
            <a:pPr eaLnBrk="1" hangingPunct="1">
              <a:lnSpc>
                <a:spcPct val="100000"/>
              </a:lnSpc>
            </a:pPr>
            <a:r>
              <a:rPr lang="en-US" sz="1100" b="1" dirty="0">
                <a:latin typeface="Arial" pitchFamily="34" charset="0"/>
              </a:rPr>
              <a:t>We are teachers, bankers, pilots, engineers, nurses, doctors, computer technicians… all sorts of civilian jobs, but we are also Soldiers. </a:t>
            </a:r>
          </a:p>
          <a:p>
            <a:pPr eaLnBrk="1" hangingPunct="1">
              <a:lnSpc>
                <a:spcPct val="100000"/>
              </a:lnSpc>
            </a:pPr>
            <a:r>
              <a:rPr lang="en-US" sz="1100" b="1" dirty="0">
                <a:latin typeface="Arial" pitchFamily="34" charset="0"/>
              </a:rPr>
              <a:t>When duty calls, we serve – whether the need is here or around the globe. </a:t>
            </a:r>
          </a:p>
          <a:p>
            <a:pPr eaLnBrk="1" hangingPunct="1"/>
            <a:r>
              <a:rPr lang="en-US" b="1" dirty="0">
                <a:latin typeface="Arial" pitchFamily="34" charset="0"/>
              </a:rPr>
              <a:t> </a:t>
            </a:r>
          </a:p>
        </p:txBody>
      </p:sp>
    </p:spTree>
    <p:extLst>
      <p:ext uri="{BB962C8B-B14F-4D97-AF65-F5344CB8AC3E}">
        <p14:creationId xmlns:p14="http://schemas.microsoft.com/office/powerpoint/2010/main" val="13068220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xfrm>
            <a:off x="887068" y="4424011"/>
            <a:ext cx="5260924" cy="4189487"/>
          </a:xfrm>
          <a:noFill/>
          <a:ln w="9525"/>
        </p:spPr>
        <p:txBody>
          <a:bodyPr/>
          <a:lstStyle/>
          <a:p>
            <a:pPr eaLnBrk="1" hangingPunct="1">
              <a:lnSpc>
                <a:spcPct val="100000"/>
              </a:lnSpc>
            </a:pPr>
            <a:r>
              <a:rPr lang="en-US" sz="1100" dirty="0">
                <a:latin typeface="Arial" pitchFamily="34" charset="0"/>
              </a:rPr>
              <a:t>Program wrap-up: </a:t>
            </a:r>
          </a:p>
          <a:p>
            <a:pPr eaLnBrk="1" hangingPunct="1">
              <a:lnSpc>
                <a:spcPct val="100000"/>
              </a:lnSpc>
            </a:pPr>
            <a:r>
              <a:rPr lang="en-US" sz="1100" b="1" dirty="0">
                <a:latin typeface="Arial" pitchFamily="34" charset="0"/>
              </a:rPr>
              <a:t>Thank you, Mr/Ms _____________ for having me here today. Thank you students. I have enjoyed meeting you and working with you. </a:t>
            </a:r>
          </a:p>
          <a:p>
            <a:pPr eaLnBrk="1" hangingPunct="1">
              <a:lnSpc>
                <a:spcPct val="100000"/>
              </a:lnSpc>
            </a:pPr>
            <a:r>
              <a:rPr lang="en-US" sz="1100" b="1" dirty="0">
                <a:latin typeface="Arial" pitchFamily="34" charset="0"/>
              </a:rPr>
              <a:t>It is greatly appreciated if you will fill out the Student Feedback Sheet I am passing out. I need to show my bosses I was here and presented this program to you. Your feedback will help me improve every time I present this class.</a:t>
            </a:r>
          </a:p>
          <a:p>
            <a:pPr eaLnBrk="1" hangingPunct="1">
              <a:lnSpc>
                <a:spcPct val="100000"/>
              </a:lnSpc>
            </a:pPr>
            <a:r>
              <a:rPr lang="en-US" sz="1100" b="1" dirty="0">
                <a:latin typeface="Arial" pitchFamily="34" charset="0"/>
              </a:rPr>
              <a:t>If you want info on the Guard, you can just mark that on this sheet.</a:t>
            </a:r>
          </a:p>
          <a:p>
            <a:pPr eaLnBrk="1" hangingPunct="1">
              <a:lnSpc>
                <a:spcPct val="100000"/>
              </a:lnSpc>
            </a:pPr>
            <a:r>
              <a:rPr lang="en-US" sz="1100" b="1" dirty="0">
                <a:latin typeface="Arial" pitchFamily="34" charset="0"/>
              </a:rPr>
              <a:t>If you have any questions, or if there is any way I can help you in the future, you have my number and email address. I’ve stamped it on the back of each workbook. </a:t>
            </a:r>
          </a:p>
          <a:p>
            <a:pPr eaLnBrk="1" hangingPunct="1">
              <a:lnSpc>
                <a:spcPct val="100000"/>
              </a:lnSpc>
            </a:pPr>
            <a:r>
              <a:rPr lang="en-US" sz="1100" b="1" dirty="0">
                <a:latin typeface="Arial" pitchFamily="34" charset="0"/>
              </a:rPr>
              <a:t>I wish you all career and life success. </a:t>
            </a:r>
          </a:p>
          <a:p>
            <a:pPr eaLnBrk="1" hangingPunct="1">
              <a:lnSpc>
                <a:spcPct val="100000"/>
              </a:lnSpc>
            </a:pPr>
            <a:endParaRPr lang="en-US" sz="1100" b="1" dirty="0">
              <a:latin typeface="Arial" pitchFamily="34" charset="0"/>
            </a:endParaRPr>
          </a:p>
          <a:p>
            <a:pPr eaLnBrk="1" hangingPunct="1">
              <a:lnSpc>
                <a:spcPct val="100000"/>
              </a:lnSpc>
            </a:pPr>
            <a:r>
              <a:rPr lang="en-US" sz="1100" b="1" dirty="0">
                <a:latin typeface="Arial" pitchFamily="34" charset="0"/>
              </a:rPr>
              <a:t>Thank you. </a:t>
            </a:r>
          </a:p>
        </p:txBody>
      </p:sp>
    </p:spTree>
    <p:extLst>
      <p:ext uri="{BB962C8B-B14F-4D97-AF65-F5344CB8AC3E}">
        <p14:creationId xmlns:p14="http://schemas.microsoft.com/office/powerpoint/2010/main" val="9220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med">
    <p:cover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ransition spd="med">
    <p:cover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transition spd="med">
    <p:cover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cover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cSld>
  <p:clrMapOvr>
    <a:masterClrMapping/>
  </p:clrMapOvr>
  <p:transition spd="med">
    <p:cover dir="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userDrawn="1"/>
        </p:nvSpPr>
        <p:spPr>
          <a:xfrm rot="16200000">
            <a:off x="-218493" y="6482209"/>
            <a:ext cx="597693" cy="153888"/>
          </a:xfrm>
          <a:prstGeom prst="rect">
            <a:avLst/>
          </a:prstGeom>
          <a:gradFill flip="none" rotWithShape="1">
            <a:gsLst>
              <a:gs pos="0">
                <a:srgbClr val="1C75B8">
                  <a:shade val="30000"/>
                  <a:satMod val="115000"/>
                </a:srgbClr>
              </a:gs>
              <a:gs pos="50000">
                <a:srgbClr val="1C75B8">
                  <a:shade val="67500"/>
                  <a:satMod val="115000"/>
                </a:srgbClr>
              </a:gs>
              <a:gs pos="100000">
                <a:srgbClr val="1C75B8">
                  <a:shade val="100000"/>
                  <a:satMod val="115000"/>
                </a:srgbClr>
              </a:gs>
            </a:gsLst>
            <a:lin ang="10800000" scaled="1"/>
            <a:tileRect/>
          </a:gradFill>
        </p:spPr>
        <p:txBody>
          <a:bodyPr wrap="square" rtlCol="0">
            <a:spAutoFit/>
          </a:bodyPr>
          <a:lstStyle/>
          <a:p>
            <a:r>
              <a:rPr lang="en-US" sz="400" dirty="0"/>
              <a:t>© 2018 CTC, Inc</a:t>
            </a:r>
          </a:p>
        </p:txBody>
      </p:sp>
      <p:sp>
        <p:nvSpPr>
          <p:cNvPr id="4" name="TextBox 3"/>
          <p:cNvSpPr txBox="1"/>
          <p:nvPr userDrawn="1"/>
        </p:nvSpPr>
        <p:spPr>
          <a:xfrm>
            <a:off x="8873106" y="6538519"/>
            <a:ext cx="260008" cy="215444"/>
          </a:xfrm>
          <a:prstGeom prst="rect">
            <a:avLst/>
          </a:prstGeom>
          <a:noFill/>
        </p:spPr>
        <p:txBody>
          <a:bodyPr wrap="none" rtlCol="0">
            <a:spAutoFit/>
          </a:bodyPr>
          <a:lstStyle/>
          <a:p>
            <a:r>
              <a:rPr lang="en-US" sz="800" dirty="0"/>
              <a:t>®</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transition spd="med">
    <p:cover dir="ru"/>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0" Type="http://schemas.openxmlformats.org/officeDocument/2006/relationships/notesSlide" Target="../notesSlides/notesSlide17.xml"/><Relationship Id="rId4" Type="http://schemas.openxmlformats.org/officeDocument/2006/relationships/audio" Target="../media/media2.mp3"/><Relationship Id="rId9" Type="http://schemas.openxmlformats.org/officeDocument/2006/relationships/slideLayout" Target="../slideLayouts/slideLayout4.xml"/><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g"/><Relationship Id="rId7" Type="http://schemas.microsoft.com/office/2007/relationships/hdphoto" Target="../media/hdphoto5.wdp"/><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5.jp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wmv"/><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10.wdp"/></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1.jpe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11.wdp"/></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2.png"/>
          <p:cNvPicPr/>
          <p:nvPr/>
        </p:nvPicPr>
        <p:blipFill>
          <a:blip r:embed="rId3"/>
          <a:srcRect t="3381" b="2867"/>
          <a:stretch>
            <a:fillRect/>
          </a:stretch>
        </p:blipFill>
        <p:spPr>
          <a:xfrm>
            <a:off x="-14288" y="0"/>
            <a:ext cx="9343434" cy="7007575"/>
          </a:xfrm>
          <a:prstGeom prst="rect">
            <a:avLst/>
          </a:prstGeom>
          <a:ln w="12700" cap="flat">
            <a:noFill/>
            <a:miter lim="400000"/>
          </a:ln>
          <a:effectLst/>
        </p:spPr>
      </p:pic>
      <p:pic>
        <p:nvPicPr>
          <p:cNvPr id="6" name="Picture 5">
            <a:extLst>
              <a:ext uri="{FF2B5EF4-FFF2-40B4-BE49-F238E27FC236}">
                <a16:creationId xmlns:a16="http://schemas.microsoft.com/office/drawing/2014/main" id="{AB199F9B-6164-4BD0-844D-18E77F01B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277" y="199652"/>
            <a:ext cx="5040351" cy="6545583"/>
          </a:xfrm>
          <a:prstGeom prst="rect">
            <a:avLst/>
          </a:prstGeom>
          <a:effectLst>
            <a:glow rad="241300">
              <a:schemeClr val="bg2">
                <a:alpha val="70000"/>
              </a:schemeClr>
            </a:glow>
          </a:effectLst>
        </p:spPr>
      </p:pic>
    </p:spTree>
    <p:extLst>
      <p:ext uri="{BB962C8B-B14F-4D97-AF65-F5344CB8AC3E}">
        <p14:creationId xmlns:p14="http://schemas.microsoft.com/office/powerpoint/2010/main" val="101689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6" name="Rectangle 6"/>
          <p:cNvSpPr>
            <a:spLocks noChangeArrowheads="1"/>
          </p:cNvSpPr>
          <p:nvPr/>
        </p:nvSpPr>
        <p:spPr bwMode="auto">
          <a:xfrm>
            <a:off x="423081" y="1871053"/>
            <a:ext cx="8693623" cy="325614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lnSpc>
                <a:spcPts val="3500"/>
              </a:lnSpc>
              <a:spcAft>
                <a:spcPts val="0"/>
              </a:spcAft>
              <a:defRPr/>
            </a:pPr>
            <a:r>
              <a:rPr lang="en-US" b="1" dirty="0">
                <a:solidFill>
                  <a:srgbClr val="FFE101"/>
                </a:solidFill>
                <a:latin typeface="Arial" charset="0"/>
              </a:rPr>
              <a:t>Mover</a:t>
            </a:r>
            <a:r>
              <a:rPr lang="en-US" b="1" dirty="0">
                <a:latin typeface="Arial" charset="0"/>
              </a:rPr>
              <a:t> – Makes fast decisions. Likes being</a:t>
            </a:r>
          </a:p>
          <a:p>
            <a:pPr eaLnBrk="0" hangingPunct="0">
              <a:lnSpc>
                <a:spcPts val="3500"/>
              </a:lnSpc>
              <a:spcAft>
                <a:spcPts val="750"/>
              </a:spcAft>
              <a:defRPr/>
            </a:pPr>
            <a:r>
              <a:rPr lang="en-US" b="1" dirty="0">
                <a:latin typeface="Arial" charset="0"/>
              </a:rPr>
              <a:t>in charge.</a:t>
            </a:r>
          </a:p>
          <a:p>
            <a:pPr marL="804672" lvl="1" indent="-347472" eaLnBrk="0" hangingPunct="0">
              <a:lnSpc>
                <a:spcPts val="3500"/>
              </a:lnSpc>
              <a:spcAft>
                <a:spcPts val="750"/>
              </a:spcAft>
              <a:buFont typeface="Arial" pitchFamily="34" charset="0"/>
              <a:buChar char="•"/>
              <a:defRPr/>
            </a:pPr>
            <a:r>
              <a:rPr lang="en-US" b="1" dirty="0">
                <a:latin typeface="Arial" charset="0"/>
              </a:rPr>
              <a:t>Sees big-picture</a:t>
            </a:r>
          </a:p>
          <a:p>
            <a:pPr marL="804672" lvl="1" indent="-347472" eaLnBrk="0" hangingPunct="0">
              <a:lnSpc>
                <a:spcPts val="3500"/>
              </a:lnSpc>
              <a:spcAft>
                <a:spcPts val="750"/>
              </a:spcAft>
              <a:buFont typeface="Arial" pitchFamily="34" charset="0"/>
              <a:buChar char="•"/>
              <a:defRPr/>
            </a:pPr>
            <a:r>
              <a:rPr lang="en-US" b="1" dirty="0">
                <a:latin typeface="Arial" charset="0"/>
              </a:rPr>
              <a:t>Quick-thinker</a:t>
            </a:r>
          </a:p>
          <a:p>
            <a:pPr marL="804672" lvl="1" indent="-347472" eaLnBrk="0" hangingPunct="0">
              <a:lnSpc>
                <a:spcPts val="3500"/>
              </a:lnSpc>
              <a:spcAft>
                <a:spcPts val="750"/>
              </a:spcAft>
              <a:buFont typeface="Arial" pitchFamily="34" charset="0"/>
              <a:buChar char="•"/>
              <a:defRPr/>
            </a:pPr>
            <a:r>
              <a:rPr lang="en-US" b="1" dirty="0">
                <a:latin typeface="Arial" charset="0"/>
              </a:rPr>
              <a:t>Goal oriented</a:t>
            </a:r>
          </a:p>
          <a:p>
            <a:pPr marL="0" lvl="1" eaLnBrk="0" hangingPunct="0">
              <a:lnSpc>
                <a:spcPts val="3500"/>
              </a:lnSpc>
              <a:spcBef>
                <a:spcPts val="0"/>
              </a:spcBef>
              <a:spcAft>
                <a:spcPts val="750"/>
              </a:spcAft>
              <a:defRPr/>
            </a:pPr>
            <a:r>
              <a:rPr lang="en-US" b="1" dirty="0">
                <a:solidFill>
                  <a:srgbClr val="FFD300"/>
                </a:solidFill>
                <a:latin typeface="Arial" charset="0"/>
              </a:rPr>
              <a:t>Best job </a:t>
            </a:r>
            <a:r>
              <a:rPr lang="en-US" b="1" dirty="0">
                <a:latin typeface="Arial" charset="0"/>
              </a:rPr>
              <a:t>– Organizing &amp; delegating projects with deadlines</a:t>
            </a:r>
          </a:p>
        </p:txBody>
      </p:sp>
      <p:sp>
        <p:nvSpPr>
          <p:cNvPr id="317447" name="Text Box 7"/>
          <p:cNvSpPr txBox="1">
            <a:spLocks noChangeArrowheads="1"/>
          </p:cNvSpPr>
          <p:nvPr/>
        </p:nvSpPr>
        <p:spPr bwMode="auto">
          <a:xfrm>
            <a:off x="436800" y="5148571"/>
            <a:ext cx="7959150" cy="830997"/>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b="1" i="1" dirty="0">
                <a:solidFill>
                  <a:srgbClr val="FFD300"/>
                </a:solidFill>
                <a:latin typeface="Arial" charset="0"/>
              </a:rPr>
              <a:t>Communicate with a Mover</a:t>
            </a:r>
            <a:r>
              <a:rPr lang="en-US" b="1" i="1" dirty="0">
                <a:latin typeface="Arial" charset="0"/>
              </a:rPr>
              <a:t> by allowing him or her to take the lead, focusing on actions and results. </a:t>
            </a:r>
          </a:p>
        </p:txBody>
      </p:sp>
      <p:sp>
        <p:nvSpPr>
          <p:cNvPr id="317448" name="Text Box 8"/>
          <p:cNvSpPr txBox="1">
            <a:spLocks noChangeArrowheads="1"/>
          </p:cNvSpPr>
          <p:nvPr/>
        </p:nvSpPr>
        <p:spPr bwMode="auto">
          <a:xfrm>
            <a:off x="254000" y="647128"/>
            <a:ext cx="7150100" cy="1077218"/>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sz="3200" b="1" i="1" dirty="0">
                <a:solidFill>
                  <a:srgbClr val="FFE101"/>
                </a:solidFill>
                <a:latin typeface="Arial" charset="0"/>
              </a:rPr>
              <a:t>Faster-paced &amp; </a:t>
            </a:r>
          </a:p>
          <a:p>
            <a:pPr eaLnBrk="0" hangingPunct="0">
              <a:defRPr/>
            </a:pPr>
            <a:r>
              <a:rPr lang="en-US" sz="3200" b="1" i="1" u="sng" dirty="0">
                <a:solidFill>
                  <a:srgbClr val="FFE101"/>
                </a:solidFill>
                <a:latin typeface="Arial" charset="0"/>
              </a:rPr>
              <a:t>Process Oriented</a:t>
            </a:r>
          </a:p>
        </p:txBody>
      </p:sp>
      <p:pic>
        <p:nvPicPr>
          <p:cNvPr id="317454" name="Picture 1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grpSp>
        <p:nvGrpSpPr>
          <p:cNvPr id="2" name="Group 23"/>
          <p:cNvGrpSpPr>
            <a:grpSpLocks/>
          </p:cNvGrpSpPr>
          <p:nvPr/>
        </p:nvGrpSpPr>
        <p:grpSpPr bwMode="auto">
          <a:xfrm rot="10800000">
            <a:off x="7162800" y="914400"/>
            <a:ext cx="1771650" cy="1771650"/>
            <a:chOff x="4500" y="864"/>
            <a:chExt cx="876" cy="876"/>
          </a:xfrm>
        </p:grpSpPr>
        <p:sp>
          <p:nvSpPr>
            <p:cNvPr id="317461" name="AutoShape 21">
              <a:hlinkClick r:id="" action="ppaction://noaction" highlightClick="1"/>
            </p:cNvPr>
            <p:cNvSpPr>
              <a:spLocks noChangeArrowheads="1"/>
            </p:cNvSpPr>
            <p:nvPr/>
          </p:nvSpPr>
          <p:spPr bwMode="auto">
            <a:xfrm>
              <a:off x="4505" y="1311"/>
              <a:ext cx="427" cy="443"/>
            </a:xfrm>
            <a:prstGeom prst="actionButtonBlank">
              <a:avLst/>
            </a:prstGeom>
            <a:solidFill>
              <a:srgbClr val="FFD300"/>
            </a:solidFill>
            <a:ln w="9525">
              <a:noFill/>
              <a:miter lim="800000"/>
              <a:headEnd/>
              <a:tailEnd/>
            </a:ln>
            <a:effectLst>
              <a:outerShdw dist="53882" dir="2700000" algn="ctr" rotWithShape="0">
                <a:schemeClr val="bg2">
                  <a:alpha val="50000"/>
                </a:schemeClr>
              </a:outerShdw>
            </a:effectLst>
          </p:spPr>
          <p:txBody>
            <a:bodyPr wrap="none" anchor="ctr"/>
            <a:lstStyle/>
            <a:p>
              <a:pPr algn="ctr" eaLnBrk="0" hangingPunct="0">
                <a:defRPr/>
              </a:pPr>
              <a:endParaRPr lang="en-US" dirty="0">
                <a:latin typeface="Arial" charset="0"/>
              </a:endParaRPr>
            </a:p>
          </p:txBody>
        </p:sp>
        <p:pic>
          <p:nvPicPr>
            <p:cNvPr id="317462" name="Picture 22" descr="Arrows_01"/>
            <p:cNvPicPr>
              <a:picLocks noChangeAspect="1" noChangeArrowheads="1"/>
            </p:cNvPicPr>
            <p:nvPr/>
          </p:nvPicPr>
          <p:blipFill>
            <a:blip r:embed="rId4" cstate="print"/>
            <a:srcRect/>
            <a:stretch>
              <a:fillRect/>
            </a:stretch>
          </p:blipFill>
          <p:spPr bwMode="auto">
            <a:xfrm>
              <a:off x="4500" y="864"/>
              <a:ext cx="876" cy="876"/>
            </a:xfrm>
            <a:prstGeom prst="rect">
              <a:avLst/>
            </a:prstGeom>
            <a:noFill/>
            <a:effectLst>
              <a:outerShdw dist="53882" dir="2700000" algn="ctr" rotWithShape="0">
                <a:srgbClr val="808080">
                  <a:alpha val="50000"/>
                </a:srgbClr>
              </a:outerShdw>
            </a:effectLst>
          </p:spPr>
        </p:pic>
      </p:grpSp>
      <p:sp>
        <p:nvSpPr>
          <p:cNvPr id="11" name="Slide Number Placeholder 3"/>
          <p:cNvSpPr txBox="1">
            <a:spLocks/>
          </p:cNvSpPr>
          <p:nvPr/>
        </p:nvSpPr>
        <p:spPr>
          <a:xfrm>
            <a:off x="1133474" y="6304974"/>
            <a:ext cx="2880385"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10</a:t>
            </a:fld>
            <a:r>
              <a:rPr lang="en-US" sz="1800" dirty="0"/>
              <a:t>   </a:t>
            </a:r>
            <a:r>
              <a:rPr lang="en-US" sz="2800" dirty="0"/>
              <a:t>|  </a:t>
            </a:r>
            <a:r>
              <a:rPr lang="en-US" sz="1800" dirty="0"/>
              <a:t>Page 9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17454"/>
                                        </p:tgtEl>
                                        <p:attrNameLst>
                                          <p:attrName>style.visibility</p:attrName>
                                        </p:attrNameLst>
                                      </p:cBhvr>
                                      <p:to>
                                        <p:strVal val="visible"/>
                                      </p:to>
                                    </p:set>
                                    <p:animEffect transition="in" filter="box(out)">
                                      <p:cBhvr>
                                        <p:cTn id="11" dur="500"/>
                                        <p:tgtEl>
                                          <p:spTgt spid="317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4" name="Rectangle 6"/>
          <p:cNvSpPr>
            <a:spLocks noChangeArrowheads="1"/>
          </p:cNvSpPr>
          <p:nvPr/>
        </p:nvSpPr>
        <p:spPr bwMode="auto">
          <a:xfrm>
            <a:off x="542925" y="1824436"/>
            <a:ext cx="7826376" cy="3208571"/>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lnSpc>
                <a:spcPts val="3500"/>
              </a:lnSpc>
              <a:spcAft>
                <a:spcPts val="1200"/>
              </a:spcAft>
              <a:defRPr/>
            </a:pPr>
            <a:r>
              <a:rPr lang="en-US" b="1" dirty="0">
                <a:solidFill>
                  <a:srgbClr val="FFE101"/>
                </a:solidFill>
                <a:latin typeface="Arial" charset="0"/>
              </a:rPr>
              <a:t>Helper</a:t>
            </a:r>
            <a:r>
              <a:rPr lang="en-US" b="1" dirty="0">
                <a:latin typeface="Arial" charset="0"/>
              </a:rPr>
              <a:t> – Prefers spending time </a:t>
            </a:r>
            <a:br>
              <a:rPr lang="en-US" b="1" dirty="0">
                <a:latin typeface="Arial" charset="0"/>
              </a:rPr>
            </a:br>
            <a:r>
              <a:rPr lang="en-US" b="1" dirty="0">
                <a:latin typeface="Arial" charset="0"/>
              </a:rPr>
              <a:t>one-on-one with another person.</a:t>
            </a:r>
          </a:p>
          <a:p>
            <a:pPr marL="800100" lvl="1" indent="-342900" eaLnBrk="0" hangingPunct="0">
              <a:lnSpc>
                <a:spcPts val="3500"/>
              </a:lnSpc>
              <a:spcAft>
                <a:spcPts val="720"/>
              </a:spcAft>
              <a:buFont typeface="Arial" pitchFamily="34" charset="0"/>
              <a:buChar char="•"/>
              <a:defRPr/>
            </a:pPr>
            <a:r>
              <a:rPr lang="en-US" b="1" dirty="0">
                <a:latin typeface="Arial" charset="0"/>
              </a:rPr>
              <a:t>Supportive and friendly</a:t>
            </a:r>
          </a:p>
          <a:p>
            <a:pPr marL="800100" lvl="1" indent="-342900" eaLnBrk="0" hangingPunct="0">
              <a:lnSpc>
                <a:spcPts val="3500"/>
              </a:lnSpc>
              <a:spcAft>
                <a:spcPts val="720"/>
              </a:spcAft>
              <a:buFont typeface="Arial" pitchFamily="34" charset="0"/>
              <a:buChar char="•"/>
              <a:defRPr/>
            </a:pPr>
            <a:r>
              <a:rPr lang="en-US" b="1" dirty="0">
                <a:latin typeface="Arial" charset="0"/>
              </a:rPr>
              <a:t>Good listener</a:t>
            </a:r>
          </a:p>
          <a:p>
            <a:pPr marL="800100" lvl="1" indent="-342900" eaLnBrk="0" hangingPunct="0">
              <a:lnSpc>
                <a:spcPts val="3500"/>
              </a:lnSpc>
              <a:spcAft>
                <a:spcPts val="720"/>
              </a:spcAft>
              <a:buFont typeface="Arial" pitchFamily="34" charset="0"/>
              <a:buChar char="•"/>
              <a:defRPr/>
            </a:pPr>
            <a:r>
              <a:rPr lang="en-US" b="1" dirty="0">
                <a:latin typeface="Arial" charset="0"/>
              </a:rPr>
              <a:t>Dependable </a:t>
            </a:r>
          </a:p>
          <a:p>
            <a:pPr eaLnBrk="0" hangingPunct="0">
              <a:lnSpc>
                <a:spcPts val="3500"/>
              </a:lnSpc>
              <a:defRPr/>
            </a:pPr>
            <a:r>
              <a:rPr lang="en-US" b="1" dirty="0">
                <a:solidFill>
                  <a:srgbClr val="FFD300"/>
                </a:solidFill>
                <a:latin typeface="Arial" charset="0"/>
              </a:rPr>
              <a:t>Best job</a:t>
            </a:r>
            <a:r>
              <a:rPr lang="en-US" b="1" dirty="0">
                <a:latin typeface="Arial" charset="0"/>
              </a:rPr>
              <a:t> – Listening and caring for others</a:t>
            </a:r>
          </a:p>
        </p:txBody>
      </p:sp>
      <p:sp>
        <p:nvSpPr>
          <p:cNvPr id="319495" name="Text Box 7"/>
          <p:cNvSpPr txBox="1">
            <a:spLocks noChangeArrowheads="1"/>
          </p:cNvSpPr>
          <p:nvPr/>
        </p:nvSpPr>
        <p:spPr bwMode="auto">
          <a:xfrm>
            <a:off x="542925" y="5160825"/>
            <a:ext cx="8448675" cy="830997"/>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b="1" i="1" dirty="0">
                <a:solidFill>
                  <a:srgbClr val="FFD300"/>
                </a:solidFill>
                <a:latin typeface="Arial" charset="0"/>
              </a:rPr>
              <a:t>Communicate with a </a:t>
            </a:r>
            <a:r>
              <a:rPr lang="en-US" b="1" i="1" dirty="0">
                <a:solidFill>
                  <a:srgbClr val="FFE101"/>
                </a:solidFill>
                <a:latin typeface="Arial" charset="0"/>
              </a:rPr>
              <a:t>Helper</a:t>
            </a:r>
            <a:r>
              <a:rPr lang="en-US" b="1" i="1" dirty="0">
                <a:latin typeface="Arial" charset="0"/>
              </a:rPr>
              <a:t> by providing suggestions and encouragement and focusing on relationships.</a:t>
            </a:r>
          </a:p>
        </p:txBody>
      </p:sp>
      <p:sp>
        <p:nvSpPr>
          <p:cNvPr id="319496" name="Text Box 8"/>
          <p:cNvSpPr txBox="1">
            <a:spLocks noChangeArrowheads="1"/>
          </p:cNvSpPr>
          <p:nvPr/>
        </p:nvSpPr>
        <p:spPr bwMode="auto">
          <a:xfrm>
            <a:off x="292099" y="660400"/>
            <a:ext cx="5664201" cy="1077218"/>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sz="3200" b="1" i="1" dirty="0">
                <a:solidFill>
                  <a:srgbClr val="FFE101"/>
                </a:solidFill>
                <a:latin typeface="Arial" charset="0"/>
              </a:rPr>
              <a:t>Slower-paced &amp; </a:t>
            </a:r>
            <a:r>
              <a:rPr lang="en-US" sz="3200" b="1" i="1" u="sng" dirty="0">
                <a:solidFill>
                  <a:srgbClr val="FFE101"/>
                </a:solidFill>
                <a:latin typeface="Arial" charset="0"/>
              </a:rPr>
              <a:t>Relationship Oriented</a:t>
            </a:r>
          </a:p>
        </p:txBody>
      </p:sp>
      <p:pic>
        <p:nvPicPr>
          <p:cNvPr id="319502" name="Picture 1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grpSp>
        <p:nvGrpSpPr>
          <p:cNvPr id="2" name="Group 22"/>
          <p:cNvGrpSpPr>
            <a:grpSpLocks/>
          </p:cNvGrpSpPr>
          <p:nvPr/>
        </p:nvGrpSpPr>
        <p:grpSpPr bwMode="auto">
          <a:xfrm>
            <a:off x="7099730" y="886996"/>
            <a:ext cx="1733550" cy="1733550"/>
            <a:chOff x="4500" y="864"/>
            <a:chExt cx="876" cy="876"/>
          </a:xfrm>
        </p:grpSpPr>
        <p:sp>
          <p:nvSpPr>
            <p:cNvPr id="319511" name="AutoShape 23">
              <a:hlinkClick r:id="" action="ppaction://noaction" highlightClick="1"/>
            </p:cNvPr>
            <p:cNvSpPr>
              <a:spLocks noChangeArrowheads="1"/>
            </p:cNvSpPr>
            <p:nvPr/>
          </p:nvSpPr>
          <p:spPr bwMode="auto">
            <a:xfrm>
              <a:off x="4505" y="1292"/>
              <a:ext cx="428" cy="442"/>
            </a:xfrm>
            <a:prstGeom prst="actionButtonBlank">
              <a:avLst/>
            </a:prstGeom>
            <a:solidFill>
              <a:srgbClr val="FFD300"/>
            </a:solidFill>
            <a:ln w="9525">
              <a:noFill/>
              <a:miter lim="800000"/>
              <a:headEnd/>
              <a:tailEnd/>
            </a:ln>
            <a:effectLst>
              <a:outerShdw dist="45791" dir="2021404" algn="ctr" rotWithShape="0">
                <a:schemeClr val="bg2">
                  <a:alpha val="50000"/>
                </a:schemeClr>
              </a:outerShdw>
            </a:effectLst>
          </p:spPr>
          <p:txBody>
            <a:bodyPr wrap="none" anchor="ctr"/>
            <a:lstStyle/>
            <a:p>
              <a:pPr algn="ctr" eaLnBrk="0" hangingPunct="0">
                <a:defRPr/>
              </a:pPr>
              <a:endParaRPr lang="en-US" dirty="0">
                <a:latin typeface="Arial" charset="0"/>
              </a:endParaRPr>
            </a:p>
          </p:txBody>
        </p:sp>
        <p:pic>
          <p:nvPicPr>
            <p:cNvPr id="319512" name="Picture 24" descr="Arrows_01"/>
            <p:cNvPicPr>
              <a:picLocks noChangeAspect="1" noChangeArrowheads="1"/>
            </p:cNvPicPr>
            <p:nvPr/>
          </p:nvPicPr>
          <p:blipFill>
            <a:blip r:embed="rId4" cstate="print"/>
            <a:srcRect/>
            <a:stretch>
              <a:fillRect/>
            </a:stretch>
          </p:blipFill>
          <p:spPr bwMode="auto">
            <a:xfrm>
              <a:off x="4500" y="864"/>
              <a:ext cx="876" cy="876"/>
            </a:xfrm>
            <a:prstGeom prst="rect">
              <a:avLst/>
            </a:prstGeom>
            <a:noFill/>
            <a:effectLst>
              <a:outerShdw dist="45791" dir="2021404" algn="ctr" rotWithShape="0">
                <a:srgbClr val="808080">
                  <a:alpha val="50000"/>
                </a:srgbClr>
              </a:outerShdw>
            </a:effectLst>
          </p:spPr>
        </p:pic>
      </p:grpSp>
      <p:sp>
        <p:nvSpPr>
          <p:cNvPr id="11" name="Slide Number Placeholder 3"/>
          <p:cNvSpPr txBox="1">
            <a:spLocks/>
          </p:cNvSpPr>
          <p:nvPr/>
        </p:nvSpPr>
        <p:spPr>
          <a:xfrm>
            <a:off x="1133474" y="6304974"/>
            <a:ext cx="3296021"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11</a:t>
            </a:fld>
            <a:r>
              <a:rPr lang="en-US" sz="1800" dirty="0"/>
              <a:t>   </a:t>
            </a:r>
            <a:r>
              <a:rPr lang="en-US" sz="2800" dirty="0"/>
              <a:t>|  </a:t>
            </a:r>
            <a:r>
              <a:rPr lang="en-US" sz="1800" dirty="0"/>
              <a:t>Page 9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19502"/>
                                        </p:tgtEl>
                                        <p:attrNameLst>
                                          <p:attrName>style.visibility</p:attrName>
                                        </p:attrNameLst>
                                      </p:cBhvr>
                                      <p:to>
                                        <p:strVal val="visible"/>
                                      </p:to>
                                    </p:set>
                                    <p:animEffect transition="in" filter="box(out)">
                                      <p:cBhvr>
                                        <p:cTn id="11" dur="500"/>
                                        <p:tgtEl>
                                          <p:spTgt spid="31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2" name="Rectangle 6"/>
          <p:cNvSpPr>
            <a:spLocks noChangeArrowheads="1"/>
          </p:cNvSpPr>
          <p:nvPr/>
        </p:nvSpPr>
        <p:spPr bwMode="auto">
          <a:xfrm>
            <a:off x="542925" y="1969800"/>
            <a:ext cx="7772400" cy="2746906"/>
          </a:xfrm>
          <a:prstGeom prst="rect">
            <a:avLst/>
          </a:prstGeom>
          <a:noFill/>
          <a:ln w="9525" algn="ctr">
            <a:noFill/>
            <a:miter lim="800000"/>
            <a:headEnd/>
            <a:tailEnd/>
          </a:ln>
          <a:effectLst>
            <a:outerShdw dist="35921" dir="2700000" algn="ctr" rotWithShape="0">
              <a:schemeClr val="bg2"/>
            </a:outerShdw>
          </a:effectLst>
        </p:spPr>
        <p:txBody>
          <a:bodyPr anchor="ctr">
            <a:spAutoFit/>
          </a:bodyPr>
          <a:lstStyle/>
          <a:p>
            <a:pPr eaLnBrk="0" hangingPunct="0">
              <a:lnSpc>
                <a:spcPts val="3500"/>
              </a:lnSpc>
              <a:spcAft>
                <a:spcPts val="750"/>
              </a:spcAft>
              <a:defRPr/>
            </a:pPr>
            <a:r>
              <a:rPr lang="en-US" b="1" dirty="0">
                <a:solidFill>
                  <a:srgbClr val="FFE101"/>
                </a:solidFill>
                <a:latin typeface="Arial" charset="0"/>
              </a:rPr>
              <a:t>Talker</a:t>
            </a:r>
            <a:r>
              <a:rPr lang="en-US" b="1" dirty="0">
                <a:latin typeface="Arial" charset="0"/>
              </a:rPr>
              <a:t> – Entertains, informs, persuades people. </a:t>
            </a:r>
          </a:p>
          <a:p>
            <a:pPr marL="804672" lvl="1" indent="-347472" eaLnBrk="0" hangingPunct="0">
              <a:lnSpc>
                <a:spcPts val="3500"/>
              </a:lnSpc>
              <a:spcAft>
                <a:spcPts val="750"/>
              </a:spcAft>
              <a:buFontTx/>
              <a:buChar char="•"/>
              <a:defRPr/>
            </a:pPr>
            <a:r>
              <a:rPr lang="en-US" b="1" dirty="0">
                <a:latin typeface="Arial" charset="0"/>
              </a:rPr>
              <a:t> Energetic, enthusiastic, fast-moving </a:t>
            </a:r>
          </a:p>
          <a:p>
            <a:pPr marL="804672" lvl="1" indent="-347472" eaLnBrk="0" hangingPunct="0">
              <a:lnSpc>
                <a:spcPts val="3500"/>
              </a:lnSpc>
              <a:spcAft>
                <a:spcPts val="750"/>
              </a:spcAft>
              <a:buFontTx/>
              <a:buChar char="•"/>
              <a:defRPr/>
            </a:pPr>
            <a:r>
              <a:rPr lang="en-US" b="1" dirty="0">
                <a:latin typeface="Arial" charset="0"/>
              </a:rPr>
              <a:t> Team player </a:t>
            </a:r>
          </a:p>
          <a:p>
            <a:pPr marL="804672" lvl="1" indent="-347472" eaLnBrk="0" hangingPunct="0">
              <a:lnSpc>
                <a:spcPts val="3500"/>
              </a:lnSpc>
              <a:spcAft>
                <a:spcPts val="750"/>
              </a:spcAft>
              <a:buFontTx/>
              <a:buChar char="•"/>
              <a:defRPr/>
            </a:pPr>
            <a:r>
              <a:rPr lang="en-US" b="1" dirty="0">
                <a:latin typeface="Arial" charset="0"/>
              </a:rPr>
              <a:t> Consensus gatherer </a:t>
            </a:r>
          </a:p>
          <a:p>
            <a:pPr eaLnBrk="0" hangingPunct="0">
              <a:lnSpc>
                <a:spcPts val="3500"/>
              </a:lnSpc>
              <a:spcAft>
                <a:spcPts val="750"/>
              </a:spcAft>
              <a:defRPr/>
            </a:pPr>
            <a:r>
              <a:rPr lang="en-US" b="1" dirty="0">
                <a:solidFill>
                  <a:srgbClr val="FFD300"/>
                </a:solidFill>
                <a:latin typeface="Arial" charset="0"/>
              </a:rPr>
              <a:t>Best job</a:t>
            </a:r>
            <a:r>
              <a:rPr lang="en-US" b="1" dirty="0">
                <a:latin typeface="Arial" charset="0"/>
              </a:rPr>
              <a:t> – Working with people </a:t>
            </a:r>
          </a:p>
        </p:txBody>
      </p:sp>
      <p:sp>
        <p:nvSpPr>
          <p:cNvPr id="321543" name="Text Box 7"/>
          <p:cNvSpPr txBox="1">
            <a:spLocks noChangeArrowheads="1"/>
          </p:cNvSpPr>
          <p:nvPr/>
        </p:nvSpPr>
        <p:spPr bwMode="auto">
          <a:xfrm>
            <a:off x="542925" y="5105400"/>
            <a:ext cx="7620000" cy="830263"/>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defRPr/>
            </a:pPr>
            <a:r>
              <a:rPr lang="en-US" b="1" i="1" dirty="0">
                <a:solidFill>
                  <a:srgbClr val="FFD300"/>
                </a:solidFill>
                <a:latin typeface="Arial" charset="0"/>
              </a:rPr>
              <a:t>Communicate with a Talker</a:t>
            </a:r>
            <a:r>
              <a:rPr lang="en-US" b="1" i="1" dirty="0">
                <a:latin typeface="Arial" charset="0"/>
              </a:rPr>
              <a:t> by being attentive and focusing on his or her ideas.</a:t>
            </a:r>
          </a:p>
        </p:txBody>
      </p:sp>
      <p:sp>
        <p:nvSpPr>
          <p:cNvPr id="321544" name="Text Box 8"/>
          <p:cNvSpPr txBox="1">
            <a:spLocks noChangeArrowheads="1"/>
          </p:cNvSpPr>
          <p:nvPr/>
        </p:nvSpPr>
        <p:spPr bwMode="auto">
          <a:xfrm>
            <a:off x="383272" y="698500"/>
            <a:ext cx="5511800" cy="1077218"/>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sz="3200" b="1" i="1" dirty="0">
                <a:solidFill>
                  <a:srgbClr val="FFE101"/>
                </a:solidFill>
                <a:latin typeface="Arial" charset="0"/>
              </a:rPr>
              <a:t>Faster-paced &amp; </a:t>
            </a:r>
            <a:r>
              <a:rPr lang="en-US" sz="3200" b="1" i="1" u="sng" dirty="0">
                <a:solidFill>
                  <a:srgbClr val="FFE101"/>
                </a:solidFill>
                <a:latin typeface="Arial" charset="0"/>
              </a:rPr>
              <a:t>Relationship Oriented</a:t>
            </a:r>
          </a:p>
        </p:txBody>
      </p:sp>
      <p:pic>
        <p:nvPicPr>
          <p:cNvPr id="321550" name="Picture 1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grpSp>
        <p:nvGrpSpPr>
          <p:cNvPr id="2" name="Group 25"/>
          <p:cNvGrpSpPr>
            <a:grpSpLocks/>
          </p:cNvGrpSpPr>
          <p:nvPr/>
        </p:nvGrpSpPr>
        <p:grpSpPr bwMode="auto">
          <a:xfrm rot="-5400000">
            <a:off x="7162800" y="914400"/>
            <a:ext cx="1752600" cy="1752600"/>
            <a:chOff x="4500" y="864"/>
            <a:chExt cx="876" cy="876"/>
          </a:xfrm>
        </p:grpSpPr>
        <p:sp>
          <p:nvSpPr>
            <p:cNvPr id="321562" name="AutoShape 26">
              <a:hlinkClick r:id="" action="ppaction://noaction" highlightClick="1"/>
            </p:cNvPr>
            <p:cNvSpPr>
              <a:spLocks noChangeArrowheads="1"/>
            </p:cNvSpPr>
            <p:nvPr/>
          </p:nvSpPr>
          <p:spPr bwMode="auto">
            <a:xfrm>
              <a:off x="4505" y="1292"/>
              <a:ext cx="427" cy="442"/>
            </a:xfrm>
            <a:prstGeom prst="actionButtonBlank">
              <a:avLst/>
            </a:prstGeom>
            <a:solidFill>
              <a:srgbClr val="FFD300"/>
            </a:solidFill>
            <a:ln w="9525">
              <a:noFill/>
              <a:miter lim="800000"/>
              <a:headEnd/>
              <a:tailEnd/>
            </a:ln>
            <a:effectLst>
              <a:outerShdw dist="53882" dir="2700000" algn="ctr" rotWithShape="0">
                <a:schemeClr val="bg2">
                  <a:alpha val="50000"/>
                </a:schemeClr>
              </a:outerShdw>
            </a:effectLst>
          </p:spPr>
          <p:txBody>
            <a:bodyPr wrap="none" anchor="ctr"/>
            <a:lstStyle/>
            <a:p>
              <a:pPr algn="ctr" eaLnBrk="0" hangingPunct="0">
                <a:defRPr/>
              </a:pPr>
              <a:endParaRPr lang="en-US" dirty="0">
                <a:latin typeface="Arial" charset="0"/>
              </a:endParaRPr>
            </a:p>
          </p:txBody>
        </p:sp>
        <p:pic>
          <p:nvPicPr>
            <p:cNvPr id="321563" name="Picture 27" descr="Arrows_01"/>
            <p:cNvPicPr>
              <a:picLocks noChangeAspect="1" noChangeArrowheads="1"/>
            </p:cNvPicPr>
            <p:nvPr/>
          </p:nvPicPr>
          <p:blipFill>
            <a:blip r:embed="rId4" cstate="print"/>
            <a:srcRect/>
            <a:stretch>
              <a:fillRect/>
            </a:stretch>
          </p:blipFill>
          <p:spPr bwMode="auto">
            <a:xfrm>
              <a:off x="4500" y="864"/>
              <a:ext cx="876" cy="876"/>
            </a:xfrm>
            <a:prstGeom prst="rect">
              <a:avLst/>
            </a:prstGeom>
            <a:noFill/>
            <a:effectLst>
              <a:outerShdw dist="53882" dir="2700000" algn="ctr" rotWithShape="0">
                <a:srgbClr val="808080">
                  <a:alpha val="50000"/>
                </a:srgbClr>
              </a:outerShdw>
            </a:effectLst>
          </p:spPr>
        </p:pic>
      </p:grpSp>
      <p:sp>
        <p:nvSpPr>
          <p:cNvPr id="11" name="Slide Number Placeholder 3"/>
          <p:cNvSpPr txBox="1">
            <a:spLocks/>
          </p:cNvSpPr>
          <p:nvPr/>
        </p:nvSpPr>
        <p:spPr>
          <a:xfrm>
            <a:off x="1133475" y="6304974"/>
            <a:ext cx="303476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12</a:t>
            </a:fld>
            <a:r>
              <a:rPr lang="en-US" sz="1800" dirty="0"/>
              <a:t>   </a:t>
            </a:r>
            <a:r>
              <a:rPr lang="en-US" sz="2800" dirty="0"/>
              <a:t>|  </a:t>
            </a:r>
            <a:r>
              <a:rPr lang="en-US" sz="1800" dirty="0"/>
              <a:t>Page 9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21550"/>
                                        </p:tgtEl>
                                        <p:attrNameLst>
                                          <p:attrName>style.visibility</p:attrName>
                                        </p:attrNameLst>
                                      </p:cBhvr>
                                      <p:to>
                                        <p:strVal val="visible"/>
                                      </p:to>
                                    </p:set>
                                    <p:animEffect transition="in" filter="box(out)">
                                      <p:cBhvr>
                                        <p:cTn id="11" dur="500"/>
                                        <p:tgtEl>
                                          <p:spTgt spid="321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4" name="Text Box 4"/>
          <p:cNvSpPr txBox="1">
            <a:spLocks noChangeArrowheads="1"/>
          </p:cNvSpPr>
          <p:nvPr/>
        </p:nvSpPr>
        <p:spPr bwMode="auto">
          <a:xfrm>
            <a:off x="381000" y="1527468"/>
            <a:ext cx="8362950" cy="3539430"/>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lnSpc>
                <a:spcPct val="110000"/>
              </a:lnSpc>
              <a:spcAft>
                <a:spcPts val="600"/>
              </a:spcAft>
              <a:defRPr/>
            </a:pPr>
            <a:r>
              <a:rPr lang="en-US" sz="3800" b="1" dirty="0">
                <a:solidFill>
                  <a:schemeClr val="tx1"/>
                </a:solidFill>
                <a:latin typeface="Arial" charset="0"/>
                <a:cs typeface="Arial" charset="0"/>
              </a:rPr>
              <a:t>Understanding </a:t>
            </a:r>
            <a:r>
              <a:rPr lang="en-US" sz="3800" b="1" dirty="0">
                <a:solidFill>
                  <a:srgbClr val="FFD300"/>
                </a:solidFill>
                <a:latin typeface="Arial" charset="0"/>
                <a:cs typeface="Arial" charset="0"/>
              </a:rPr>
              <a:t>personality</a:t>
            </a:r>
            <a:r>
              <a:rPr lang="en-US" sz="3800" b="1" dirty="0">
                <a:solidFill>
                  <a:schemeClr val="tx1"/>
                </a:solidFill>
                <a:latin typeface="Arial" charset="0"/>
                <a:cs typeface="Arial" charset="0"/>
              </a:rPr>
              <a:t> styles can help you:</a:t>
            </a:r>
          </a:p>
          <a:p>
            <a:pPr marL="571500" indent="-571500" eaLnBrk="0" hangingPunct="0">
              <a:lnSpc>
                <a:spcPct val="110000"/>
              </a:lnSpc>
              <a:spcAft>
                <a:spcPts val="600"/>
              </a:spcAft>
              <a:buFont typeface="Arial" pitchFamily="34" charset="0"/>
              <a:buChar char="•"/>
              <a:defRPr/>
            </a:pPr>
            <a:r>
              <a:rPr lang="en-US" sz="3800" b="1" dirty="0">
                <a:solidFill>
                  <a:schemeClr val="tx1"/>
                </a:solidFill>
                <a:latin typeface="Arial" charset="0"/>
                <a:cs typeface="Arial" charset="0"/>
              </a:rPr>
              <a:t>Find a career that “fits you” </a:t>
            </a:r>
          </a:p>
          <a:p>
            <a:pPr marL="571500" indent="-571500" eaLnBrk="0" hangingPunct="0">
              <a:lnSpc>
                <a:spcPct val="110000"/>
              </a:lnSpc>
              <a:spcAft>
                <a:spcPts val="600"/>
              </a:spcAft>
              <a:buFont typeface="Arial" pitchFamily="34" charset="0"/>
              <a:buChar char="•"/>
              <a:defRPr/>
            </a:pPr>
            <a:r>
              <a:rPr lang="en-US" sz="3800" b="1" dirty="0">
                <a:solidFill>
                  <a:schemeClr val="tx1"/>
                </a:solidFill>
                <a:latin typeface="Arial" charset="0"/>
                <a:cs typeface="Arial" charset="0"/>
              </a:rPr>
              <a:t>Work effectively with others </a:t>
            </a:r>
          </a:p>
          <a:p>
            <a:pPr marL="571500" indent="-571500" eaLnBrk="0" hangingPunct="0">
              <a:lnSpc>
                <a:spcPct val="110000"/>
              </a:lnSpc>
              <a:buFont typeface="Arial" pitchFamily="34" charset="0"/>
              <a:buChar char="•"/>
              <a:defRPr/>
            </a:pPr>
            <a:r>
              <a:rPr lang="en-US" sz="3800" b="1" dirty="0">
                <a:solidFill>
                  <a:schemeClr val="tx1"/>
                </a:solidFill>
                <a:latin typeface="Arial" charset="0"/>
                <a:cs typeface="Arial" charset="0"/>
              </a:rPr>
              <a:t>Reach your career and life goals</a:t>
            </a:r>
            <a:endParaRPr lang="el-GR" sz="3800" b="1" dirty="0">
              <a:solidFill>
                <a:schemeClr val="tx1"/>
              </a:solidFill>
              <a:latin typeface="Arial" charset="0"/>
              <a:cs typeface="Arial" charset="0"/>
            </a:endParaRPr>
          </a:p>
        </p:txBody>
      </p:sp>
      <p:pic>
        <p:nvPicPr>
          <p:cNvPr id="363542" name="Picture 22"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13</a:t>
            </a:fld>
            <a:r>
              <a:rPr lang="en-US" sz="1800" dirty="0"/>
              <a:t>   </a:t>
            </a:r>
            <a:r>
              <a:rPr lang="en-US" sz="2800" dirty="0"/>
              <a:t>|  </a:t>
            </a:r>
            <a:r>
              <a:rPr lang="en-US" sz="1800" dirty="0"/>
              <a:t>Page 9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63542"/>
                                        </p:tgtEl>
                                        <p:attrNameLst>
                                          <p:attrName>style.visibility</p:attrName>
                                        </p:attrNameLst>
                                      </p:cBhvr>
                                      <p:to>
                                        <p:strVal val="visible"/>
                                      </p:to>
                                    </p:set>
                                    <p:animEffect transition="in" filter="box(out)">
                                      <p:cBhvr>
                                        <p:cTn id="7" dur="500"/>
                                        <p:tgtEl>
                                          <p:spTgt spid="363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602" name="Picture 18" descr="GirlThinking"/>
          <p:cNvPicPr>
            <a:picLocks noChangeAspect="1" noChangeArrowheads="1"/>
          </p:cNvPicPr>
          <p:nvPr/>
        </p:nvPicPr>
        <p:blipFill>
          <a:blip r:embed="rId3" cstate="print"/>
          <a:srcRect/>
          <a:stretch>
            <a:fillRect/>
          </a:stretch>
        </p:blipFill>
        <p:spPr bwMode="auto">
          <a:xfrm>
            <a:off x="203199" y="1602363"/>
            <a:ext cx="4589173" cy="4512687"/>
          </a:xfrm>
          <a:prstGeom prst="rect">
            <a:avLst/>
          </a:prstGeom>
          <a:ln>
            <a:noFill/>
          </a:ln>
          <a:effectLst>
            <a:softEdge rad="112500"/>
          </a:effectLst>
        </p:spPr>
      </p:pic>
      <p:sp>
        <p:nvSpPr>
          <p:cNvPr id="24579" name="Text Box 3"/>
          <p:cNvSpPr txBox="1">
            <a:spLocks noChangeArrowheads="1"/>
          </p:cNvSpPr>
          <p:nvPr/>
        </p:nvSpPr>
        <p:spPr bwMode="auto">
          <a:xfrm>
            <a:off x="533400" y="961833"/>
            <a:ext cx="7485062" cy="584775"/>
          </a:xfrm>
          <a:prstGeom prst="rect">
            <a:avLst/>
          </a:prstGeom>
          <a:noFill/>
          <a:ln w="9525" algn="ctr">
            <a:noFill/>
            <a:miter lim="800000"/>
            <a:headEnd/>
            <a:tailEnd/>
          </a:ln>
        </p:spPr>
        <p:txBody>
          <a:bodyPr wrap="none">
            <a:spAutoFit/>
          </a:bodyPr>
          <a:lstStyle/>
          <a:p>
            <a:pPr eaLnBrk="0" hangingPunct="0"/>
            <a:r>
              <a:rPr lang="en-US" sz="3200" b="1" i="1" dirty="0">
                <a:solidFill>
                  <a:srgbClr val="FFE101"/>
                </a:solidFill>
              </a:rPr>
              <a:t>What Would You Really Enjoy Doing?</a:t>
            </a:r>
          </a:p>
        </p:txBody>
      </p:sp>
      <p:sp>
        <p:nvSpPr>
          <p:cNvPr id="323589" name="Rectangle 5"/>
          <p:cNvSpPr>
            <a:spLocks noChangeArrowheads="1"/>
          </p:cNvSpPr>
          <p:nvPr/>
        </p:nvSpPr>
        <p:spPr bwMode="auto">
          <a:xfrm>
            <a:off x="495300" y="1736532"/>
            <a:ext cx="8153400" cy="2462213"/>
          </a:xfrm>
          <a:prstGeom prst="rect">
            <a:avLst/>
          </a:prstGeom>
          <a:ln>
            <a:noFill/>
          </a:ln>
          <a:effectLst>
            <a:softEdge rad="112500"/>
          </a:effectLst>
        </p:spPr>
        <p:txBody>
          <a:bodyPr anchor="ctr">
            <a:spAutoFit/>
          </a:bodyPr>
          <a:lstStyle/>
          <a:p>
            <a:pPr algn="r" eaLnBrk="0" hangingPunct="0">
              <a:spcAft>
                <a:spcPct val="50000"/>
              </a:spcAft>
              <a:defRPr/>
            </a:pPr>
            <a:r>
              <a:rPr lang="en-US" sz="2800" b="1" dirty="0">
                <a:solidFill>
                  <a:schemeClr val="tx1"/>
                </a:solidFill>
                <a:latin typeface="Arial" charset="0"/>
              </a:rPr>
              <a:t>			Some people love their jobs. </a:t>
            </a:r>
          </a:p>
          <a:p>
            <a:pPr algn="r" eaLnBrk="0" hangingPunct="0">
              <a:spcAft>
                <a:spcPct val="50000"/>
              </a:spcAft>
              <a:defRPr/>
            </a:pPr>
            <a:r>
              <a:rPr lang="en-US" sz="2800" b="1" dirty="0">
                <a:solidFill>
                  <a:schemeClr val="tx1"/>
                </a:solidFill>
                <a:latin typeface="Arial" charset="0"/>
              </a:rPr>
              <a:t>		 They are successful.</a:t>
            </a:r>
          </a:p>
          <a:p>
            <a:pPr algn="r" eaLnBrk="0" hangingPunct="0">
              <a:spcAft>
                <a:spcPct val="50000"/>
              </a:spcAft>
              <a:defRPr/>
            </a:pPr>
            <a:r>
              <a:rPr lang="en-US" sz="2800" b="1" dirty="0">
                <a:solidFill>
                  <a:schemeClr val="tx1"/>
                </a:solidFill>
                <a:latin typeface="Arial" charset="0"/>
              </a:rPr>
              <a:t> They feel “called.”</a:t>
            </a:r>
          </a:p>
          <a:p>
            <a:pPr algn="r" eaLnBrk="0" hangingPunct="0">
              <a:defRPr/>
            </a:pPr>
            <a:r>
              <a:rPr lang="en-US" sz="2800" b="1" dirty="0">
                <a:solidFill>
                  <a:schemeClr val="tx1"/>
                </a:solidFill>
                <a:latin typeface="Arial" charset="0"/>
              </a:rPr>
              <a:t>They love their work.</a:t>
            </a:r>
            <a:endParaRPr lang="en-US" sz="2000" b="1" dirty="0">
              <a:solidFill>
                <a:schemeClr val="tx1"/>
              </a:solidFill>
              <a:latin typeface="Arial" charset="0"/>
            </a:endParaRPr>
          </a:p>
        </p:txBody>
      </p:sp>
      <p:pic>
        <p:nvPicPr>
          <p:cNvPr id="323598" name="Picture 14"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323603" name="Rectangle 19"/>
          <p:cNvSpPr>
            <a:spLocks noChangeArrowheads="1"/>
          </p:cNvSpPr>
          <p:nvPr/>
        </p:nvSpPr>
        <p:spPr bwMode="auto">
          <a:xfrm>
            <a:off x="7226300" y="25400"/>
            <a:ext cx="1425575"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101"/>
                </a:solidFill>
                <a:latin typeface="Arial" charset="0"/>
              </a:rPr>
              <a:t>›››</a:t>
            </a:r>
            <a:r>
              <a:rPr lang="en-US" dirty="0">
                <a:solidFill>
                  <a:srgbClr val="FFE101"/>
                </a:solidFill>
                <a:latin typeface="Impact" pitchFamily="34" charset="0"/>
              </a:rPr>
              <a:t> </a:t>
            </a:r>
            <a:r>
              <a:rPr lang="en-US" dirty="0">
                <a:solidFill>
                  <a:schemeClr val="tx1"/>
                </a:solidFill>
                <a:latin typeface="Impact" pitchFamily="34" charset="0"/>
              </a:rPr>
              <a:t>step 3</a:t>
            </a:r>
            <a:r>
              <a:rPr lang="en-US" dirty="0">
                <a:latin typeface="Impact" pitchFamily="34" charset="0"/>
              </a:rPr>
              <a:t> </a:t>
            </a:r>
          </a:p>
        </p:txBody>
      </p:sp>
      <p:sp>
        <p:nvSpPr>
          <p:cNvPr id="9"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14</a:t>
            </a:fld>
            <a:r>
              <a:rPr lang="en-US" sz="1800" dirty="0"/>
              <a:t>   </a:t>
            </a:r>
            <a:r>
              <a:rPr lang="en-US" sz="2800" dirty="0"/>
              <a:t>|  </a:t>
            </a:r>
            <a:r>
              <a:rPr lang="en-US" sz="1800" dirty="0"/>
              <a:t>Page 10</a:t>
            </a:r>
            <a:endParaRPr lang="en-US" sz="1600" dirty="0"/>
          </a:p>
        </p:txBody>
      </p:sp>
      <p:sp>
        <p:nvSpPr>
          <p:cNvPr id="8" name="Rectangle 19"/>
          <p:cNvSpPr>
            <a:spLocks noChangeArrowheads="1"/>
          </p:cNvSpPr>
          <p:nvPr/>
        </p:nvSpPr>
        <p:spPr bwMode="auto">
          <a:xfrm>
            <a:off x="1748064" y="15101"/>
            <a:ext cx="3538469"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Your Career Interests</a:t>
            </a:r>
            <a:endParaRPr lang="en-US" sz="3000" dirty="0">
              <a:latin typeface="Impact" pitchFamily="34" charset="0"/>
            </a:endParaRPr>
          </a:p>
        </p:txBody>
      </p:sp>
      <p:sp>
        <p:nvSpPr>
          <p:cNvPr id="2" name="Rectangle 1">
            <a:extLst>
              <a:ext uri="{FF2B5EF4-FFF2-40B4-BE49-F238E27FC236}">
                <a16:creationId xmlns:a16="http://schemas.microsoft.com/office/drawing/2014/main" id="{64DA3A66-4DED-490E-B472-D9753CF40C5C}"/>
              </a:ext>
            </a:extLst>
          </p:cNvPr>
          <p:cNvSpPr/>
          <p:nvPr/>
        </p:nvSpPr>
        <p:spPr>
          <a:xfrm>
            <a:off x="4983903" y="4572728"/>
            <a:ext cx="3707954" cy="1323439"/>
          </a:xfrm>
          <a:prstGeom prst="rect">
            <a:avLst/>
          </a:prstGeom>
        </p:spPr>
        <p:txBody>
          <a:bodyPr wrap="square">
            <a:spAutoFit/>
          </a:bodyPr>
          <a:lstStyle/>
          <a:p>
            <a:r>
              <a:rPr lang="en-US" sz="2000" b="1" dirty="0">
                <a:solidFill>
                  <a:srgbClr val="FFC000"/>
                </a:solidFill>
                <a:latin typeface="Arial" charset="0"/>
              </a:rPr>
              <a:t>Note – if you take the ASVAB Finding Your Interests (FYI) it can help you zero in on what you would enjoy.</a:t>
            </a:r>
            <a:endParaRPr lang="en-US" sz="20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23598"/>
                                        </p:tgtEl>
                                        <p:attrNameLst>
                                          <p:attrName>style.visibility</p:attrName>
                                        </p:attrNameLst>
                                      </p:cBhvr>
                                      <p:to>
                                        <p:strVal val="visible"/>
                                      </p:to>
                                    </p:set>
                                    <p:animEffect transition="in" filter="box(out)">
                                      <p:cBhvr>
                                        <p:cTn id="7" dur="500"/>
                                        <p:tgtEl>
                                          <p:spTgt spid="323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p:cNvSpPr>
          <p:nvPr/>
        </p:nvSpPr>
        <p:spPr bwMode="auto">
          <a:xfrm>
            <a:off x="552450" y="1905000"/>
            <a:ext cx="8236708" cy="3198311"/>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spcBef>
                <a:spcPct val="50000"/>
              </a:spcBef>
              <a:spcAft>
                <a:spcPct val="50000"/>
              </a:spcAft>
              <a:buClr>
                <a:schemeClr val="tx1"/>
              </a:buClr>
              <a:defRPr/>
            </a:pPr>
            <a:r>
              <a:rPr lang="en-US" sz="2800" b="1" dirty="0">
                <a:latin typeface="Arial" charset="0"/>
              </a:rPr>
              <a:t>Your interests may not change much </a:t>
            </a:r>
            <a:r>
              <a:rPr lang="en-US" sz="3200" b="1" i="1" dirty="0">
                <a:solidFill>
                  <a:srgbClr val="FFE101"/>
                </a:solidFill>
                <a:latin typeface="Arial" charset="0"/>
              </a:rPr>
              <a:t>BUT</a:t>
            </a:r>
          </a:p>
          <a:p>
            <a:pPr eaLnBrk="0" hangingPunct="0">
              <a:spcBef>
                <a:spcPct val="50000"/>
              </a:spcBef>
              <a:spcAft>
                <a:spcPct val="50000"/>
              </a:spcAft>
              <a:buClr>
                <a:schemeClr val="tx1"/>
              </a:buClr>
              <a:defRPr/>
            </a:pPr>
            <a:r>
              <a:rPr lang="en-US" sz="2800" b="1" dirty="0">
                <a:latin typeface="Arial" charset="0"/>
              </a:rPr>
              <a:t>you can continually improve your abilities.</a:t>
            </a:r>
          </a:p>
          <a:p>
            <a:pPr eaLnBrk="0" hangingPunct="0">
              <a:spcBef>
                <a:spcPct val="50000"/>
              </a:spcBef>
              <a:spcAft>
                <a:spcPct val="50000"/>
              </a:spcAft>
              <a:buClr>
                <a:schemeClr val="tx1"/>
              </a:buClr>
              <a:defRPr/>
            </a:pPr>
            <a:r>
              <a:rPr lang="en-US" sz="2800" b="1" dirty="0">
                <a:latin typeface="Arial" charset="0"/>
              </a:rPr>
              <a:t>So, how do you find the right career for you?</a:t>
            </a:r>
          </a:p>
          <a:p>
            <a:pPr eaLnBrk="0" hangingPunct="0">
              <a:spcBef>
                <a:spcPct val="50000"/>
              </a:spcBef>
              <a:spcAft>
                <a:spcPct val="50000"/>
              </a:spcAft>
              <a:buClr>
                <a:schemeClr val="tx1"/>
              </a:buClr>
              <a:defRPr/>
            </a:pPr>
            <a:r>
              <a:rPr lang="en-US" sz="2800" b="1" dirty="0">
                <a:latin typeface="Arial" charset="0"/>
              </a:rPr>
              <a:t>The </a:t>
            </a:r>
            <a:r>
              <a:rPr lang="en-US" sz="2800" b="1" u="sng" dirty="0">
                <a:latin typeface="Arial" charset="0"/>
              </a:rPr>
              <a:t>ASVAB FYI</a:t>
            </a:r>
            <a:r>
              <a:rPr lang="en-US" sz="2800" b="1" dirty="0">
                <a:latin typeface="Arial" charset="0"/>
              </a:rPr>
              <a:t> (</a:t>
            </a:r>
            <a:r>
              <a:rPr lang="en-US" sz="2800" b="1" i="1" dirty="0">
                <a:latin typeface="Arial" charset="0"/>
              </a:rPr>
              <a:t>Find Your Interests</a:t>
            </a:r>
            <a:r>
              <a:rPr lang="en-US" sz="2800" b="1" dirty="0">
                <a:latin typeface="Arial" charset="0"/>
              </a:rPr>
              <a:t>) can help.</a:t>
            </a:r>
          </a:p>
        </p:txBody>
      </p:sp>
      <p:sp>
        <p:nvSpPr>
          <p:cNvPr id="429059" name="Rectangle 3"/>
          <p:cNvSpPr>
            <a:spLocks noChangeArrowheads="1"/>
          </p:cNvSpPr>
          <p:nvPr/>
        </p:nvSpPr>
        <p:spPr bwMode="auto">
          <a:xfrm>
            <a:off x="552450" y="990600"/>
            <a:ext cx="7626350" cy="582613"/>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defRPr/>
            </a:pPr>
            <a:r>
              <a:rPr lang="en-US" sz="3200" b="1" i="1" dirty="0">
                <a:solidFill>
                  <a:srgbClr val="FFE101"/>
                </a:solidFill>
                <a:latin typeface="Arial" charset="0"/>
              </a:rPr>
              <a:t>Important!</a:t>
            </a:r>
          </a:p>
        </p:txBody>
      </p:sp>
      <p:pic>
        <p:nvPicPr>
          <p:cNvPr id="429064"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15</a:t>
            </a:fld>
            <a:r>
              <a:rPr lang="en-US" sz="1800" dirty="0"/>
              <a:t>   </a:t>
            </a:r>
            <a:r>
              <a:rPr lang="en-US" sz="2800" dirty="0"/>
              <a:t>|  </a:t>
            </a:r>
            <a:r>
              <a:rPr lang="en-US" sz="1800" dirty="0"/>
              <a:t>Page 11</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9058">
                                            <p:txEl>
                                              <p:pRg st="0" end="0"/>
                                            </p:txEl>
                                          </p:spTgt>
                                        </p:tgtEl>
                                        <p:attrNameLst>
                                          <p:attrName>style.visibility</p:attrName>
                                        </p:attrNameLst>
                                      </p:cBhvr>
                                      <p:to>
                                        <p:strVal val="visible"/>
                                      </p:to>
                                    </p:set>
                                    <p:animEffect transition="in" filter="wipe(up)">
                                      <p:cBhvr>
                                        <p:cTn id="7" dur="1000"/>
                                        <p:tgtEl>
                                          <p:spTgt spid="429058">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9058">
                                            <p:txEl>
                                              <p:pRg st="1" end="1"/>
                                            </p:txEl>
                                          </p:spTgt>
                                        </p:tgtEl>
                                        <p:attrNameLst>
                                          <p:attrName>style.visibility</p:attrName>
                                        </p:attrNameLst>
                                      </p:cBhvr>
                                      <p:to>
                                        <p:strVal val="visible"/>
                                      </p:to>
                                    </p:set>
                                    <p:animEffect transition="in" filter="wipe(up)">
                                      <p:cBhvr>
                                        <p:cTn id="10" dur="1000"/>
                                        <p:tgtEl>
                                          <p:spTgt spid="429058">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29058">
                                            <p:txEl>
                                              <p:pRg st="2" end="2"/>
                                            </p:txEl>
                                          </p:spTgt>
                                        </p:tgtEl>
                                        <p:attrNameLst>
                                          <p:attrName>style.visibility</p:attrName>
                                        </p:attrNameLst>
                                      </p:cBhvr>
                                      <p:to>
                                        <p:strVal val="visible"/>
                                      </p:to>
                                    </p:set>
                                    <p:animEffect transition="in" filter="wipe(up)">
                                      <p:cBhvr>
                                        <p:cTn id="13" dur="1000"/>
                                        <p:tgtEl>
                                          <p:spTgt spid="429058">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29058">
                                            <p:txEl>
                                              <p:pRg st="3" end="3"/>
                                            </p:txEl>
                                          </p:spTgt>
                                        </p:tgtEl>
                                        <p:attrNameLst>
                                          <p:attrName>style.visibility</p:attrName>
                                        </p:attrNameLst>
                                      </p:cBhvr>
                                      <p:to>
                                        <p:strVal val="visible"/>
                                      </p:to>
                                    </p:set>
                                    <p:animEffect transition="in" filter="wipe(up)">
                                      <p:cBhvr>
                                        <p:cTn id="16" dur="1000"/>
                                        <p:tgtEl>
                                          <p:spTgt spid="429058">
                                            <p:txEl>
                                              <p:pRg st="3" end="3"/>
                                            </p:txEl>
                                          </p:spTgt>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429064"/>
                                        </p:tgtEl>
                                        <p:attrNameLst>
                                          <p:attrName>style.visibility</p:attrName>
                                        </p:attrNameLst>
                                      </p:cBhvr>
                                      <p:to>
                                        <p:strVal val="visible"/>
                                      </p:to>
                                    </p:set>
                                    <p:animEffect transition="in" filter="box(out)">
                                      <p:cBhvr>
                                        <p:cTn id="20" dur="500"/>
                                        <p:tgtEl>
                                          <p:spTgt spid="429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8"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04800" y="1600200"/>
            <a:ext cx="8382000" cy="377026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457200" eaLnBrk="0" hangingPunct="0">
              <a:lnSpc>
                <a:spcPts val="3500"/>
              </a:lnSpc>
              <a:spcAft>
                <a:spcPts val="720"/>
              </a:spcAft>
              <a:buClr>
                <a:schemeClr val="tx1"/>
              </a:buClr>
              <a:defRPr/>
            </a:pPr>
            <a:r>
              <a:rPr lang="en-US" sz="2800" b="1" dirty="0">
                <a:latin typeface="Arial" charset="0"/>
              </a:rPr>
              <a:t>We will always need:</a:t>
            </a:r>
          </a:p>
          <a:p>
            <a:pPr marL="804672" indent="-347472" eaLnBrk="0" hangingPunct="0">
              <a:lnSpc>
                <a:spcPts val="3500"/>
              </a:lnSpc>
              <a:spcAft>
                <a:spcPts val="720"/>
              </a:spcAft>
              <a:buClr>
                <a:schemeClr val="tx1"/>
              </a:buClr>
              <a:buFontTx/>
              <a:buChar char="•"/>
              <a:defRPr/>
            </a:pPr>
            <a:r>
              <a:rPr lang="en-US" sz="2800" b="1" dirty="0">
                <a:latin typeface="Arial" charset="0"/>
              </a:rPr>
              <a:t>Teachers</a:t>
            </a:r>
          </a:p>
          <a:p>
            <a:pPr marL="804672" indent="-347472" eaLnBrk="0" hangingPunct="0">
              <a:lnSpc>
                <a:spcPts val="3500"/>
              </a:lnSpc>
              <a:spcAft>
                <a:spcPts val="720"/>
              </a:spcAft>
              <a:buClr>
                <a:schemeClr val="tx1"/>
              </a:buClr>
              <a:buFontTx/>
              <a:buChar char="•"/>
              <a:defRPr/>
            </a:pPr>
            <a:r>
              <a:rPr lang="en-US" sz="2800" b="1" dirty="0">
                <a:latin typeface="Arial" charset="0"/>
              </a:rPr>
              <a:t>Health-care providers</a:t>
            </a:r>
          </a:p>
          <a:p>
            <a:pPr marL="804672" indent="-347472" eaLnBrk="0" hangingPunct="0">
              <a:lnSpc>
                <a:spcPts val="3500"/>
              </a:lnSpc>
              <a:spcAft>
                <a:spcPts val="720"/>
              </a:spcAft>
              <a:buClr>
                <a:schemeClr val="tx1"/>
              </a:buClr>
              <a:buFontTx/>
              <a:buChar char="•"/>
              <a:defRPr/>
            </a:pPr>
            <a:r>
              <a:rPr lang="en-US" sz="2800" b="1" dirty="0">
                <a:latin typeface="Arial" charset="0"/>
              </a:rPr>
              <a:t>Police, firefighters, and soldiers</a:t>
            </a:r>
          </a:p>
          <a:p>
            <a:pPr marL="457200" eaLnBrk="0" hangingPunct="0">
              <a:lnSpc>
                <a:spcPts val="3500"/>
              </a:lnSpc>
              <a:spcAft>
                <a:spcPts val="720"/>
              </a:spcAft>
              <a:buClr>
                <a:schemeClr val="tx1"/>
              </a:buClr>
              <a:defRPr/>
            </a:pPr>
            <a:r>
              <a:rPr lang="en-US" sz="2800" b="1" dirty="0">
                <a:latin typeface="Arial" charset="0"/>
              </a:rPr>
              <a:t>BUT very few people make it to: </a:t>
            </a:r>
          </a:p>
          <a:p>
            <a:pPr marL="804672" indent="-347472" eaLnBrk="0" hangingPunct="0">
              <a:lnSpc>
                <a:spcPts val="3500"/>
              </a:lnSpc>
              <a:spcAft>
                <a:spcPts val="720"/>
              </a:spcAft>
              <a:buClr>
                <a:schemeClr val="tx1"/>
              </a:buClr>
              <a:buFont typeface="Arial" pitchFamily="34" charset="0"/>
              <a:buChar char="•"/>
              <a:defRPr/>
            </a:pPr>
            <a:r>
              <a:rPr lang="en-US" sz="2800" b="1" dirty="0">
                <a:latin typeface="Arial" charset="0"/>
              </a:rPr>
              <a:t>Pro-level sports </a:t>
            </a:r>
          </a:p>
          <a:p>
            <a:pPr marL="804672" indent="-347472" eaLnBrk="0" hangingPunct="0">
              <a:lnSpc>
                <a:spcPts val="3500"/>
              </a:lnSpc>
              <a:spcAft>
                <a:spcPts val="720"/>
              </a:spcAft>
              <a:buClr>
                <a:schemeClr val="tx1"/>
              </a:buClr>
              <a:buFontTx/>
              <a:buChar char="•"/>
              <a:defRPr/>
            </a:pPr>
            <a:r>
              <a:rPr lang="en-US" sz="2800" b="1" dirty="0">
                <a:latin typeface="Arial" charset="0"/>
              </a:rPr>
              <a:t>Hollywood</a:t>
            </a:r>
          </a:p>
        </p:txBody>
      </p:sp>
      <p:sp>
        <p:nvSpPr>
          <p:cNvPr id="53251" name="Rectangle 3"/>
          <p:cNvSpPr>
            <a:spLocks noChangeArrowheads="1"/>
          </p:cNvSpPr>
          <p:nvPr/>
        </p:nvSpPr>
        <p:spPr bwMode="auto">
          <a:xfrm>
            <a:off x="304800" y="914400"/>
            <a:ext cx="80264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E101"/>
                </a:solidFill>
                <a:latin typeface="Arial" charset="0"/>
              </a:rPr>
              <a:t>How Realistic Are My Choices?</a:t>
            </a:r>
          </a:p>
        </p:txBody>
      </p:sp>
      <p:pic>
        <p:nvPicPr>
          <p:cNvPr id="53262" name="Picture 1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16</a:t>
            </a:fld>
            <a:r>
              <a:rPr lang="en-US" sz="1800" dirty="0"/>
              <a:t>   </a:t>
            </a:r>
            <a:r>
              <a:rPr lang="en-US" sz="2800" dirty="0"/>
              <a:t>|  </a:t>
            </a:r>
            <a:r>
              <a:rPr lang="en-US" sz="1800" dirty="0"/>
              <a:t>Page 11</a:t>
            </a:r>
            <a:endParaRPr lang="en-US" sz="1600" dirty="0"/>
          </a:p>
        </p:txBody>
      </p:sp>
      <p:sp>
        <p:nvSpPr>
          <p:cNvPr id="6" name="Rectangle 47"/>
          <p:cNvSpPr>
            <a:spLocks noChangeArrowheads="1"/>
          </p:cNvSpPr>
          <p:nvPr/>
        </p:nvSpPr>
        <p:spPr bwMode="auto">
          <a:xfrm>
            <a:off x="7226300" y="25400"/>
            <a:ext cx="1463675"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101"/>
                </a:solidFill>
                <a:latin typeface="Arial" charset="0"/>
              </a:rPr>
              <a:t>›››</a:t>
            </a:r>
            <a:r>
              <a:rPr lang="en-US" sz="2900" dirty="0">
                <a:latin typeface="Arial" charset="0"/>
              </a:rPr>
              <a:t> </a:t>
            </a:r>
            <a:r>
              <a:rPr lang="en-US" dirty="0">
                <a:solidFill>
                  <a:schemeClr val="tx1"/>
                </a:solidFill>
                <a:latin typeface="Impact" pitchFamily="34" charset="0"/>
              </a:rPr>
              <a:t>step 4</a:t>
            </a:r>
            <a:r>
              <a:rPr lang="en-US" dirty="0">
                <a:latin typeface="Impact" pitchFamily="34" charset="0"/>
              </a:rPr>
              <a:t> </a:t>
            </a:r>
          </a:p>
        </p:txBody>
      </p:sp>
      <p:sp>
        <p:nvSpPr>
          <p:cNvPr id="8" name="Rectangle 19"/>
          <p:cNvSpPr>
            <a:spLocks noChangeArrowheads="1"/>
          </p:cNvSpPr>
          <p:nvPr/>
        </p:nvSpPr>
        <p:spPr bwMode="auto">
          <a:xfrm>
            <a:off x="1748064" y="15101"/>
            <a:ext cx="4761560"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Be Realistic About Your Skills</a:t>
            </a:r>
            <a:endParaRPr lang="en-US" sz="3000" dirty="0">
              <a:latin typeface="Impact" pitchFamily="34" charset="0"/>
            </a:endParaRPr>
          </a:p>
        </p:txBody>
      </p:sp>
    </p:spTree>
    <p:extLst>
      <p:ext uri="{BB962C8B-B14F-4D97-AF65-F5344CB8AC3E}">
        <p14:creationId xmlns:p14="http://schemas.microsoft.com/office/powerpoint/2010/main" val="281422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wipe(left)">
                                      <p:cBhvr>
                                        <p:cTn id="7" dur="500"/>
                                        <p:tgtEl>
                                          <p:spTgt spid="5325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250">
                                            <p:txEl>
                                              <p:pRg st="1" end="1"/>
                                            </p:txEl>
                                          </p:spTgt>
                                        </p:tgtEl>
                                        <p:attrNameLst>
                                          <p:attrName>style.visibility</p:attrName>
                                        </p:attrNameLst>
                                      </p:cBhvr>
                                      <p:to>
                                        <p:strVal val="visible"/>
                                      </p:to>
                                    </p:set>
                                    <p:animEffect transition="in" filter="wipe(left)">
                                      <p:cBhvr>
                                        <p:cTn id="10" dur="500"/>
                                        <p:tgtEl>
                                          <p:spTgt spid="53250">
                                            <p:txEl>
                                              <p:pRg st="1" end="1"/>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3250">
                                            <p:txEl>
                                              <p:pRg st="2" end="2"/>
                                            </p:txEl>
                                          </p:spTgt>
                                        </p:tgtEl>
                                        <p:attrNameLst>
                                          <p:attrName>style.visibility</p:attrName>
                                        </p:attrNameLst>
                                      </p:cBhvr>
                                      <p:to>
                                        <p:strVal val="visible"/>
                                      </p:to>
                                    </p:set>
                                    <p:animEffect transition="in" filter="wipe(left)">
                                      <p:cBhvr>
                                        <p:cTn id="14" dur="500"/>
                                        <p:tgtEl>
                                          <p:spTgt spid="53250">
                                            <p:txEl>
                                              <p:pRg st="2" end="2"/>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3250">
                                            <p:txEl>
                                              <p:pRg st="3" end="3"/>
                                            </p:txEl>
                                          </p:spTgt>
                                        </p:tgtEl>
                                        <p:attrNameLst>
                                          <p:attrName>style.visibility</p:attrName>
                                        </p:attrNameLst>
                                      </p:cBhvr>
                                      <p:to>
                                        <p:strVal val="visible"/>
                                      </p:to>
                                    </p:set>
                                    <p:animEffect transition="in" filter="wipe(left)">
                                      <p:cBhvr>
                                        <p:cTn id="18" dur="500"/>
                                        <p:tgtEl>
                                          <p:spTgt spid="53250">
                                            <p:txEl>
                                              <p:pRg st="3" end="3"/>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3250">
                                            <p:txEl>
                                              <p:pRg st="4" end="4"/>
                                            </p:txEl>
                                          </p:spTgt>
                                        </p:tgtEl>
                                        <p:attrNameLst>
                                          <p:attrName>style.visibility</p:attrName>
                                        </p:attrNameLst>
                                      </p:cBhvr>
                                      <p:to>
                                        <p:strVal val="visible"/>
                                      </p:to>
                                    </p:set>
                                    <p:animEffect transition="in" filter="wipe(left)">
                                      <p:cBhvr>
                                        <p:cTn id="22" dur="500"/>
                                        <p:tgtEl>
                                          <p:spTgt spid="53250">
                                            <p:txEl>
                                              <p:pRg st="4" end="4"/>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3250">
                                            <p:txEl>
                                              <p:pRg st="5" end="5"/>
                                            </p:txEl>
                                          </p:spTgt>
                                        </p:tgtEl>
                                        <p:attrNameLst>
                                          <p:attrName>style.visibility</p:attrName>
                                        </p:attrNameLst>
                                      </p:cBhvr>
                                      <p:to>
                                        <p:strVal val="visible"/>
                                      </p:to>
                                    </p:set>
                                    <p:animEffect transition="in" filter="wipe(left)">
                                      <p:cBhvr>
                                        <p:cTn id="26" dur="500"/>
                                        <p:tgtEl>
                                          <p:spTgt spid="53250">
                                            <p:txEl>
                                              <p:pRg st="5" end="5"/>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3250">
                                            <p:txEl>
                                              <p:pRg st="6" end="6"/>
                                            </p:txEl>
                                          </p:spTgt>
                                        </p:tgtEl>
                                        <p:attrNameLst>
                                          <p:attrName>style.visibility</p:attrName>
                                        </p:attrNameLst>
                                      </p:cBhvr>
                                      <p:to>
                                        <p:strVal val="visible"/>
                                      </p:to>
                                    </p:set>
                                    <p:animEffect transition="in" filter="wipe(left)">
                                      <p:cBhvr>
                                        <p:cTn id="30" dur="500"/>
                                        <p:tgtEl>
                                          <p:spTgt spid="53250">
                                            <p:txEl>
                                              <p:pRg st="6" end="6"/>
                                            </p:txEl>
                                          </p:spTgt>
                                        </p:tgtEl>
                                      </p:cBhvr>
                                    </p:animEffect>
                                  </p:childTnLst>
                                </p:cTn>
                              </p:par>
                            </p:childTnLst>
                          </p:cTn>
                        </p:par>
                        <p:par>
                          <p:cTn id="31" fill="hold">
                            <p:stCondLst>
                              <p:cond delay="3000"/>
                            </p:stCondLst>
                            <p:childTnLst>
                              <p:par>
                                <p:cTn id="32" presetID="4" presetClass="entr" presetSubtype="32" fill="hold" nodeType="afterEffect">
                                  <p:stCondLst>
                                    <p:cond delay="0"/>
                                  </p:stCondLst>
                                  <p:childTnLst>
                                    <p:set>
                                      <p:cBhvr>
                                        <p:cTn id="33" dur="1" fill="hold">
                                          <p:stCondLst>
                                            <p:cond delay="0"/>
                                          </p:stCondLst>
                                        </p:cTn>
                                        <p:tgtEl>
                                          <p:spTgt spid="53262"/>
                                        </p:tgtEl>
                                        <p:attrNameLst>
                                          <p:attrName>style.visibility</p:attrName>
                                        </p:attrNameLst>
                                      </p:cBhvr>
                                      <p:to>
                                        <p:strVal val="visible"/>
                                      </p:to>
                                    </p:set>
                                    <p:animEffect transition="in" filter="box(out)">
                                      <p:cBhvr>
                                        <p:cTn id="34" dur="500"/>
                                        <p:tgtEl>
                                          <p:spTgt spid="53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eertraining10-30kel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4642" y="3352987"/>
            <a:ext cx="243682" cy="243682"/>
          </a:xfrm>
          <a:prstGeom prst="rect">
            <a:avLst/>
          </a:prstGeom>
        </p:spPr>
      </p:pic>
      <p:pic>
        <p:nvPicPr>
          <p:cNvPr id="3" name="careertraining10-30cassidy[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55313" y="3352988"/>
            <a:ext cx="261750" cy="261750"/>
          </a:xfrm>
          <a:prstGeom prst="rect">
            <a:avLst/>
          </a:prstGeom>
        </p:spPr>
      </p:pic>
      <p:pic>
        <p:nvPicPr>
          <p:cNvPr id="4" name="careertraining10-31billyedit[1].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040287" y="3352987"/>
            <a:ext cx="261751" cy="261751"/>
          </a:xfrm>
          <a:prstGeom prst="rect">
            <a:avLst/>
          </a:prstGeom>
        </p:spPr>
      </p:pic>
      <p:pic>
        <p:nvPicPr>
          <p:cNvPr id="5" name="careertraining10-30kendra[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954713" y="3352988"/>
            <a:ext cx="318900" cy="318900"/>
          </a:xfrm>
          <a:prstGeom prst="rect">
            <a:avLst/>
          </a:prstGeom>
        </p:spPr>
      </p:pic>
      <p:sp>
        <p:nvSpPr>
          <p:cNvPr id="515075" name="Text Box 3"/>
          <p:cNvSpPr txBox="1">
            <a:spLocks noChangeArrowheads="1"/>
          </p:cNvSpPr>
          <p:nvPr/>
        </p:nvSpPr>
        <p:spPr bwMode="auto">
          <a:xfrm>
            <a:off x="838200" y="868363"/>
            <a:ext cx="2947988" cy="579437"/>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defRPr/>
            </a:pPr>
            <a:r>
              <a:rPr lang="en-US" sz="3200" b="1" i="1" dirty="0">
                <a:solidFill>
                  <a:srgbClr val="FFE101"/>
                </a:solidFill>
                <a:latin typeface="Arial" charset="0"/>
              </a:rPr>
              <a:t>Interest + Skill</a:t>
            </a:r>
          </a:p>
        </p:txBody>
      </p:sp>
      <p:pic>
        <p:nvPicPr>
          <p:cNvPr id="515077" name="Picture 5" descr="CarDirPPT_Logo"/>
          <p:cNvPicPr>
            <a:picLocks noChangeAspect="1" noChangeArrowheads="1"/>
          </p:cNvPicPr>
          <p:nvPr/>
        </p:nvPicPr>
        <p:blipFill>
          <a:blip r:embed="rId13" cstate="print"/>
          <a:srcRect/>
          <a:stretch>
            <a:fillRect/>
          </a:stretch>
        </p:blipFill>
        <p:spPr bwMode="auto">
          <a:xfrm>
            <a:off x="552450" y="6305550"/>
            <a:ext cx="469900" cy="469900"/>
          </a:xfrm>
          <a:prstGeom prst="rect">
            <a:avLst/>
          </a:prstGeom>
          <a:noFill/>
          <a:ln w="9525">
            <a:noFill/>
            <a:miter lim="800000"/>
            <a:headEnd/>
            <a:tailEnd/>
          </a:ln>
        </p:spPr>
      </p:pic>
      <p:sp>
        <p:nvSpPr>
          <p:cNvPr id="515080" name="Text Box 8"/>
          <p:cNvSpPr txBox="1">
            <a:spLocks noChangeArrowheads="1"/>
          </p:cNvSpPr>
          <p:nvPr/>
        </p:nvSpPr>
        <p:spPr bwMode="auto">
          <a:xfrm>
            <a:off x="1817688" y="1722438"/>
            <a:ext cx="2224087" cy="1200150"/>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r" eaLnBrk="0" hangingPunct="0">
              <a:defRPr/>
            </a:pPr>
            <a:r>
              <a:rPr lang="en-US" b="1" dirty="0">
                <a:solidFill>
                  <a:schemeClr val="tx1"/>
                </a:solidFill>
                <a:latin typeface="Arial" charset="0"/>
              </a:rPr>
              <a:t>High Interest</a:t>
            </a:r>
          </a:p>
          <a:p>
            <a:pPr algn="r" eaLnBrk="0" hangingPunct="0">
              <a:defRPr/>
            </a:pPr>
            <a:r>
              <a:rPr lang="en-US" b="1" dirty="0">
                <a:solidFill>
                  <a:schemeClr val="tx1"/>
                </a:solidFill>
                <a:latin typeface="Arial" charset="0"/>
              </a:rPr>
              <a:t>     </a:t>
            </a:r>
            <a:r>
              <a:rPr lang="en-US" b="1" u="sng" dirty="0">
                <a:solidFill>
                  <a:schemeClr val="tx1"/>
                </a:solidFill>
                <a:latin typeface="Arial" charset="0"/>
              </a:rPr>
              <a:t>+ Low Skill </a:t>
            </a:r>
          </a:p>
          <a:p>
            <a:pPr algn="r" eaLnBrk="0" hangingPunct="0">
              <a:defRPr/>
            </a:pPr>
            <a:r>
              <a:rPr lang="en-US" b="1" dirty="0">
                <a:solidFill>
                  <a:schemeClr val="tx1"/>
                </a:solidFill>
                <a:latin typeface="Arial" charset="0"/>
              </a:rPr>
              <a:t>Frustration</a:t>
            </a:r>
          </a:p>
        </p:txBody>
      </p:sp>
      <p:sp>
        <p:nvSpPr>
          <p:cNvPr id="515081" name="Text Box 9"/>
          <p:cNvSpPr txBox="1">
            <a:spLocks noChangeArrowheads="1"/>
          </p:cNvSpPr>
          <p:nvPr/>
        </p:nvSpPr>
        <p:spPr bwMode="auto">
          <a:xfrm>
            <a:off x="1793875" y="3981450"/>
            <a:ext cx="2247900" cy="1200150"/>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r" eaLnBrk="0" hangingPunct="0">
              <a:defRPr/>
            </a:pPr>
            <a:r>
              <a:rPr lang="en-US" b="1" dirty="0">
                <a:solidFill>
                  <a:schemeClr val="tx1"/>
                </a:solidFill>
                <a:latin typeface="Arial" charset="0"/>
              </a:rPr>
              <a:t>Low Interest </a:t>
            </a:r>
          </a:p>
          <a:p>
            <a:pPr algn="r" eaLnBrk="0" hangingPunct="0">
              <a:defRPr/>
            </a:pPr>
            <a:r>
              <a:rPr lang="en-US" b="1" u="sng" dirty="0">
                <a:solidFill>
                  <a:schemeClr val="tx1"/>
                </a:solidFill>
                <a:latin typeface="Arial" charset="0"/>
              </a:rPr>
              <a:t> + Low Skill </a:t>
            </a:r>
            <a:r>
              <a:rPr lang="en-US" b="1" dirty="0">
                <a:solidFill>
                  <a:schemeClr val="tx1"/>
                </a:solidFill>
                <a:latin typeface="Arial" charset="0"/>
              </a:rPr>
              <a:t>Unhappiness</a:t>
            </a:r>
          </a:p>
        </p:txBody>
      </p:sp>
      <p:sp>
        <p:nvSpPr>
          <p:cNvPr id="515082" name="Text Box 10"/>
          <p:cNvSpPr txBox="1">
            <a:spLocks noChangeArrowheads="1"/>
          </p:cNvSpPr>
          <p:nvPr/>
        </p:nvSpPr>
        <p:spPr bwMode="auto">
          <a:xfrm>
            <a:off x="4757738" y="3986213"/>
            <a:ext cx="2246312" cy="1200150"/>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r" eaLnBrk="0" hangingPunct="0">
              <a:defRPr/>
            </a:pPr>
            <a:r>
              <a:rPr lang="en-US" b="1" dirty="0">
                <a:solidFill>
                  <a:schemeClr val="tx1"/>
                </a:solidFill>
                <a:latin typeface="Arial" charset="0"/>
              </a:rPr>
              <a:t>Low Interest </a:t>
            </a:r>
          </a:p>
          <a:p>
            <a:pPr algn="r" eaLnBrk="0" hangingPunct="0">
              <a:defRPr/>
            </a:pPr>
            <a:r>
              <a:rPr lang="en-US" b="1" u="sng" dirty="0">
                <a:solidFill>
                  <a:schemeClr val="tx1"/>
                </a:solidFill>
                <a:latin typeface="Arial" charset="0"/>
              </a:rPr>
              <a:t>+ High Skill</a:t>
            </a:r>
          </a:p>
          <a:p>
            <a:pPr algn="r" eaLnBrk="0" hangingPunct="0">
              <a:defRPr/>
            </a:pPr>
            <a:r>
              <a:rPr lang="en-US" b="1" dirty="0">
                <a:solidFill>
                  <a:schemeClr val="tx1"/>
                </a:solidFill>
                <a:latin typeface="Arial" charset="0"/>
              </a:rPr>
              <a:t> Boredom</a:t>
            </a:r>
          </a:p>
        </p:txBody>
      </p:sp>
      <p:cxnSp>
        <p:nvCxnSpPr>
          <p:cNvPr id="20" name="Straight Connector 19"/>
          <p:cNvCxnSpPr/>
          <p:nvPr/>
        </p:nvCxnSpPr>
        <p:spPr bwMode="auto">
          <a:xfrm rot="16200000" flipH="1">
            <a:off x="4960144" y="3339307"/>
            <a:ext cx="4213225" cy="173037"/>
          </a:xfrm>
          <a:prstGeom prst="line">
            <a:avLst/>
          </a:prstGeom>
          <a:solidFill>
            <a:schemeClr val="accent1"/>
          </a:solidFill>
          <a:ln w="9525" cap="flat" cmpd="sng" algn="ctr">
            <a:noFill/>
            <a:prstDash val="solid"/>
            <a:round/>
            <a:headEnd type="none" w="med" len="med"/>
            <a:tailEnd type="none" w="med" len="med"/>
          </a:ln>
          <a:effectLst>
            <a:outerShdw dist="35921" dir="2700000" algn="ctr" rotWithShape="0">
              <a:schemeClr val="bg2"/>
            </a:outerShdw>
          </a:effectLst>
        </p:spPr>
      </p:cxnSp>
      <p:sp>
        <p:nvSpPr>
          <p:cNvPr id="515083" name="Text Box 11"/>
          <p:cNvSpPr txBox="1">
            <a:spLocks noChangeArrowheads="1"/>
          </p:cNvSpPr>
          <p:nvPr/>
        </p:nvSpPr>
        <p:spPr bwMode="auto">
          <a:xfrm>
            <a:off x="4910138" y="1741488"/>
            <a:ext cx="2089150" cy="1200150"/>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algn="r" eaLnBrk="0" hangingPunct="0">
              <a:defRPr/>
            </a:pPr>
            <a:r>
              <a:rPr lang="en-US" b="1" dirty="0">
                <a:solidFill>
                  <a:schemeClr val="tx1"/>
                </a:solidFill>
                <a:latin typeface="Arial" charset="0"/>
              </a:rPr>
              <a:t>High Interest </a:t>
            </a:r>
          </a:p>
          <a:p>
            <a:pPr algn="r" eaLnBrk="0" hangingPunct="0">
              <a:defRPr/>
            </a:pPr>
            <a:r>
              <a:rPr lang="en-US" b="1" u="sng" dirty="0">
                <a:solidFill>
                  <a:schemeClr val="tx1"/>
                </a:solidFill>
                <a:latin typeface="Arial" charset="0"/>
              </a:rPr>
              <a:t> + High Skill </a:t>
            </a:r>
          </a:p>
          <a:p>
            <a:pPr algn="r" eaLnBrk="0" hangingPunct="0">
              <a:defRPr/>
            </a:pPr>
            <a:r>
              <a:rPr lang="en-US" b="1" dirty="0">
                <a:solidFill>
                  <a:schemeClr val="tx1"/>
                </a:solidFill>
                <a:latin typeface="Arial" charset="0"/>
              </a:rPr>
              <a:t>Satisfaction</a:t>
            </a:r>
          </a:p>
        </p:txBody>
      </p:sp>
      <p:pic>
        <p:nvPicPr>
          <p:cNvPr id="37890" name="Picture 20" descr="Plus"/>
          <p:cNvPicPr>
            <a:picLocks noChangeAspect="1" noChangeArrowheads="1"/>
          </p:cNvPicPr>
          <p:nvPr/>
        </p:nvPicPr>
        <p:blipFill>
          <a:blip r:embed="rId14" cstate="print"/>
          <a:srcRect/>
          <a:stretch>
            <a:fillRect/>
          </a:stretch>
        </p:blipFill>
        <p:spPr bwMode="auto">
          <a:xfrm>
            <a:off x="2373299" y="1302593"/>
            <a:ext cx="4419600" cy="4381500"/>
          </a:xfrm>
          <a:prstGeom prst="rect">
            <a:avLst/>
          </a:prstGeom>
          <a:noFill/>
          <a:ln w="9525">
            <a:noFill/>
            <a:miter lim="800000"/>
            <a:headEnd/>
            <a:tailEnd/>
          </a:ln>
          <a:effectLst>
            <a:glow rad="63500">
              <a:schemeClr val="accent1"/>
            </a:glow>
          </a:effectLst>
        </p:spPr>
      </p:pic>
      <p:sp>
        <p:nvSpPr>
          <p:cNvPr id="1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17</a:t>
            </a:fld>
            <a:r>
              <a:rPr lang="en-US" sz="1800" dirty="0"/>
              <a:t>   </a:t>
            </a:r>
            <a:r>
              <a:rPr lang="en-US" sz="2800" dirty="0"/>
              <a:t>|  </a:t>
            </a:r>
            <a:r>
              <a:rPr lang="en-US" sz="1800" dirty="0"/>
              <a:t>Page 12</a:t>
            </a:r>
            <a:endParaRPr lang="en-US" sz="1600" dirty="0"/>
          </a:p>
        </p:txBody>
      </p:sp>
      <p:sp>
        <p:nvSpPr>
          <p:cNvPr id="16" name="Rectangle 19"/>
          <p:cNvSpPr>
            <a:spLocks noChangeArrowheads="1"/>
          </p:cNvSpPr>
          <p:nvPr/>
        </p:nvSpPr>
        <p:spPr bwMode="auto">
          <a:xfrm>
            <a:off x="1748064" y="15101"/>
            <a:ext cx="2484976"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Interest + Skill</a:t>
            </a:r>
            <a:endParaRPr lang="en-US" sz="3000" dirty="0">
              <a:latin typeface="Impact" pitchFamily="34" charset="0"/>
            </a:endParaRPr>
          </a:p>
        </p:txBody>
      </p:sp>
    </p:spTree>
    <p:extLst>
      <p:ext uri="{BB962C8B-B14F-4D97-AF65-F5344CB8AC3E}">
        <p14:creationId xmlns:p14="http://schemas.microsoft.com/office/powerpoint/2010/main" val="126587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3" fill="hold"/>
                                        <p:tgtEl>
                                          <p:spTgt spid="2"/>
                                        </p:tgtEl>
                                      </p:cBhvr>
                                    </p:cmd>
                                  </p:childTnLst>
                                </p:cTn>
                              </p:par>
                              <p:par>
                                <p:cTn id="7" presetID="51" presetClass="entr" presetSubtype="0" fill="hold" grpId="0" nodeType="withEffect">
                                  <p:stCondLst>
                                    <p:cond delay="0"/>
                                  </p:stCondLst>
                                  <p:childTnLst>
                                    <p:set>
                                      <p:cBhvr>
                                        <p:cTn id="8" dur="1" fill="hold">
                                          <p:stCondLst>
                                            <p:cond delay="0"/>
                                          </p:stCondLst>
                                        </p:cTn>
                                        <p:tgtEl>
                                          <p:spTgt spid="515080"/>
                                        </p:tgtEl>
                                        <p:attrNameLst>
                                          <p:attrName>style.visibility</p:attrName>
                                        </p:attrNameLst>
                                      </p:cBhvr>
                                      <p:to>
                                        <p:strVal val="visible"/>
                                      </p:to>
                                    </p:set>
                                    <p:animEffect transition="in" filter="fade">
                                      <p:cBhvr>
                                        <p:cTn id="9" dur="770" decel="100000"/>
                                        <p:tgtEl>
                                          <p:spTgt spid="515080"/>
                                        </p:tgtEl>
                                      </p:cBhvr>
                                    </p:animEffect>
                                    <p:animScale>
                                      <p:cBhvr>
                                        <p:cTn id="10" dur="770" decel="100000"/>
                                        <p:tgtEl>
                                          <p:spTgt spid="515080"/>
                                        </p:tgtEl>
                                      </p:cBhvr>
                                      <p:from x="10000" y="10000"/>
                                      <p:to x="200000" y="450000"/>
                                    </p:animScale>
                                    <p:animScale>
                                      <p:cBhvr>
                                        <p:cTn id="11" dur="1230" accel="100000" fill="hold">
                                          <p:stCondLst>
                                            <p:cond delay="770"/>
                                          </p:stCondLst>
                                        </p:cTn>
                                        <p:tgtEl>
                                          <p:spTgt spid="515080"/>
                                        </p:tgtEl>
                                      </p:cBhvr>
                                      <p:from x="200000" y="450000"/>
                                      <p:to x="100000" y="100000"/>
                                    </p:animScale>
                                    <p:set>
                                      <p:cBhvr>
                                        <p:cTn id="12" dur="770" fill="hold"/>
                                        <p:tgtEl>
                                          <p:spTgt spid="515080"/>
                                        </p:tgtEl>
                                        <p:attrNameLst>
                                          <p:attrName>ppt_x</p:attrName>
                                        </p:attrNameLst>
                                      </p:cBhvr>
                                      <p:to>
                                        <p:strVal val="(0.5)"/>
                                      </p:to>
                                    </p:set>
                                    <p:anim from="(0.5)" to="(#ppt_x)" calcmode="lin" valueType="num">
                                      <p:cBhvr>
                                        <p:cTn id="13" dur="1230" accel="100000" fill="hold">
                                          <p:stCondLst>
                                            <p:cond delay="770"/>
                                          </p:stCondLst>
                                        </p:cTn>
                                        <p:tgtEl>
                                          <p:spTgt spid="515080"/>
                                        </p:tgtEl>
                                        <p:attrNameLst>
                                          <p:attrName>ppt_x</p:attrName>
                                        </p:attrNameLst>
                                      </p:cBhvr>
                                    </p:anim>
                                    <p:set>
                                      <p:cBhvr>
                                        <p:cTn id="14" dur="770" fill="hold"/>
                                        <p:tgtEl>
                                          <p:spTgt spid="515080"/>
                                        </p:tgtEl>
                                        <p:attrNameLst>
                                          <p:attrName>ppt_y</p:attrName>
                                        </p:attrNameLst>
                                      </p:cBhvr>
                                      <p:to>
                                        <p:strVal val="(#ppt_y+0.4)"/>
                                      </p:to>
                                    </p:set>
                                    <p:anim from="(#ppt_y+0.4)" to="(#ppt_y)" calcmode="lin" valueType="num">
                                      <p:cBhvr>
                                        <p:cTn id="15" dur="1230" accel="100000" fill="hold">
                                          <p:stCondLst>
                                            <p:cond delay="770"/>
                                          </p:stCondLst>
                                        </p:cTn>
                                        <p:tgtEl>
                                          <p:spTgt spid="515080"/>
                                        </p:tgtEl>
                                        <p:attrNameLst>
                                          <p:attrName>ppt_y</p:attrName>
                                        </p:attrNameLst>
                                      </p:cBhvr>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8765" fill="hold"/>
                                        <p:tgtEl>
                                          <p:spTgt spid="3"/>
                                        </p:tgtEl>
                                      </p:cBhvr>
                                    </p:cmd>
                                  </p:childTnLst>
                                </p:cTn>
                              </p:par>
                              <p:par>
                                <p:cTn id="20" presetID="51" presetClass="entr" presetSubtype="0" fill="hold" grpId="0" nodeType="withEffect">
                                  <p:stCondLst>
                                    <p:cond delay="0"/>
                                  </p:stCondLst>
                                  <p:childTnLst>
                                    <p:set>
                                      <p:cBhvr>
                                        <p:cTn id="21" dur="1" fill="hold">
                                          <p:stCondLst>
                                            <p:cond delay="0"/>
                                          </p:stCondLst>
                                        </p:cTn>
                                        <p:tgtEl>
                                          <p:spTgt spid="515082"/>
                                        </p:tgtEl>
                                        <p:attrNameLst>
                                          <p:attrName>style.visibility</p:attrName>
                                        </p:attrNameLst>
                                      </p:cBhvr>
                                      <p:to>
                                        <p:strVal val="visible"/>
                                      </p:to>
                                    </p:set>
                                    <p:animEffect transition="in" filter="fade">
                                      <p:cBhvr>
                                        <p:cTn id="22" dur="770" decel="100000"/>
                                        <p:tgtEl>
                                          <p:spTgt spid="515082"/>
                                        </p:tgtEl>
                                      </p:cBhvr>
                                    </p:animEffect>
                                    <p:animScale>
                                      <p:cBhvr>
                                        <p:cTn id="23" dur="770" decel="100000"/>
                                        <p:tgtEl>
                                          <p:spTgt spid="515082"/>
                                        </p:tgtEl>
                                      </p:cBhvr>
                                      <p:from x="10000" y="10000"/>
                                      <p:to x="200000" y="450000"/>
                                    </p:animScale>
                                    <p:animScale>
                                      <p:cBhvr>
                                        <p:cTn id="24" dur="1230" accel="100000" fill="hold">
                                          <p:stCondLst>
                                            <p:cond delay="770"/>
                                          </p:stCondLst>
                                        </p:cTn>
                                        <p:tgtEl>
                                          <p:spTgt spid="515082"/>
                                        </p:tgtEl>
                                      </p:cBhvr>
                                      <p:from x="200000" y="450000"/>
                                      <p:to x="100000" y="100000"/>
                                    </p:animScale>
                                    <p:set>
                                      <p:cBhvr>
                                        <p:cTn id="25" dur="770" fill="hold"/>
                                        <p:tgtEl>
                                          <p:spTgt spid="515082"/>
                                        </p:tgtEl>
                                        <p:attrNameLst>
                                          <p:attrName>ppt_x</p:attrName>
                                        </p:attrNameLst>
                                      </p:cBhvr>
                                      <p:to>
                                        <p:strVal val="(0.5)"/>
                                      </p:to>
                                    </p:set>
                                    <p:anim from="(0.5)" to="(#ppt_x)" calcmode="lin" valueType="num">
                                      <p:cBhvr>
                                        <p:cTn id="26" dur="1230" accel="100000" fill="hold">
                                          <p:stCondLst>
                                            <p:cond delay="770"/>
                                          </p:stCondLst>
                                        </p:cTn>
                                        <p:tgtEl>
                                          <p:spTgt spid="515082"/>
                                        </p:tgtEl>
                                        <p:attrNameLst>
                                          <p:attrName>ppt_x</p:attrName>
                                        </p:attrNameLst>
                                      </p:cBhvr>
                                    </p:anim>
                                    <p:set>
                                      <p:cBhvr>
                                        <p:cTn id="27" dur="770" fill="hold"/>
                                        <p:tgtEl>
                                          <p:spTgt spid="515082"/>
                                        </p:tgtEl>
                                        <p:attrNameLst>
                                          <p:attrName>ppt_y</p:attrName>
                                        </p:attrNameLst>
                                      </p:cBhvr>
                                      <p:to>
                                        <p:strVal val="(#ppt_y+0.4)"/>
                                      </p:to>
                                    </p:set>
                                    <p:anim from="(#ppt_y+0.4)" to="(#ppt_y)" calcmode="lin" valueType="num">
                                      <p:cBhvr>
                                        <p:cTn id="28" dur="1230" accel="100000" fill="hold">
                                          <p:stCondLst>
                                            <p:cond delay="770"/>
                                          </p:stCondLst>
                                        </p:cTn>
                                        <p:tgtEl>
                                          <p:spTgt spid="515082"/>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3385" fill="hold"/>
                                        <p:tgtEl>
                                          <p:spTgt spid="4"/>
                                        </p:tgtEl>
                                      </p:cBhvr>
                                    </p:cmd>
                                  </p:childTnLst>
                                </p:cTn>
                              </p:par>
                              <p:par>
                                <p:cTn id="33" presetID="51" presetClass="entr" presetSubtype="0" fill="hold" grpId="0" nodeType="withEffect">
                                  <p:stCondLst>
                                    <p:cond delay="0"/>
                                  </p:stCondLst>
                                  <p:childTnLst>
                                    <p:set>
                                      <p:cBhvr>
                                        <p:cTn id="34" dur="1" fill="hold">
                                          <p:stCondLst>
                                            <p:cond delay="0"/>
                                          </p:stCondLst>
                                        </p:cTn>
                                        <p:tgtEl>
                                          <p:spTgt spid="515081"/>
                                        </p:tgtEl>
                                        <p:attrNameLst>
                                          <p:attrName>style.visibility</p:attrName>
                                        </p:attrNameLst>
                                      </p:cBhvr>
                                      <p:to>
                                        <p:strVal val="visible"/>
                                      </p:to>
                                    </p:set>
                                    <p:animEffect transition="in" filter="fade">
                                      <p:cBhvr>
                                        <p:cTn id="35" dur="770" decel="100000"/>
                                        <p:tgtEl>
                                          <p:spTgt spid="515081"/>
                                        </p:tgtEl>
                                      </p:cBhvr>
                                    </p:animEffect>
                                    <p:animScale>
                                      <p:cBhvr>
                                        <p:cTn id="36" dur="770" decel="100000"/>
                                        <p:tgtEl>
                                          <p:spTgt spid="515081"/>
                                        </p:tgtEl>
                                      </p:cBhvr>
                                      <p:from x="10000" y="10000"/>
                                      <p:to x="200000" y="450000"/>
                                    </p:animScale>
                                    <p:animScale>
                                      <p:cBhvr>
                                        <p:cTn id="37" dur="1230" accel="100000" fill="hold">
                                          <p:stCondLst>
                                            <p:cond delay="770"/>
                                          </p:stCondLst>
                                        </p:cTn>
                                        <p:tgtEl>
                                          <p:spTgt spid="515081"/>
                                        </p:tgtEl>
                                      </p:cBhvr>
                                      <p:from x="200000" y="450000"/>
                                      <p:to x="100000" y="100000"/>
                                    </p:animScale>
                                    <p:set>
                                      <p:cBhvr>
                                        <p:cTn id="38" dur="770" fill="hold"/>
                                        <p:tgtEl>
                                          <p:spTgt spid="515081"/>
                                        </p:tgtEl>
                                        <p:attrNameLst>
                                          <p:attrName>ppt_x</p:attrName>
                                        </p:attrNameLst>
                                      </p:cBhvr>
                                      <p:to>
                                        <p:strVal val="(0.5)"/>
                                      </p:to>
                                    </p:set>
                                    <p:anim from="(0.5)" to="(#ppt_x)" calcmode="lin" valueType="num">
                                      <p:cBhvr>
                                        <p:cTn id="39" dur="1230" accel="100000" fill="hold">
                                          <p:stCondLst>
                                            <p:cond delay="770"/>
                                          </p:stCondLst>
                                        </p:cTn>
                                        <p:tgtEl>
                                          <p:spTgt spid="515081"/>
                                        </p:tgtEl>
                                        <p:attrNameLst>
                                          <p:attrName>ppt_x</p:attrName>
                                        </p:attrNameLst>
                                      </p:cBhvr>
                                    </p:anim>
                                    <p:set>
                                      <p:cBhvr>
                                        <p:cTn id="40" dur="770" fill="hold"/>
                                        <p:tgtEl>
                                          <p:spTgt spid="515081"/>
                                        </p:tgtEl>
                                        <p:attrNameLst>
                                          <p:attrName>ppt_y</p:attrName>
                                        </p:attrNameLst>
                                      </p:cBhvr>
                                      <p:to>
                                        <p:strVal val="(#ppt_y+0.4)"/>
                                      </p:to>
                                    </p:set>
                                    <p:anim from="(#ppt_y+0.4)" to="(#ppt_y)" calcmode="lin" valueType="num">
                                      <p:cBhvr>
                                        <p:cTn id="41" dur="1230" accel="100000" fill="hold">
                                          <p:stCondLst>
                                            <p:cond delay="770"/>
                                          </p:stCondLst>
                                        </p:cTn>
                                        <p:tgtEl>
                                          <p:spTgt spid="515081"/>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46639" fill="hold"/>
                                        <p:tgtEl>
                                          <p:spTgt spid="5"/>
                                        </p:tgtEl>
                                      </p:cBhvr>
                                    </p:cmd>
                                  </p:childTnLst>
                                </p:cTn>
                              </p:par>
                              <p:par>
                                <p:cTn id="46" presetID="51" presetClass="entr" presetSubtype="0" fill="hold" grpId="0" nodeType="withEffect">
                                  <p:stCondLst>
                                    <p:cond delay="0"/>
                                  </p:stCondLst>
                                  <p:childTnLst>
                                    <p:set>
                                      <p:cBhvr>
                                        <p:cTn id="47" dur="1" fill="hold">
                                          <p:stCondLst>
                                            <p:cond delay="0"/>
                                          </p:stCondLst>
                                        </p:cTn>
                                        <p:tgtEl>
                                          <p:spTgt spid="515083"/>
                                        </p:tgtEl>
                                        <p:attrNameLst>
                                          <p:attrName>style.visibility</p:attrName>
                                        </p:attrNameLst>
                                      </p:cBhvr>
                                      <p:to>
                                        <p:strVal val="visible"/>
                                      </p:to>
                                    </p:set>
                                    <p:animEffect transition="in" filter="fade">
                                      <p:cBhvr>
                                        <p:cTn id="48" dur="770" decel="100000"/>
                                        <p:tgtEl>
                                          <p:spTgt spid="515083"/>
                                        </p:tgtEl>
                                      </p:cBhvr>
                                    </p:animEffect>
                                    <p:animScale>
                                      <p:cBhvr>
                                        <p:cTn id="49" dur="770" decel="100000"/>
                                        <p:tgtEl>
                                          <p:spTgt spid="515083"/>
                                        </p:tgtEl>
                                      </p:cBhvr>
                                      <p:from x="10000" y="10000"/>
                                      <p:to x="200000" y="450000"/>
                                    </p:animScale>
                                    <p:animScale>
                                      <p:cBhvr>
                                        <p:cTn id="50" dur="1230" accel="100000" fill="hold">
                                          <p:stCondLst>
                                            <p:cond delay="770"/>
                                          </p:stCondLst>
                                        </p:cTn>
                                        <p:tgtEl>
                                          <p:spTgt spid="515083"/>
                                        </p:tgtEl>
                                      </p:cBhvr>
                                      <p:from x="200000" y="450000"/>
                                      <p:to x="100000" y="100000"/>
                                    </p:animScale>
                                    <p:set>
                                      <p:cBhvr>
                                        <p:cTn id="51" dur="770" fill="hold"/>
                                        <p:tgtEl>
                                          <p:spTgt spid="515083"/>
                                        </p:tgtEl>
                                        <p:attrNameLst>
                                          <p:attrName>ppt_x</p:attrName>
                                        </p:attrNameLst>
                                      </p:cBhvr>
                                      <p:to>
                                        <p:strVal val="(0.5)"/>
                                      </p:to>
                                    </p:set>
                                    <p:anim from="(0.5)" to="(#ppt_x)" calcmode="lin" valueType="num">
                                      <p:cBhvr>
                                        <p:cTn id="52" dur="1230" accel="100000" fill="hold">
                                          <p:stCondLst>
                                            <p:cond delay="770"/>
                                          </p:stCondLst>
                                        </p:cTn>
                                        <p:tgtEl>
                                          <p:spTgt spid="515083"/>
                                        </p:tgtEl>
                                        <p:attrNameLst>
                                          <p:attrName>ppt_x</p:attrName>
                                        </p:attrNameLst>
                                      </p:cBhvr>
                                    </p:anim>
                                    <p:set>
                                      <p:cBhvr>
                                        <p:cTn id="53" dur="770" fill="hold"/>
                                        <p:tgtEl>
                                          <p:spTgt spid="515083"/>
                                        </p:tgtEl>
                                        <p:attrNameLst>
                                          <p:attrName>ppt_y</p:attrName>
                                        </p:attrNameLst>
                                      </p:cBhvr>
                                      <p:to>
                                        <p:strVal val="(#ppt_y+0.4)"/>
                                      </p:to>
                                    </p:set>
                                    <p:anim from="(#ppt_y+0.4)" to="(#ppt_y)" calcmode="lin" valueType="num">
                                      <p:cBhvr>
                                        <p:cTn id="54" dur="1230" accel="100000" fill="hold">
                                          <p:stCondLst>
                                            <p:cond delay="770"/>
                                          </p:stCondLst>
                                        </p:cTn>
                                        <p:tgtEl>
                                          <p:spTgt spid="515083"/>
                                        </p:tgtEl>
                                        <p:attrNameLst>
                                          <p:attrName>ppt_y</p:attrName>
                                        </p:attrNameLst>
                                      </p:cBhvr>
                                    </p:anim>
                                  </p:childTnLst>
                                </p:cTn>
                              </p:par>
                            </p:childTnLst>
                          </p:cTn>
                        </p:par>
                        <p:par>
                          <p:cTn id="55" fill="hold">
                            <p:stCondLst>
                              <p:cond delay="46639"/>
                            </p:stCondLst>
                            <p:childTnLst>
                              <p:par>
                                <p:cTn id="56" presetID="4" presetClass="entr" presetSubtype="32" fill="hold" nodeType="afterEffect">
                                  <p:stCondLst>
                                    <p:cond delay="0"/>
                                  </p:stCondLst>
                                  <p:childTnLst>
                                    <p:set>
                                      <p:cBhvr>
                                        <p:cTn id="57" dur="1" fill="hold">
                                          <p:stCondLst>
                                            <p:cond delay="0"/>
                                          </p:stCondLst>
                                        </p:cTn>
                                        <p:tgtEl>
                                          <p:spTgt spid="515077"/>
                                        </p:tgtEl>
                                        <p:attrNameLst>
                                          <p:attrName>style.visibility</p:attrName>
                                        </p:attrNameLst>
                                      </p:cBhvr>
                                      <p:to>
                                        <p:strVal val="visible"/>
                                      </p:to>
                                    </p:set>
                                    <p:animEffect transition="in" filter="box(out)">
                                      <p:cBhvr>
                                        <p:cTn id="58" dur="500"/>
                                        <p:tgtEl>
                                          <p:spTgt spid="5150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6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6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62"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515080" grpId="0"/>
      <p:bldP spid="515081" grpId="0"/>
      <p:bldP spid="515082" grpId="0"/>
      <p:bldP spid="5150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04800" y="1600200"/>
            <a:ext cx="8572500" cy="3967753"/>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r>
              <a:rPr lang="en-US" sz="2800" b="1" dirty="0">
                <a:latin typeface="Arial" charset="0"/>
              </a:rPr>
              <a:t>The general desire or willingness of someone to do something. </a:t>
            </a:r>
          </a:p>
          <a:p>
            <a:endParaRPr lang="en-US" sz="2800" b="1" dirty="0">
              <a:latin typeface="Arial" charset="0"/>
            </a:endParaRPr>
          </a:p>
          <a:p>
            <a:r>
              <a:rPr lang="en-US" sz="2800" b="1" dirty="0">
                <a:latin typeface="Arial" charset="0"/>
              </a:rPr>
              <a:t>Your motivation level may be high for some actions but low for others.</a:t>
            </a:r>
          </a:p>
          <a:p>
            <a:endParaRPr lang="en-US" sz="2800" b="1" dirty="0">
              <a:latin typeface="Arial" charset="0"/>
            </a:endParaRPr>
          </a:p>
          <a:p>
            <a:r>
              <a:rPr lang="en-US" sz="2800" b="1" dirty="0">
                <a:latin typeface="Arial" charset="0"/>
              </a:rPr>
              <a:t>Think about your general level of motivation as it relates to preparing now for your future. This exercise is intended to guide your thinking.</a:t>
            </a:r>
          </a:p>
        </p:txBody>
      </p:sp>
      <p:sp>
        <p:nvSpPr>
          <p:cNvPr id="53251" name="Rectangle 3"/>
          <p:cNvSpPr>
            <a:spLocks noChangeArrowheads="1"/>
          </p:cNvSpPr>
          <p:nvPr/>
        </p:nvSpPr>
        <p:spPr bwMode="auto">
          <a:xfrm>
            <a:off x="304800" y="914400"/>
            <a:ext cx="80264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E101"/>
                </a:solidFill>
                <a:latin typeface="Arial" charset="0"/>
              </a:rPr>
              <a:t>Motivation defined:</a:t>
            </a:r>
          </a:p>
        </p:txBody>
      </p:sp>
      <p:pic>
        <p:nvPicPr>
          <p:cNvPr id="53262" name="Picture 1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18</a:t>
            </a:fld>
            <a:r>
              <a:rPr lang="en-US" sz="1800" dirty="0"/>
              <a:t>   </a:t>
            </a:r>
            <a:r>
              <a:rPr lang="en-US" sz="2800" dirty="0"/>
              <a:t>|  </a:t>
            </a:r>
            <a:r>
              <a:rPr lang="en-US" sz="1800" dirty="0"/>
              <a:t>Page 13</a:t>
            </a:r>
            <a:endParaRPr lang="en-US" sz="1600" dirty="0"/>
          </a:p>
        </p:txBody>
      </p:sp>
      <p:sp>
        <p:nvSpPr>
          <p:cNvPr id="6" name="Rectangle 47"/>
          <p:cNvSpPr>
            <a:spLocks noChangeArrowheads="1"/>
          </p:cNvSpPr>
          <p:nvPr/>
        </p:nvSpPr>
        <p:spPr bwMode="auto">
          <a:xfrm>
            <a:off x="7226300" y="22796"/>
            <a:ext cx="1487908" cy="538609"/>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101"/>
                </a:solidFill>
                <a:latin typeface="Arial" charset="0"/>
              </a:rPr>
              <a:t>›››</a:t>
            </a:r>
            <a:r>
              <a:rPr lang="en-US" sz="2900" dirty="0">
                <a:latin typeface="Arial" charset="0"/>
              </a:rPr>
              <a:t> </a:t>
            </a:r>
            <a:r>
              <a:rPr lang="en-US" dirty="0">
                <a:solidFill>
                  <a:schemeClr val="tx1"/>
                </a:solidFill>
                <a:latin typeface="Impact" pitchFamily="34" charset="0"/>
              </a:rPr>
              <a:t>step 5</a:t>
            </a:r>
            <a:r>
              <a:rPr lang="en-US" dirty="0">
                <a:latin typeface="Impact" pitchFamily="34" charset="0"/>
              </a:rPr>
              <a:t> </a:t>
            </a:r>
          </a:p>
        </p:txBody>
      </p:sp>
      <p:sp>
        <p:nvSpPr>
          <p:cNvPr id="8" name="Rectangle 19"/>
          <p:cNvSpPr>
            <a:spLocks noChangeArrowheads="1"/>
          </p:cNvSpPr>
          <p:nvPr/>
        </p:nvSpPr>
        <p:spPr bwMode="auto">
          <a:xfrm>
            <a:off x="1748064" y="15101"/>
            <a:ext cx="3339376"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Personal Motivation</a:t>
            </a:r>
            <a:endParaRPr lang="en-US" sz="3000" dirty="0">
              <a:latin typeface="Impact" pitchFamily="34" charset="0"/>
            </a:endParaRPr>
          </a:p>
        </p:txBody>
      </p:sp>
    </p:spTree>
    <p:extLst>
      <p:ext uri="{BB962C8B-B14F-4D97-AF65-F5344CB8AC3E}">
        <p14:creationId xmlns:p14="http://schemas.microsoft.com/office/powerpoint/2010/main" val="96574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wipe(left)">
                                      <p:cBhvr>
                                        <p:cTn id="7" dur="500"/>
                                        <p:tgtEl>
                                          <p:spTgt spid="5325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250">
                                            <p:txEl>
                                              <p:pRg st="2" end="2"/>
                                            </p:txEl>
                                          </p:spTgt>
                                        </p:tgtEl>
                                        <p:attrNameLst>
                                          <p:attrName>style.visibility</p:attrName>
                                        </p:attrNameLst>
                                      </p:cBhvr>
                                      <p:to>
                                        <p:strVal val="visible"/>
                                      </p:to>
                                    </p:set>
                                    <p:animEffect transition="in" filter="wipe(left)">
                                      <p:cBhvr>
                                        <p:cTn id="10" dur="500"/>
                                        <p:tgtEl>
                                          <p:spTgt spid="53250">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250">
                                            <p:txEl>
                                              <p:pRg st="4" end="4"/>
                                            </p:txEl>
                                          </p:spTgt>
                                        </p:tgtEl>
                                        <p:attrNameLst>
                                          <p:attrName>style.visibility</p:attrName>
                                        </p:attrNameLst>
                                      </p:cBhvr>
                                      <p:to>
                                        <p:strVal val="visible"/>
                                      </p:to>
                                    </p:set>
                                    <p:animEffect transition="in" filter="wipe(left)">
                                      <p:cBhvr>
                                        <p:cTn id="13" dur="500"/>
                                        <p:tgtEl>
                                          <p:spTgt spid="53250">
                                            <p:txEl>
                                              <p:pRg st="4" end="4"/>
                                            </p:txEl>
                                          </p:spTgt>
                                        </p:tgtEl>
                                      </p:cBhvr>
                                    </p:animEffect>
                                  </p:childTnLst>
                                </p:cTn>
                              </p:par>
                            </p:childTnLst>
                          </p:cTn>
                        </p:par>
                        <p:par>
                          <p:cTn id="14" fill="hold">
                            <p:stCondLst>
                              <p:cond delay="500"/>
                            </p:stCondLst>
                            <p:childTnLst>
                              <p:par>
                                <p:cTn id="15" presetID="4" presetClass="entr" presetSubtype="32" fill="hold" nodeType="afterEffect">
                                  <p:stCondLst>
                                    <p:cond delay="0"/>
                                  </p:stCondLst>
                                  <p:childTnLst>
                                    <p:set>
                                      <p:cBhvr>
                                        <p:cTn id="16" dur="1" fill="hold">
                                          <p:stCondLst>
                                            <p:cond delay="0"/>
                                          </p:stCondLst>
                                        </p:cTn>
                                        <p:tgtEl>
                                          <p:spTgt spid="53262"/>
                                        </p:tgtEl>
                                        <p:attrNameLst>
                                          <p:attrName>style.visibility</p:attrName>
                                        </p:attrNameLst>
                                      </p:cBhvr>
                                      <p:to>
                                        <p:strVal val="visible"/>
                                      </p:to>
                                    </p:set>
                                    <p:animEffect transition="in" filter="box(out)">
                                      <p:cBhvr>
                                        <p:cTn id="17" dur="500"/>
                                        <p:tgtEl>
                                          <p:spTgt spid="53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055" t="17864" r="31806" b="5988"/>
          <a:stretch/>
        </p:blipFill>
        <p:spPr>
          <a:xfrm rot="20399909">
            <a:off x="669493" y="699666"/>
            <a:ext cx="4140050" cy="5350973"/>
          </a:xfrm>
          <a:prstGeom prst="rect">
            <a:avLst/>
          </a:prstGeom>
          <a:effectLst>
            <a:glow rad="101600">
              <a:schemeClr val="bg2">
                <a:alpha val="60000"/>
              </a:schemeClr>
            </a:glow>
          </a:effectLst>
        </p:spPr>
      </p:pic>
      <p:sp>
        <p:nvSpPr>
          <p:cNvPr id="53251" name="Rectangle 3"/>
          <p:cNvSpPr>
            <a:spLocks noChangeArrowheads="1"/>
          </p:cNvSpPr>
          <p:nvPr/>
        </p:nvSpPr>
        <p:spPr bwMode="auto">
          <a:xfrm>
            <a:off x="5239840" y="1024604"/>
            <a:ext cx="3726360" cy="4029308"/>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defRPr/>
            </a:pPr>
            <a:r>
              <a:rPr lang="en-US" sz="3200" b="1" i="1" dirty="0">
                <a:solidFill>
                  <a:srgbClr val="FFE101"/>
                </a:solidFill>
                <a:latin typeface="Arial" charset="0"/>
              </a:rPr>
              <a:t>Rate Your Motivation Level</a:t>
            </a:r>
          </a:p>
          <a:p>
            <a:pPr algn="ctr" eaLnBrk="0" hangingPunct="0">
              <a:defRPr/>
            </a:pPr>
            <a:endParaRPr lang="en-US" sz="3200" b="1" i="1" dirty="0">
              <a:solidFill>
                <a:srgbClr val="FFE101"/>
              </a:solidFill>
              <a:latin typeface="Arial" charset="0"/>
            </a:endParaRPr>
          </a:p>
          <a:p>
            <a:pPr algn="ctr" eaLnBrk="0" hangingPunct="0">
              <a:defRPr/>
            </a:pPr>
            <a:r>
              <a:rPr lang="en-US" sz="3200" b="1" i="1" dirty="0">
                <a:solidFill>
                  <a:schemeClr val="bg1"/>
                </a:solidFill>
                <a:latin typeface="Arial" charset="0"/>
              </a:rPr>
              <a:t>Habits you build now…</a:t>
            </a:r>
          </a:p>
          <a:p>
            <a:pPr algn="ctr" eaLnBrk="0" hangingPunct="0">
              <a:defRPr/>
            </a:pPr>
            <a:endParaRPr lang="en-US" sz="3200" b="1" i="1" dirty="0">
              <a:solidFill>
                <a:schemeClr val="bg1"/>
              </a:solidFill>
              <a:latin typeface="Arial" charset="0"/>
            </a:endParaRPr>
          </a:p>
          <a:p>
            <a:pPr algn="ctr" eaLnBrk="0" hangingPunct="0">
              <a:defRPr/>
            </a:pPr>
            <a:r>
              <a:rPr lang="en-US" sz="3200" b="1" i="1" dirty="0">
                <a:solidFill>
                  <a:schemeClr val="bg1"/>
                </a:solidFill>
                <a:latin typeface="Arial" charset="0"/>
              </a:rPr>
              <a:t> can impact your success later!</a:t>
            </a:r>
          </a:p>
        </p:txBody>
      </p:sp>
      <p:pic>
        <p:nvPicPr>
          <p:cNvPr id="53262" name="Picture 14"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19</a:t>
            </a:fld>
            <a:r>
              <a:rPr lang="en-US" sz="1800" dirty="0"/>
              <a:t>   </a:t>
            </a:r>
            <a:r>
              <a:rPr lang="en-US" sz="2800" dirty="0"/>
              <a:t>|  </a:t>
            </a:r>
            <a:r>
              <a:rPr lang="en-US" sz="1800" dirty="0"/>
              <a:t>Pages 13 – 14</a:t>
            </a:r>
            <a:endParaRPr lang="en-US" sz="1600" dirty="0"/>
          </a:p>
        </p:txBody>
      </p:sp>
      <p:sp>
        <p:nvSpPr>
          <p:cNvPr id="8" name="Rectangle 19"/>
          <p:cNvSpPr>
            <a:spLocks noChangeArrowheads="1"/>
          </p:cNvSpPr>
          <p:nvPr/>
        </p:nvSpPr>
        <p:spPr bwMode="auto">
          <a:xfrm>
            <a:off x="1748064" y="15101"/>
            <a:ext cx="3339376"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Personal Motivation</a:t>
            </a:r>
            <a:endParaRPr lang="en-US" sz="3000" dirty="0">
              <a:latin typeface="Impact" pitchFamily="34" charset="0"/>
            </a:endParaRPr>
          </a:p>
        </p:txBody>
      </p:sp>
    </p:spTree>
    <p:extLst>
      <p:ext uri="{BB962C8B-B14F-4D97-AF65-F5344CB8AC3E}">
        <p14:creationId xmlns:p14="http://schemas.microsoft.com/office/powerpoint/2010/main" val="159497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3262"/>
                                        </p:tgtEl>
                                        <p:attrNameLst>
                                          <p:attrName>style.visibility</p:attrName>
                                        </p:attrNameLst>
                                      </p:cBhvr>
                                      <p:to>
                                        <p:strVal val="visible"/>
                                      </p:to>
                                    </p:set>
                                    <p:animEffect transition="in" filter="box(out)">
                                      <p:cBhvr>
                                        <p:cTn id="7" dur="500"/>
                                        <p:tgtEl>
                                          <p:spTgt spid="53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p:cNvSpPr>
          <p:nvPr/>
        </p:nvSpPr>
        <p:spPr bwMode="auto">
          <a:xfrm>
            <a:off x="228600" y="4176713"/>
            <a:ext cx="8686800" cy="1113125"/>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ctr" eaLnBrk="0" hangingPunct="0">
              <a:lnSpc>
                <a:spcPct val="95000"/>
              </a:lnSpc>
              <a:defRPr/>
            </a:pPr>
            <a:r>
              <a:rPr lang="en-US" sz="3000" b="1" i="1" dirty="0">
                <a:effectLst>
                  <a:outerShdw blurRad="38100" dist="38100" dir="2700000" algn="tl">
                    <a:srgbClr val="000000"/>
                  </a:outerShdw>
                </a:effectLst>
                <a:latin typeface="Arial" charset="0"/>
              </a:rPr>
              <a:t>CTC Logo: Balance your </a:t>
            </a:r>
            <a:r>
              <a:rPr lang="en-US" sz="3000" b="1" i="1" dirty="0">
                <a:solidFill>
                  <a:srgbClr val="FFD300"/>
                </a:solidFill>
                <a:effectLst>
                  <a:outerShdw blurRad="38100" dist="38100" dir="2700000" algn="tl">
                    <a:srgbClr val="000000"/>
                  </a:outerShdw>
                </a:effectLst>
                <a:latin typeface="Arial" charset="0"/>
              </a:rPr>
              <a:t>career </a:t>
            </a:r>
            <a:r>
              <a:rPr lang="en-US" sz="3000" b="1" i="1" dirty="0">
                <a:effectLst>
                  <a:outerShdw blurRad="38100" dist="38100" dir="2700000" algn="tl">
                    <a:srgbClr val="000000"/>
                  </a:outerShdw>
                </a:effectLst>
                <a:latin typeface="Arial" charset="0"/>
              </a:rPr>
              <a:t>and </a:t>
            </a:r>
            <a:r>
              <a:rPr lang="en-US" sz="3000" b="1" i="1" dirty="0">
                <a:solidFill>
                  <a:srgbClr val="FFD300"/>
                </a:solidFill>
                <a:effectLst>
                  <a:outerShdw blurRad="38100" dist="38100" dir="2700000" algn="tl">
                    <a:srgbClr val="000000"/>
                  </a:outerShdw>
                </a:effectLst>
                <a:latin typeface="Arial" charset="0"/>
              </a:rPr>
              <a:t>personal</a:t>
            </a:r>
            <a:r>
              <a:rPr lang="en-US" sz="3000" b="1" i="1" dirty="0">
                <a:effectLst>
                  <a:outerShdw blurRad="38100" dist="38100" dir="2700000" algn="tl">
                    <a:srgbClr val="000000"/>
                  </a:outerShdw>
                </a:effectLst>
                <a:latin typeface="Arial" charset="0"/>
              </a:rPr>
              <a:t> life to achieve success. </a:t>
            </a:r>
          </a:p>
          <a:p>
            <a:pPr algn="ctr" eaLnBrk="0" hangingPunct="0">
              <a:lnSpc>
                <a:spcPct val="95000"/>
              </a:lnSpc>
              <a:defRPr/>
            </a:pPr>
            <a:r>
              <a:rPr lang="en-US" sz="1000" b="1" i="1" dirty="0">
                <a:effectLst>
                  <a:outerShdw blurRad="38100" dist="38100" dir="2700000" algn="tl">
                    <a:srgbClr val="000000"/>
                  </a:outerShdw>
                </a:effectLst>
                <a:latin typeface="Arial" charset="0"/>
              </a:rPr>
              <a:t> </a:t>
            </a:r>
          </a:p>
        </p:txBody>
      </p:sp>
      <p:pic>
        <p:nvPicPr>
          <p:cNvPr id="427011" name="Picture 3" descr="7C321A19-EEEA-484E-A956-00402A4BDA0C@local"/>
          <p:cNvPicPr>
            <a:picLocks noChangeAspect="1" noChangeArrowheads="1"/>
          </p:cNvPicPr>
          <p:nvPr/>
        </p:nvPicPr>
        <p:blipFill>
          <a:blip r:embed="rId3" cstate="print"/>
          <a:srcRect/>
          <a:stretch>
            <a:fillRect/>
          </a:stretch>
        </p:blipFill>
        <p:spPr bwMode="auto">
          <a:xfrm>
            <a:off x="3048000" y="838200"/>
            <a:ext cx="3157538" cy="3171825"/>
          </a:xfrm>
          <a:prstGeom prst="rect">
            <a:avLst/>
          </a:prstGeom>
          <a:noFill/>
          <a:ln w="9525">
            <a:noFill/>
            <a:miter lim="800000"/>
            <a:headEnd/>
            <a:tailEnd/>
          </a:ln>
        </p:spPr>
      </p:pic>
      <p:pic>
        <p:nvPicPr>
          <p:cNvPr id="427016" name="Picture 8"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a:t>
            </a:fld>
            <a:r>
              <a:rPr lang="en-US" sz="1800" dirty="0"/>
              <a:t>   </a:t>
            </a:r>
            <a:r>
              <a:rPr lang="en-US" sz="2800" dirty="0"/>
              <a:t>| </a:t>
            </a:r>
            <a:r>
              <a:rPr lang="en-US" sz="1800" dirty="0"/>
              <a:t>Page 4</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27011"/>
                                        </p:tgtEl>
                                        <p:attrNameLst>
                                          <p:attrName>style.visibility</p:attrName>
                                        </p:attrNameLst>
                                      </p:cBhvr>
                                      <p:to>
                                        <p:strVal val="visible"/>
                                      </p:to>
                                    </p:set>
                                    <p:animEffect transition="in" filter="box(out)">
                                      <p:cBhvr>
                                        <p:cTn id="7" dur="500"/>
                                        <p:tgtEl>
                                          <p:spTgt spid="427011"/>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27010"/>
                                        </p:tgtEl>
                                        <p:attrNameLst>
                                          <p:attrName>style.visibility</p:attrName>
                                        </p:attrNameLst>
                                      </p:cBhvr>
                                      <p:to>
                                        <p:strVal val="visible"/>
                                      </p:to>
                                    </p:set>
                                    <p:anim calcmode="lin" valueType="num">
                                      <p:cBhvr>
                                        <p:cTn id="11" dur="500" fill="hold"/>
                                        <p:tgtEl>
                                          <p:spTgt spid="427010"/>
                                        </p:tgtEl>
                                        <p:attrNameLst>
                                          <p:attrName>ppt_w</p:attrName>
                                        </p:attrNameLst>
                                      </p:cBhvr>
                                      <p:tavLst>
                                        <p:tav tm="0">
                                          <p:val>
                                            <p:fltVal val="0"/>
                                          </p:val>
                                        </p:tav>
                                        <p:tav tm="100000">
                                          <p:val>
                                            <p:strVal val="#ppt_w"/>
                                          </p:val>
                                        </p:tav>
                                      </p:tavLst>
                                    </p:anim>
                                    <p:anim calcmode="lin" valueType="num">
                                      <p:cBhvr>
                                        <p:cTn id="12" dur="500" fill="hold"/>
                                        <p:tgtEl>
                                          <p:spTgt spid="427010"/>
                                        </p:tgtEl>
                                        <p:attrNameLst>
                                          <p:attrName>ppt_h</p:attrName>
                                        </p:attrNameLst>
                                      </p:cBhvr>
                                      <p:tavLst>
                                        <p:tav tm="0">
                                          <p:val>
                                            <p:fltVal val="0"/>
                                          </p:val>
                                        </p:tav>
                                        <p:tav tm="100000">
                                          <p:val>
                                            <p:strVal val="#ppt_h"/>
                                          </p:val>
                                        </p:tav>
                                      </p:tavLst>
                                    </p:anim>
                                    <p:animEffect transition="in" filter="fade">
                                      <p:cBhvr>
                                        <p:cTn id="13" dur="500"/>
                                        <p:tgtEl>
                                          <p:spTgt spid="427010"/>
                                        </p:tgtEl>
                                      </p:cBhvr>
                                    </p:animEffec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427016"/>
                                        </p:tgtEl>
                                        <p:attrNameLst>
                                          <p:attrName>style.visibility</p:attrName>
                                        </p:attrNameLst>
                                      </p:cBhvr>
                                      <p:to>
                                        <p:strVal val="visible"/>
                                      </p:to>
                                    </p:set>
                                    <p:animEffect transition="in" filter="box(out)">
                                      <p:cBhvr>
                                        <p:cTn id="17" dur="500"/>
                                        <p:tgtEl>
                                          <p:spTgt spid="427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5" name="Rectangle 3"/>
          <p:cNvSpPr>
            <a:spLocks noChangeArrowheads="1"/>
          </p:cNvSpPr>
          <p:nvPr/>
        </p:nvSpPr>
        <p:spPr bwMode="auto">
          <a:xfrm>
            <a:off x="304800" y="914400"/>
            <a:ext cx="7950200" cy="582211"/>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1. Seek Inspiring Role Models</a:t>
            </a:r>
          </a:p>
        </p:txBody>
      </p:sp>
      <p:pic>
        <p:nvPicPr>
          <p:cNvPr id="525318" name="Picture 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20</a:t>
            </a:fld>
            <a:r>
              <a:rPr lang="en-US" sz="1800" dirty="0"/>
              <a:t>   </a:t>
            </a:r>
            <a:r>
              <a:rPr lang="en-US" sz="2800" dirty="0"/>
              <a:t>|  </a:t>
            </a:r>
            <a:r>
              <a:rPr lang="en-US" sz="1800" dirty="0"/>
              <a:t>Pages 14 –</a:t>
            </a:r>
            <a:r>
              <a:rPr lang="en-US" sz="1600" dirty="0"/>
              <a:t> </a:t>
            </a:r>
            <a:r>
              <a:rPr lang="en-US" sz="1800" dirty="0"/>
              <a:t>15</a:t>
            </a:r>
          </a:p>
        </p:txBody>
      </p:sp>
      <p:sp>
        <p:nvSpPr>
          <p:cNvPr id="10" name="Rectangle 19"/>
          <p:cNvSpPr>
            <a:spLocks noChangeArrowheads="1"/>
          </p:cNvSpPr>
          <p:nvPr/>
        </p:nvSpPr>
        <p:spPr bwMode="auto">
          <a:xfrm>
            <a:off x="1748064" y="15101"/>
            <a:ext cx="6032742"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Suggestions to Boost Your Motivation</a:t>
            </a:r>
            <a:endParaRPr lang="en-US" sz="3000" dirty="0">
              <a:latin typeface="Impact" pitchFamily="34" charset="0"/>
            </a:endParaRPr>
          </a:p>
        </p:txBody>
      </p:sp>
      <p:sp>
        <p:nvSpPr>
          <p:cNvPr id="11" name="Rectangle 2"/>
          <p:cNvSpPr>
            <a:spLocks noChangeArrowheads="1"/>
          </p:cNvSpPr>
          <p:nvPr/>
        </p:nvSpPr>
        <p:spPr bwMode="auto">
          <a:xfrm>
            <a:off x="787400" y="3359590"/>
            <a:ext cx="7899400" cy="1077218"/>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Can help guide decisions</a:t>
            </a:r>
          </a:p>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Can help you handle difficulties</a:t>
            </a:r>
          </a:p>
        </p:txBody>
      </p:sp>
      <p:sp>
        <p:nvSpPr>
          <p:cNvPr id="12" name="Rectangle 3"/>
          <p:cNvSpPr>
            <a:spLocks noChangeArrowheads="1"/>
          </p:cNvSpPr>
          <p:nvPr/>
        </p:nvSpPr>
        <p:spPr bwMode="auto">
          <a:xfrm>
            <a:off x="304800" y="2730500"/>
            <a:ext cx="7950200" cy="582211"/>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2. Get to know your School Counselor</a:t>
            </a:r>
          </a:p>
        </p:txBody>
      </p:sp>
      <p:sp>
        <p:nvSpPr>
          <p:cNvPr id="13" name="Rectangle 2"/>
          <p:cNvSpPr>
            <a:spLocks noChangeArrowheads="1"/>
          </p:cNvSpPr>
          <p:nvPr/>
        </p:nvSpPr>
        <p:spPr bwMode="auto">
          <a:xfrm>
            <a:off x="787400" y="5095806"/>
            <a:ext cx="7899400" cy="1077218"/>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Break up the big bite into chunks</a:t>
            </a:r>
          </a:p>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Tackle each step one at a time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6805"/>
          <a:stretch/>
        </p:blipFill>
        <p:spPr>
          <a:xfrm rot="20962026">
            <a:off x="2559522" y="2717344"/>
            <a:ext cx="3564423" cy="3545399"/>
          </a:xfrm>
          <a:prstGeom prst="rect">
            <a:avLst/>
          </a:prstGeom>
          <a:ln>
            <a:noFill/>
          </a:ln>
          <a:effectLst>
            <a:softEdge rad="112500"/>
          </a:effectLst>
        </p:spPr>
      </p:pic>
      <p:sp>
        <p:nvSpPr>
          <p:cNvPr id="14" name="Rectangle 3"/>
          <p:cNvSpPr>
            <a:spLocks noChangeArrowheads="1"/>
          </p:cNvSpPr>
          <p:nvPr/>
        </p:nvSpPr>
        <p:spPr bwMode="auto">
          <a:xfrm>
            <a:off x="304800" y="4466716"/>
            <a:ext cx="7950200" cy="582211"/>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3. Make Big Tasks into Small Tasks</a:t>
            </a:r>
          </a:p>
        </p:txBody>
      </p:sp>
      <p:sp>
        <p:nvSpPr>
          <p:cNvPr id="525314" name="Rectangle 2"/>
          <p:cNvSpPr>
            <a:spLocks noChangeArrowheads="1"/>
          </p:cNvSpPr>
          <p:nvPr/>
        </p:nvSpPr>
        <p:spPr bwMode="auto">
          <a:xfrm>
            <a:off x="787400" y="1492690"/>
            <a:ext cx="7899400" cy="1077218"/>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Consider Wes Moore – no, the other one</a:t>
            </a:r>
          </a:p>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Muffy Davis – Gold Medal athlete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5315"/>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525314">
                                            <p:txEl>
                                              <p:pRg st="0" end="0"/>
                                            </p:txEl>
                                          </p:spTgt>
                                        </p:tgtEl>
                                        <p:attrNameLst>
                                          <p:attrName>style.visibility</p:attrName>
                                        </p:attrNameLst>
                                      </p:cBhvr>
                                      <p:to>
                                        <p:strVal val="visible"/>
                                      </p:to>
                                    </p:set>
                                    <p:animEffect transition="in" filter="wipe(up)">
                                      <p:cBhvr>
                                        <p:cTn id="9" dur="1000"/>
                                        <p:tgtEl>
                                          <p:spTgt spid="525314">
                                            <p:txEl>
                                              <p:pRg st="0" end="0"/>
                                            </p:txEl>
                                          </p:spTgt>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25314">
                                            <p:txEl>
                                              <p:pRg st="1" end="1"/>
                                            </p:txEl>
                                          </p:spTgt>
                                        </p:tgtEl>
                                        <p:attrNameLst>
                                          <p:attrName>style.visibility</p:attrName>
                                        </p:attrNameLst>
                                      </p:cBhvr>
                                      <p:to>
                                        <p:strVal val="visible"/>
                                      </p:to>
                                    </p:set>
                                    <p:animEffect transition="in" filter="wipe(up)">
                                      <p:cBhvr>
                                        <p:cTn id="12" dur="1000"/>
                                        <p:tgtEl>
                                          <p:spTgt spid="52531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22" presetClass="entr" presetSubtype="1"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up)">
                                      <p:cBhvr>
                                        <p:cTn id="22" dur="1000"/>
                                        <p:tgtEl>
                                          <p:spTgt spid="11">
                                            <p:txEl>
                                              <p:pRg st="0" end="0"/>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up)">
                                      <p:cBhvr>
                                        <p:cTn id="25" dur="1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22" presetClass="entr" presetSubtype="1"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up)">
                                      <p:cBhvr>
                                        <p:cTn id="32" dur="1000"/>
                                        <p:tgtEl>
                                          <p:spTgt spid="13">
                                            <p:txEl>
                                              <p:pRg st="0" end="0"/>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up)">
                                      <p:cBhvr>
                                        <p:cTn id="35" dur="1000"/>
                                        <p:tgtEl>
                                          <p:spTgt spid="13">
                                            <p:txEl>
                                              <p:pRg st="1" end="1"/>
                                            </p:txEl>
                                          </p:spTgt>
                                        </p:tgtEl>
                                      </p:cBhvr>
                                    </p:animEffect>
                                  </p:childTnLst>
                                </p:cTn>
                              </p:par>
                            </p:childTnLst>
                          </p:cTn>
                        </p:par>
                        <p:par>
                          <p:cTn id="36" fill="hold">
                            <p:stCondLst>
                              <p:cond delay="1000"/>
                            </p:stCondLst>
                            <p:childTnLst>
                              <p:par>
                                <p:cTn id="37" presetID="4" presetClass="entr" presetSubtype="32" fill="hold" nodeType="afterEffect">
                                  <p:stCondLst>
                                    <p:cond delay="0"/>
                                  </p:stCondLst>
                                  <p:childTnLst>
                                    <p:set>
                                      <p:cBhvr>
                                        <p:cTn id="38" dur="1" fill="hold">
                                          <p:stCondLst>
                                            <p:cond delay="0"/>
                                          </p:stCondLst>
                                        </p:cTn>
                                        <p:tgtEl>
                                          <p:spTgt spid="525318"/>
                                        </p:tgtEl>
                                        <p:attrNameLst>
                                          <p:attrName>style.visibility</p:attrName>
                                        </p:attrNameLst>
                                      </p:cBhvr>
                                      <p:to>
                                        <p:strVal val="visible"/>
                                      </p:to>
                                    </p:set>
                                    <p:animEffect transition="in" filter="box(out)">
                                      <p:cBhvr>
                                        <p:cTn id="39" dur="500"/>
                                        <p:tgtEl>
                                          <p:spTgt spid="52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p:bldP spid="11" grpId="0" build="allAtOnce"/>
      <p:bldP spid="12" grpId="0"/>
      <p:bldP spid="13" grpId="0" build="allAtOnce"/>
      <p:bldP spid="14" grpId="0"/>
      <p:bldP spid="525314"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787400" y="1378390"/>
            <a:ext cx="7899400" cy="956993"/>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When you’ve worked hard and accomplished, reward yourself! </a:t>
            </a:r>
          </a:p>
        </p:txBody>
      </p:sp>
      <p:sp>
        <p:nvSpPr>
          <p:cNvPr id="525315" name="Rectangle 3"/>
          <p:cNvSpPr>
            <a:spLocks noChangeArrowheads="1"/>
          </p:cNvSpPr>
          <p:nvPr/>
        </p:nvSpPr>
        <p:spPr bwMode="auto">
          <a:xfrm>
            <a:off x="304800" y="800100"/>
            <a:ext cx="7950200" cy="582211"/>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4. Reward Yourself</a:t>
            </a:r>
          </a:p>
        </p:txBody>
      </p:sp>
      <p:pic>
        <p:nvPicPr>
          <p:cNvPr id="525318" name="Picture 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21</a:t>
            </a:fld>
            <a:r>
              <a:rPr lang="en-US" sz="1800" dirty="0"/>
              <a:t>   </a:t>
            </a:r>
            <a:r>
              <a:rPr lang="en-US" sz="2800" dirty="0"/>
              <a:t>|  </a:t>
            </a:r>
            <a:r>
              <a:rPr lang="en-US" sz="1800" dirty="0"/>
              <a:t>Page 15</a:t>
            </a:r>
            <a:endParaRPr lang="en-US" sz="1600" dirty="0"/>
          </a:p>
        </p:txBody>
      </p:sp>
      <p:sp>
        <p:nvSpPr>
          <p:cNvPr id="10" name="Rectangle 19"/>
          <p:cNvSpPr>
            <a:spLocks noChangeArrowheads="1"/>
          </p:cNvSpPr>
          <p:nvPr/>
        </p:nvSpPr>
        <p:spPr bwMode="auto">
          <a:xfrm>
            <a:off x="1748064" y="15101"/>
            <a:ext cx="6032742"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Suggestions to Boost Your Motivation</a:t>
            </a:r>
            <a:endParaRPr lang="en-US" sz="3000" dirty="0">
              <a:latin typeface="Impact" pitchFamily="34" charset="0"/>
            </a:endParaRPr>
          </a:p>
        </p:txBody>
      </p:sp>
      <p:sp>
        <p:nvSpPr>
          <p:cNvPr id="11" name="Rectangle 2"/>
          <p:cNvSpPr>
            <a:spLocks noChangeArrowheads="1"/>
          </p:cNvSpPr>
          <p:nvPr/>
        </p:nvSpPr>
        <p:spPr bwMode="auto">
          <a:xfrm>
            <a:off x="787400" y="3029390"/>
            <a:ext cx="7899400" cy="1615827"/>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Extracurricular Activities</a:t>
            </a:r>
          </a:p>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Service Projects</a:t>
            </a:r>
          </a:p>
          <a:p>
            <a:pPr marL="228600" indent="-228600" eaLnBrk="0" hangingPunct="0">
              <a:lnSpc>
                <a:spcPts val="3500"/>
              </a:lnSpc>
              <a:spcAft>
                <a:spcPts val="720"/>
              </a:spcAft>
              <a:buClr>
                <a:schemeClr val="tx1"/>
              </a:buClr>
              <a:buFont typeface="Arial" pitchFamily="34" charset="0"/>
              <a:buChar char="•"/>
              <a:defRPr/>
            </a:pPr>
            <a:r>
              <a:rPr lang="en-US" sz="2800" b="1" dirty="0">
                <a:latin typeface="Arial" charset="0"/>
              </a:rPr>
              <a:t>Apprenticeships</a:t>
            </a:r>
          </a:p>
        </p:txBody>
      </p:sp>
      <p:sp>
        <p:nvSpPr>
          <p:cNvPr id="12" name="Rectangle 3"/>
          <p:cNvSpPr>
            <a:spLocks noChangeArrowheads="1"/>
          </p:cNvSpPr>
          <p:nvPr/>
        </p:nvSpPr>
        <p:spPr bwMode="auto">
          <a:xfrm>
            <a:off x="304800" y="2400300"/>
            <a:ext cx="7950200" cy="582211"/>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5. Participate, don’t just observe!</a:t>
            </a:r>
          </a:p>
        </p:txBody>
      </p:sp>
      <p:sp>
        <p:nvSpPr>
          <p:cNvPr id="15" name="TextBox 14"/>
          <p:cNvSpPr txBox="1"/>
          <p:nvPr/>
        </p:nvSpPr>
        <p:spPr>
          <a:xfrm>
            <a:off x="304801" y="4708478"/>
            <a:ext cx="8501062" cy="1323439"/>
          </a:xfrm>
          <a:prstGeom prst="rect">
            <a:avLst/>
          </a:prstGeom>
          <a:noFill/>
        </p:spPr>
        <p:txBody>
          <a:bodyPr wrap="square" rtlCol="0">
            <a:spAutoFit/>
          </a:bodyPr>
          <a:lstStyle/>
          <a:p>
            <a:pPr algn="ctr"/>
            <a:r>
              <a:rPr lang="en-US" sz="2800" b="1" i="1" dirty="0">
                <a:solidFill>
                  <a:srgbClr val="FFD300"/>
                </a:solidFill>
                <a:latin typeface="Arial" charset="0"/>
                <a:cs typeface="Times New Roman" pitchFamily="18" charset="0"/>
              </a:rPr>
              <a:t>The way to get started is </a:t>
            </a:r>
          </a:p>
          <a:p>
            <a:pPr algn="ctr"/>
            <a:r>
              <a:rPr lang="en-US" sz="2800" b="1" i="1" dirty="0">
                <a:solidFill>
                  <a:srgbClr val="FFD300"/>
                </a:solidFill>
                <a:latin typeface="Arial" charset="0"/>
                <a:cs typeface="Times New Roman" pitchFamily="18" charset="0"/>
              </a:rPr>
              <a:t>to quit talking and begin doing.	</a:t>
            </a:r>
          </a:p>
          <a:p>
            <a:pPr algn="ctr"/>
            <a:r>
              <a:rPr lang="en-US" b="1" i="1" dirty="0">
                <a:solidFill>
                  <a:srgbClr val="FFD300"/>
                </a:solidFill>
                <a:latin typeface="Arial" charset="0"/>
                <a:cs typeface="Times New Roman" pitchFamily="18" charset="0"/>
              </a:rPr>
              <a:t>						Walt Disney</a:t>
            </a:r>
          </a:p>
        </p:txBody>
      </p:sp>
    </p:spTree>
    <p:extLst>
      <p:ext uri="{BB962C8B-B14F-4D97-AF65-F5344CB8AC3E}">
        <p14:creationId xmlns:p14="http://schemas.microsoft.com/office/powerpoint/2010/main" val="251826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5315"/>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525314">
                                            <p:txEl>
                                              <p:pRg st="0" end="0"/>
                                            </p:txEl>
                                          </p:spTgt>
                                        </p:tgtEl>
                                        <p:attrNameLst>
                                          <p:attrName>style.visibility</p:attrName>
                                        </p:attrNameLst>
                                      </p:cBhvr>
                                      <p:to>
                                        <p:strVal val="visible"/>
                                      </p:to>
                                    </p:set>
                                    <p:animEffect transition="in" filter="wipe(up)">
                                      <p:cBhvr>
                                        <p:cTn id="9" dur="1000"/>
                                        <p:tgtEl>
                                          <p:spTgt spid="5253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up)">
                                      <p:cBhvr>
                                        <p:cTn id="16" dur="1000"/>
                                        <p:tgtEl>
                                          <p:spTgt spid="11">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up)">
                                      <p:cBhvr>
                                        <p:cTn id="19" dur="1000"/>
                                        <p:tgtEl>
                                          <p:spTgt spid="11">
                                            <p:txEl>
                                              <p:pRg st="1" end="1"/>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up)">
                                      <p:cBhvr>
                                        <p:cTn id="22" dur="10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525318"/>
                                        </p:tgtEl>
                                        <p:attrNameLst>
                                          <p:attrName>style.visibility</p:attrName>
                                        </p:attrNameLst>
                                      </p:cBhvr>
                                      <p:to>
                                        <p:strVal val="visible"/>
                                      </p:to>
                                    </p:set>
                                    <p:animEffect transition="in" filter="box(out)">
                                      <p:cBhvr>
                                        <p:cTn id="31" dur="500"/>
                                        <p:tgtEl>
                                          <p:spTgt spid="52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4" grpId="0" build="allAtOnce"/>
      <p:bldP spid="525315" grpId="0"/>
      <p:bldP spid="11" grpId="0" build="allAtOnce"/>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1" name="Picture 7" descr="43181"/>
          <p:cNvPicPr>
            <a:picLocks noChangeAspect="1" noChangeArrowheads="1"/>
          </p:cNvPicPr>
          <p:nvPr/>
        </p:nvPicPr>
        <p:blipFill>
          <a:blip r:embed="rId3" cstate="print"/>
          <a:srcRect l="14285"/>
          <a:stretch>
            <a:fillRect/>
          </a:stretch>
        </p:blipFill>
        <p:spPr bwMode="auto">
          <a:xfrm rot="306851">
            <a:off x="3149600" y="3433922"/>
            <a:ext cx="2374900" cy="2770717"/>
          </a:xfrm>
          <a:prstGeom prst="rect">
            <a:avLst/>
          </a:prstGeom>
          <a:ln>
            <a:noFill/>
          </a:ln>
          <a:effectLst>
            <a:softEdge rad="112500"/>
          </a:effectLst>
        </p:spPr>
      </p:pic>
      <p:pic>
        <p:nvPicPr>
          <p:cNvPr id="88072" name="Picture 8" descr="welde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t="12962" b="18518"/>
          <a:stretch>
            <a:fillRect/>
          </a:stretch>
        </p:blipFill>
        <p:spPr bwMode="auto">
          <a:xfrm rot="-970616">
            <a:off x="5871951" y="2831737"/>
            <a:ext cx="3337346" cy="3069096"/>
          </a:xfrm>
          <a:prstGeom prst="rect">
            <a:avLst/>
          </a:prstGeom>
          <a:ln>
            <a:noFill/>
          </a:ln>
          <a:effectLst>
            <a:softEdge rad="112500"/>
          </a:effectLst>
        </p:spPr>
      </p:pic>
      <p:sp>
        <p:nvSpPr>
          <p:cNvPr id="88070" name="Rectangle 6"/>
          <p:cNvSpPr>
            <a:spLocks noChangeArrowheads="1"/>
          </p:cNvSpPr>
          <p:nvPr/>
        </p:nvSpPr>
        <p:spPr bwMode="auto">
          <a:xfrm>
            <a:off x="501650" y="1593280"/>
            <a:ext cx="8153400" cy="3752850"/>
          </a:xfrm>
          <a:prstGeom prst="rect">
            <a:avLst/>
          </a:prstGeom>
          <a:ln>
            <a:noFill/>
          </a:ln>
          <a:effectLst>
            <a:softEdge rad="112500"/>
          </a:effectLst>
        </p:spPr>
        <p:txBody>
          <a:bodyPr lIns="90488" tIns="44450" rIns="90488" bIns="44450">
            <a:spAutoFit/>
          </a:bodyPr>
          <a:lstStyle/>
          <a:p>
            <a:pPr eaLnBrk="0" hangingPunct="0">
              <a:spcBef>
                <a:spcPct val="50000"/>
              </a:spcBef>
              <a:defRPr/>
            </a:pPr>
            <a:r>
              <a:rPr lang="en-US" sz="2800" b="1" dirty="0">
                <a:solidFill>
                  <a:srgbClr val="FFE101"/>
                </a:solidFill>
                <a:latin typeface="Arial" charset="0"/>
              </a:rPr>
              <a:t>On-the-Job Training (OJT)</a:t>
            </a:r>
          </a:p>
          <a:p>
            <a:pPr eaLnBrk="0" hangingPunct="0">
              <a:spcBef>
                <a:spcPct val="50000"/>
              </a:spcBef>
              <a:defRPr/>
            </a:pPr>
            <a:r>
              <a:rPr lang="en-US" sz="2800" b="1" dirty="0">
                <a:latin typeface="Arial" charset="0"/>
              </a:rPr>
              <a:t>Employers teach you the skills you need.</a:t>
            </a:r>
          </a:p>
          <a:p>
            <a:pPr eaLnBrk="0" hangingPunct="0">
              <a:spcBef>
                <a:spcPct val="50000"/>
              </a:spcBef>
              <a:defRPr/>
            </a:pPr>
            <a:r>
              <a:rPr lang="en-US" sz="2800" b="1" dirty="0">
                <a:latin typeface="Arial" charset="0"/>
              </a:rPr>
              <a:t>Apprenticeship programs:</a:t>
            </a:r>
          </a:p>
          <a:p>
            <a:pPr marL="622300" lvl="1" eaLnBrk="0" hangingPunct="0">
              <a:spcBef>
                <a:spcPct val="50000"/>
              </a:spcBef>
              <a:buFontTx/>
              <a:buChar char="•"/>
              <a:defRPr/>
            </a:pPr>
            <a:r>
              <a:rPr lang="en-US" sz="2800" b="1" dirty="0">
                <a:latin typeface="Arial" charset="0"/>
              </a:rPr>
              <a:t> Plumbing</a:t>
            </a:r>
          </a:p>
          <a:p>
            <a:pPr marL="622300" lvl="1" eaLnBrk="0" hangingPunct="0">
              <a:spcBef>
                <a:spcPct val="50000"/>
              </a:spcBef>
              <a:buFontTx/>
              <a:buChar char="•"/>
              <a:defRPr/>
            </a:pPr>
            <a:r>
              <a:rPr lang="en-US" sz="2800" b="1" dirty="0">
                <a:latin typeface="Arial" charset="0"/>
              </a:rPr>
              <a:t> Electrical</a:t>
            </a:r>
          </a:p>
          <a:p>
            <a:pPr marL="622300" lvl="1" eaLnBrk="0" hangingPunct="0">
              <a:spcBef>
                <a:spcPct val="50000"/>
              </a:spcBef>
              <a:buFontTx/>
              <a:buChar char="•"/>
              <a:defRPr/>
            </a:pPr>
            <a:r>
              <a:rPr lang="en-US" sz="2800" b="1" dirty="0">
                <a:latin typeface="Arial" charset="0"/>
              </a:rPr>
              <a:t> Welding</a:t>
            </a:r>
          </a:p>
        </p:txBody>
      </p:sp>
      <p:sp>
        <p:nvSpPr>
          <p:cNvPr id="88081" name="Rectangle 17"/>
          <p:cNvSpPr>
            <a:spLocks noChangeArrowheads="1"/>
          </p:cNvSpPr>
          <p:nvPr/>
        </p:nvSpPr>
        <p:spPr bwMode="auto">
          <a:xfrm>
            <a:off x="269875" y="792163"/>
            <a:ext cx="8501063" cy="579437"/>
          </a:xfrm>
          <a:prstGeom prst="rect">
            <a:avLst/>
          </a:prstGeom>
          <a:noFill/>
          <a:ln w="12700">
            <a:noFill/>
            <a:miter lim="800000"/>
            <a:headEnd/>
            <a:tailEnd/>
          </a:ln>
          <a:effectLst>
            <a:outerShdw dist="45791" dir="2021404" algn="ctr" rotWithShape="0">
              <a:srgbClr val="000000"/>
            </a:outerShdw>
          </a:effectLst>
        </p:spPr>
        <p:txBody>
          <a:bodyPr wrap="none">
            <a:spAutoFit/>
          </a:bodyPr>
          <a:lstStyle/>
          <a:p>
            <a:pPr eaLnBrk="0" hangingPunct="0">
              <a:defRPr/>
            </a:pPr>
            <a:r>
              <a:rPr lang="en-US" sz="3200" b="1" i="1" dirty="0">
                <a:solidFill>
                  <a:srgbClr val="FFE101"/>
                </a:solidFill>
                <a:latin typeface="Arial" charset="0"/>
              </a:rPr>
              <a:t>Additional Training and Education Sources</a:t>
            </a:r>
          </a:p>
        </p:txBody>
      </p:sp>
      <p:pic>
        <p:nvPicPr>
          <p:cNvPr id="88085" name="Picture 21" descr="CarDirPPT_Logo"/>
          <p:cNvPicPr>
            <a:picLocks noChangeAspect="1" noChangeArrowheads="1"/>
          </p:cNvPicPr>
          <p:nvPr/>
        </p:nvPicPr>
        <p:blipFill>
          <a:blip r:embed="rId6" cstate="print"/>
          <a:srcRect/>
          <a:stretch>
            <a:fillRect/>
          </a:stretch>
        </p:blipFill>
        <p:spPr bwMode="auto">
          <a:xfrm>
            <a:off x="552450" y="6305550"/>
            <a:ext cx="469900" cy="469900"/>
          </a:xfrm>
          <a:prstGeom prst="rect">
            <a:avLst/>
          </a:prstGeom>
          <a:noFill/>
          <a:ln w="9525">
            <a:noFill/>
            <a:miter lim="800000"/>
            <a:headEnd/>
            <a:tailEnd/>
          </a:ln>
        </p:spPr>
      </p:pic>
      <p:sp>
        <p:nvSpPr>
          <p:cNvPr id="88087" name="Rectangle 23"/>
          <p:cNvSpPr>
            <a:spLocks noChangeArrowheads="1"/>
          </p:cNvSpPr>
          <p:nvPr/>
        </p:nvSpPr>
        <p:spPr bwMode="auto">
          <a:xfrm>
            <a:off x="7226300" y="25400"/>
            <a:ext cx="1428750"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101"/>
                </a:solidFill>
                <a:latin typeface="Arial" charset="0"/>
              </a:rPr>
              <a:t>›››</a:t>
            </a:r>
            <a:r>
              <a:rPr lang="en-US" dirty="0">
                <a:solidFill>
                  <a:srgbClr val="FFE101"/>
                </a:solidFill>
                <a:latin typeface="Impact" pitchFamily="34" charset="0"/>
              </a:rPr>
              <a:t> </a:t>
            </a:r>
            <a:r>
              <a:rPr lang="en-US" dirty="0">
                <a:solidFill>
                  <a:schemeClr val="tx1"/>
                </a:solidFill>
                <a:latin typeface="Impact" pitchFamily="34" charset="0"/>
              </a:rPr>
              <a:t>step 6</a:t>
            </a:r>
            <a:r>
              <a:rPr lang="en-US" dirty="0">
                <a:latin typeface="Impact" pitchFamily="34" charset="0"/>
              </a:rPr>
              <a:t> </a:t>
            </a:r>
          </a:p>
        </p:txBody>
      </p:sp>
      <p:sp>
        <p:nvSpPr>
          <p:cNvPr id="10"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22</a:t>
            </a:fld>
            <a:r>
              <a:rPr lang="en-US" sz="1800" dirty="0"/>
              <a:t>   </a:t>
            </a:r>
            <a:r>
              <a:rPr lang="en-US" sz="2800" dirty="0"/>
              <a:t>|  </a:t>
            </a:r>
            <a:r>
              <a:rPr lang="en-US" sz="1800" dirty="0"/>
              <a:t>Page 16</a:t>
            </a:r>
            <a:endParaRPr lang="en-US" sz="1600" dirty="0"/>
          </a:p>
        </p:txBody>
      </p:sp>
      <p:sp>
        <p:nvSpPr>
          <p:cNvPr id="9" name="Rectangle 19"/>
          <p:cNvSpPr>
            <a:spLocks noChangeArrowheads="1"/>
          </p:cNvSpPr>
          <p:nvPr/>
        </p:nvSpPr>
        <p:spPr bwMode="auto">
          <a:xfrm>
            <a:off x="1748064" y="15101"/>
            <a:ext cx="4984057"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Training &amp; Education - Sources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2000"/>
                                        <p:tgtEl>
                                          <p:spTgt spid="88071"/>
                                        </p:tgtEl>
                                      </p:cBhvr>
                                    </p:animEffect>
                                  </p:childTnLst>
                                </p:cTn>
                              </p:par>
                            </p:childTnLst>
                          </p:cTn>
                        </p:par>
                        <p:par>
                          <p:cTn id="8" fill="hold">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88072"/>
                                        </p:tgtEl>
                                        <p:attrNameLst>
                                          <p:attrName>style.visibility</p:attrName>
                                        </p:attrNameLst>
                                      </p:cBhvr>
                                      <p:to>
                                        <p:strVal val="visible"/>
                                      </p:to>
                                    </p:set>
                                    <p:anim calcmode="lin" valueType="num">
                                      <p:cBhvr>
                                        <p:cTn id="11" dur="1000" fill="hold"/>
                                        <p:tgtEl>
                                          <p:spTgt spid="88072"/>
                                        </p:tgtEl>
                                        <p:attrNameLst>
                                          <p:attrName>ppt_w</p:attrName>
                                        </p:attrNameLst>
                                      </p:cBhvr>
                                      <p:tavLst>
                                        <p:tav tm="0">
                                          <p:val>
                                            <p:fltVal val="0"/>
                                          </p:val>
                                        </p:tav>
                                        <p:tav tm="100000">
                                          <p:val>
                                            <p:strVal val="#ppt_w"/>
                                          </p:val>
                                        </p:tav>
                                      </p:tavLst>
                                    </p:anim>
                                    <p:anim calcmode="lin" valueType="num">
                                      <p:cBhvr>
                                        <p:cTn id="12" dur="1000" fill="hold"/>
                                        <p:tgtEl>
                                          <p:spTgt spid="88072"/>
                                        </p:tgtEl>
                                        <p:attrNameLst>
                                          <p:attrName>ppt_h</p:attrName>
                                        </p:attrNameLst>
                                      </p:cBhvr>
                                      <p:tavLst>
                                        <p:tav tm="0">
                                          <p:val>
                                            <p:fltVal val="0"/>
                                          </p:val>
                                        </p:tav>
                                        <p:tav tm="100000">
                                          <p:val>
                                            <p:strVal val="#ppt_h"/>
                                          </p:val>
                                        </p:tav>
                                      </p:tavLst>
                                    </p:anim>
                                    <p:anim calcmode="lin" valueType="num">
                                      <p:cBhvr>
                                        <p:cTn id="13" dur="1000" fill="hold"/>
                                        <p:tgtEl>
                                          <p:spTgt spid="88072"/>
                                        </p:tgtEl>
                                        <p:attrNameLst>
                                          <p:attrName>style.rotation</p:attrName>
                                        </p:attrNameLst>
                                      </p:cBhvr>
                                      <p:tavLst>
                                        <p:tav tm="0">
                                          <p:val>
                                            <p:fltVal val="90"/>
                                          </p:val>
                                        </p:tav>
                                        <p:tav tm="100000">
                                          <p:val>
                                            <p:fltVal val="0"/>
                                          </p:val>
                                        </p:tav>
                                      </p:tavLst>
                                    </p:anim>
                                    <p:animEffect transition="in" filter="fade">
                                      <p:cBhvr>
                                        <p:cTn id="14" dur="1000"/>
                                        <p:tgtEl>
                                          <p:spTgt spid="88072"/>
                                        </p:tgtEl>
                                      </p:cBhvr>
                                    </p:animEffect>
                                  </p:childTnLst>
                                </p:cTn>
                              </p:par>
                            </p:childTnLst>
                          </p:cTn>
                        </p:par>
                        <p:par>
                          <p:cTn id="15" fill="hold">
                            <p:stCondLst>
                              <p:cond delay="3000"/>
                            </p:stCondLst>
                            <p:childTnLst>
                              <p:par>
                                <p:cTn id="16" presetID="4" presetClass="entr" presetSubtype="32" fill="hold" nodeType="afterEffect">
                                  <p:stCondLst>
                                    <p:cond delay="0"/>
                                  </p:stCondLst>
                                  <p:childTnLst>
                                    <p:set>
                                      <p:cBhvr>
                                        <p:cTn id="17" dur="1" fill="hold">
                                          <p:stCondLst>
                                            <p:cond delay="0"/>
                                          </p:stCondLst>
                                        </p:cTn>
                                        <p:tgtEl>
                                          <p:spTgt spid="88085"/>
                                        </p:tgtEl>
                                        <p:attrNameLst>
                                          <p:attrName>style.visibility</p:attrName>
                                        </p:attrNameLst>
                                      </p:cBhvr>
                                      <p:to>
                                        <p:strVal val="visible"/>
                                      </p:to>
                                    </p:set>
                                    <p:animEffect transition="in" filter="box(out)">
                                      <p:cBhvr>
                                        <p:cTn id="18"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5"/>
          <p:cNvSpPr>
            <a:spLocks noChangeArrowheads="1"/>
          </p:cNvSpPr>
          <p:nvPr/>
        </p:nvSpPr>
        <p:spPr bwMode="auto">
          <a:xfrm>
            <a:off x="381000" y="990600"/>
            <a:ext cx="8305800" cy="4183196"/>
          </a:xfrm>
          <a:prstGeom prst="rect">
            <a:avLst/>
          </a:prstGeom>
          <a:noFill/>
          <a:ln w="12700">
            <a:noFill/>
            <a:miter lim="800000"/>
            <a:headEnd/>
            <a:tailEnd/>
          </a:ln>
          <a:effectLst>
            <a:outerShdw dist="71842" dir="2700000" algn="ctr" rotWithShape="0">
              <a:srgbClr val="000000"/>
            </a:outerShdw>
          </a:effectLst>
        </p:spPr>
        <p:txBody>
          <a:bodyPr lIns="90488" tIns="44450" rIns="90488" bIns="44450">
            <a:spAutoFit/>
          </a:bodyPr>
          <a:lstStyle/>
          <a:p>
            <a:pPr eaLnBrk="0" hangingPunct="0">
              <a:spcBef>
                <a:spcPct val="50000"/>
              </a:spcBef>
              <a:defRPr/>
            </a:pPr>
            <a:r>
              <a:rPr lang="en-US" sz="2800" b="1" dirty="0">
                <a:solidFill>
                  <a:srgbClr val="FFE101"/>
                </a:solidFill>
                <a:latin typeface="Arial" charset="0"/>
              </a:rPr>
              <a:t>Technical, Trade, &amp; Business Schools/Colleges </a:t>
            </a:r>
          </a:p>
          <a:p>
            <a:pPr eaLnBrk="0" hangingPunct="0">
              <a:spcBef>
                <a:spcPct val="50000"/>
              </a:spcBef>
              <a:defRPr/>
            </a:pPr>
            <a:r>
              <a:rPr lang="en-US" sz="2800" b="1" dirty="0">
                <a:latin typeface="Arial" charset="0"/>
              </a:rPr>
              <a:t>Two years or less to prepare for a specific career. </a:t>
            </a:r>
          </a:p>
          <a:p>
            <a:pPr marL="914400" lvl="1" indent="-457200" eaLnBrk="0" hangingPunct="0">
              <a:spcBef>
                <a:spcPct val="50000"/>
              </a:spcBef>
              <a:buFont typeface="Arial" pitchFamily="34" charset="0"/>
              <a:buChar char="•"/>
              <a:defRPr/>
            </a:pPr>
            <a:r>
              <a:rPr lang="en-US" sz="2800" b="1" dirty="0">
                <a:latin typeface="Arial" charset="0"/>
              </a:rPr>
              <a:t>Administrative/Secretarial </a:t>
            </a:r>
          </a:p>
          <a:p>
            <a:pPr marL="914400" lvl="1" indent="-457200" eaLnBrk="0" hangingPunct="0">
              <a:spcBef>
                <a:spcPct val="50000"/>
              </a:spcBef>
              <a:buFont typeface="Arial" pitchFamily="34" charset="0"/>
              <a:buChar char="•"/>
              <a:defRPr/>
            </a:pPr>
            <a:r>
              <a:rPr lang="en-US" sz="2800" b="1" dirty="0">
                <a:latin typeface="Arial" charset="0"/>
              </a:rPr>
              <a:t>Accounting</a:t>
            </a:r>
          </a:p>
          <a:p>
            <a:pPr marL="914400" lvl="1" indent="-457200" eaLnBrk="0" hangingPunct="0">
              <a:spcBef>
                <a:spcPct val="50000"/>
              </a:spcBef>
              <a:buFont typeface="Arial" pitchFamily="34" charset="0"/>
              <a:buChar char="•"/>
              <a:defRPr/>
            </a:pPr>
            <a:r>
              <a:rPr lang="en-US" sz="2800" b="1" dirty="0">
                <a:latin typeface="Arial" charset="0"/>
              </a:rPr>
              <a:t>Dental Hygiene</a:t>
            </a:r>
          </a:p>
          <a:p>
            <a:pPr marL="914400" lvl="1" indent="-457200" eaLnBrk="0" hangingPunct="0">
              <a:spcBef>
                <a:spcPct val="50000"/>
              </a:spcBef>
              <a:buFont typeface="Arial" pitchFamily="34" charset="0"/>
              <a:buChar char="•"/>
              <a:defRPr/>
            </a:pPr>
            <a:r>
              <a:rPr lang="en-US" sz="2800" b="1" dirty="0">
                <a:latin typeface="Arial" charset="0"/>
              </a:rPr>
              <a:t>Computer Programming</a:t>
            </a:r>
          </a:p>
        </p:txBody>
      </p:sp>
      <p:pic>
        <p:nvPicPr>
          <p:cNvPr id="90129"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90133" name="Picture 21" descr="MPj04020040000[1]"/>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b="3238"/>
          <a:stretch>
            <a:fillRect/>
          </a:stretch>
        </p:blipFill>
        <p:spPr bwMode="auto">
          <a:xfrm>
            <a:off x="6172200" y="2654300"/>
            <a:ext cx="2716338" cy="3289300"/>
          </a:xfrm>
          <a:prstGeom prst="rect">
            <a:avLst/>
          </a:prstGeom>
          <a:ln>
            <a:noFill/>
          </a:ln>
          <a:effectLst>
            <a:softEdge rad="112500"/>
          </a:effectLst>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23</a:t>
            </a:fld>
            <a:r>
              <a:rPr lang="en-US" sz="1800" dirty="0"/>
              <a:t>   </a:t>
            </a:r>
            <a:r>
              <a:rPr lang="en-US" sz="2800" dirty="0"/>
              <a:t>|  </a:t>
            </a:r>
            <a:r>
              <a:rPr lang="en-US" sz="1800" dirty="0"/>
              <a:t>Page 16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0133"/>
                                        </p:tgtEl>
                                        <p:attrNameLst>
                                          <p:attrName>style.visibility</p:attrName>
                                        </p:attrNameLst>
                                      </p:cBhvr>
                                      <p:to>
                                        <p:strVal val="visible"/>
                                      </p:to>
                                    </p:set>
                                    <p:animEffect transition="in" filter="dissolve">
                                      <p:cBhvr>
                                        <p:cTn id="7" dur="500"/>
                                        <p:tgtEl>
                                          <p:spTgt spid="9013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29"/>
                                        </p:tgtEl>
                                        <p:attrNameLst>
                                          <p:attrName>style.visibility</p:attrName>
                                        </p:attrNameLst>
                                      </p:cBhvr>
                                      <p:to>
                                        <p:strVal val="visible"/>
                                      </p:to>
                                    </p:set>
                                    <p:animEffect transition="in" filter="box(out)">
                                      <p:cBhvr>
                                        <p:cTn id="11" dur="500"/>
                                        <p:tgtEl>
                                          <p:spTgt spid="90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12" descr="GoodTeeth"/>
          <p:cNvPicPr>
            <a:picLocks noChangeAspect="1" noChangeArrowheads="1"/>
          </p:cNvPicPr>
          <p:nvPr/>
        </p:nvPicPr>
        <p:blipFill>
          <a:blip r:embed="rId3" cstate="print">
            <a:lum bright="-24000"/>
          </a:blip>
          <a:srcRect b="-9015"/>
          <a:stretch>
            <a:fillRect/>
          </a:stretch>
        </p:blipFill>
        <p:spPr bwMode="auto">
          <a:xfrm>
            <a:off x="3348038" y="687388"/>
            <a:ext cx="5638800" cy="5424487"/>
          </a:xfrm>
          <a:prstGeom prst="rect">
            <a:avLst/>
          </a:prstGeom>
          <a:noFill/>
          <a:ln w="9525">
            <a:noFill/>
            <a:miter lim="800000"/>
            <a:headEnd/>
            <a:tailEnd/>
          </a:ln>
        </p:spPr>
      </p:pic>
      <p:sp>
        <p:nvSpPr>
          <p:cNvPr id="92166" name="Rectangle 6"/>
          <p:cNvSpPr>
            <a:spLocks noChangeArrowheads="1"/>
          </p:cNvSpPr>
          <p:nvPr/>
        </p:nvSpPr>
        <p:spPr bwMode="auto">
          <a:xfrm>
            <a:off x="457200" y="1284288"/>
            <a:ext cx="6892925" cy="3751262"/>
          </a:xfrm>
          <a:prstGeom prst="rect">
            <a:avLst/>
          </a:prstGeom>
          <a:noFill/>
          <a:ln w="12700">
            <a:noFill/>
            <a:miter lim="800000"/>
            <a:headEnd/>
            <a:tailEnd/>
          </a:ln>
          <a:effectLst>
            <a:outerShdw dist="53882" dir="2700000" algn="ctr" rotWithShape="0">
              <a:srgbClr val="000000">
                <a:alpha val="50000"/>
              </a:srgbClr>
            </a:outerShdw>
          </a:effectLst>
        </p:spPr>
        <p:txBody>
          <a:bodyPr lIns="90488" tIns="44450" rIns="90488" bIns="44450">
            <a:spAutoFit/>
          </a:bodyPr>
          <a:lstStyle/>
          <a:p>
            <a:pPr eaLnBrk="0" hangingPunct="0">
              <a:spcBef>
                <a:spcPct val="50000"/>
              </a:spcBef>
              <a:defRPr/>
            </a:pPr>
            <a:r>
              <a:rPr lang="en-US" sz="2800" b="1" dirty="0">
                <a:solidFill>
                  <a:srgbClr val="FFE101"/>
                </a:solidFill>
                <a:latin typeface="Arial" charset="0"/>
              </a:rPr>
              <a:t>Military Service Schools </a:t>
            </a:r>
          </a:p>
          <a:p>
            <a:pPr lvl="1" eaLnBrk="0" hangingPunct="0">
              <a:spcBef>
                <a:spcPct val="50000"/>
              </a:spcBef>
              <a:buFont typeface="Arial" pitchFamily="34" charset="0"/>
              <a:buChar char="•"/>
              <a:defRPr/>
            </a:pPr>
            <a:r>
              <a:rPr lang="en-US" sz="2800" b="1" dirty="0">
                <a:latin typeface="Arial" charset="0"/>
              </a:rPr>
              <a:t>   Train for 100+ different jobs </a:t>
            </a:r>
          </a:p>
          <a:p>
            <a:pPr lvl="1" eaLnBrk="0" hangingPunct="0">
              <a:spcBef>
                <a:spcPct val="50000"/>
              </a:spcBef>
              <a:buFont typeface="Arial" pitchFamily="34" charset="0"/>
              <a:buChar char="•"/>
              <a:defRPr/>
            </a:pPr>
            <a:r>
              <a:rPr lang="en-US" sz="2800" b="1" dirty="0">
                <a:latin typeface="Arial" charset="0"/>
              </a:rPr>
              <a:t>   Get paid while you are trained</a:t>
            </a:r>
          </a:p>
          <a:p>
            <a:pPr lvl="1" eaLnBrk="0" hangingPunct="0">
              <a:spcBef>
                <a:spcPct val="50000"/>
              </a:spcBef>
              <a:buFont typeface="Arial" pitchFamily="34" charset="0"/>
              <a:buChar char="•"/>
              <a:defRPr/>
            </a:pPr>
            <a:r>
              <a:rPr lang="en-US" sz="2800" b="1" dirty="0">
                <a:latin typeface="Arial" charset="0"/>
              </a:rPr>
              <a:t>   Leadership development</a:t>
            </a:r>
          </a:p>
          <a:p>
            <a:pPr lvl="1" eaLnBrk="0" hangingPunct="0">
              <a:spcBef>
                <a:spcPct val="50000"/>
              </a:spcBef>
              <a:buFont typeface="Arial" pitchFamily="34" charset="0"/>
              <a:buChar char="•"/>
              <a:defRPr/>
            </a:pPr>
            <a:r>
              <a:rPr lang="en-US" sz="2800" b="1" dirty="0">
                <a:latin typeface="Arial" charset="0"/>
              </a:rPr>
              <a:t>   Grow your people skills</a:t>
            </a:r>
          </a:p>
          <a:p>
            <a:pPr lvl="1" eaLnBrk="0" hangingPunct="0">
              <a:spcBef>
                <a:spcPct val="50000"/>
              </a:spcBef>
              <a:buFont typeface="Arial" pitchFamily="34" charset="0"/>
              <a:buChar char="•"/>
              <a:defRPr/>
            </a:pPr>
            <a:r>
              <a:rPr lang="en-US" sz="2800" b="1" dirty="0">
                <a:latin typeface="Arial" charset="0"/>
              </a:rPr>
              <a:t>   Get money for college</a:t>
            </a:r>
          </a:p>
        </p:txBody>
      </p:sp>
      <p:pic>
        <p:nvPicPr>
          <p:cNvPr id="92177" name="Picture 17"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24</a:t>
            </a:fld>
            <a:r>
              <a:rPr lang="en-US" sz="1800" dirty="0"/>
              <a:t>   </a:t>
            </a:r>
            <a:r>
              <a:rPr lang="en-US" sz="2800" dirty="0"/>
              <a:t>|  </a:t>
            </a:r>
            <a:r>
              <a:rPr lang="en-US" sz="1800" dirty="0"/>
              <a:t>Page 16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177"/>
                                        </p:tgtEl>
                                        <p:attrNameLst>
                                          <p:attrName>style.visibility</p:attrName>
                                        </p:attrNameLst>
                                      </p:cBhvr>
                                      <p:to>
                                        <p:strVal val="visible"/>
                                      </p:to>
                                    </p:set>
                                    <p:animEffect transition="in" filter="box(out)">
                                      <p:cBhvr>
                                        <p:cTn id="7" dur="500"/>
                                        <p:tgtEl>
                                          <p:spTgt spid="92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ChangeArrowheads="1"/>
          </p:cNvSpPr>
          <p:nvPr/>
        </p:nvSpPr>
        <p:spPr bwMode="auto">
          <a:xfrm>
            <a:off x="381000" y="1022793"/>
            <a:ext cx="8382000" cy="3866187"/>
          </a:xfrm>
          <a:prstGeom prst="rect">
            <a:avLst/>
          </a:prstGeom>
          <a:noFill/>
          <a:ln w="12700">
            <a:noFill/>
            <a:miter lim="800000"/>
            <a:headEnd/>
            <a:tailEnd/>
          </a:ln>
          <a:effectLst>
            <a:outerShdw dist="68392" dir="1308085" algn="ctr" rotWithShape="0">
              <a:srgbClr val="000000"/>
            </a:outerShdw>
          </a:effectLst>
        </p:spPr>
        <p:txBody>
          <a:bodyPr lIns="90488" tIns="44450" rIns="90488" bIns="44450">
            <a:spAutoFit/>
          </a:bodyPr>
          <a:lstStyle/>
          <a:p>
            <a:pPr eaLnBrk="0" hangingPunct="0">
              <a:lnSpc>
                <a:spcPct val="150000"/>
              </a:lnSpc>
              <a:spcAft>
                <a:spcPct val="30000"/>
              </a:spcAft>
              <a:defRPr/>
            </a:pPr>
            <a:r>
              <a:rPr lang="en-US" sz="2800" b="1" dirty="0">
                <a:solidFill>
                  <a:srgbClr val="FFE101"/>
                </a:solidFill>
                <a:latin typeface="Arial" charset="0"/>
              </a:rPr>
              <a:t>Two-year Junior or Community Colleges</a:t>
            </a:r>
          </a:p>
          <a:p>
            <a:pPr eaLnBrk="0" hangingPunct="0">
              <a:lnSpc>
                <a:spcPts val="3500"/>
              </a:lnSpc>
              <a:spcAft>
                <a:spcPts val="750"/>
              </a:spcAft>
              <a:defRPr/>
            </a:pPr>
            <a:r>
              <a:rPr lang="en-US" sz="2800" b="1" dirty="0">
                <a:latin typeface="Arial" charset="0"/>
              </a:rPr>
              <a:t>Live at home and reduce the cost of education. Many courses will transfer to </a:t>
            </a:r>
            <a:br>
              <a:rPr lang="en-US" sz="2800" b="1" dirty="0">
                <a:latin typeface="Arial" charset="0"/>
              </a:rPr>
            </a:br>
            <a:r>
              <a:rPr lang="en-US" sz="2800" b="1" dirty="0">
                <a:latin typeface="Arial" charset="0"/>
              </a:rPr>
              <a:t>four-year college or university.</a:t>
            </a:r>
          </a:p>
          <a:p>
            <a:pPr marL="804672" lvl="1" indent="-347472" eaLnBrk="0" hangingPunct="0">
              <a:lnSpc>
                <a:spcPts val="3500"/>
              </a:lnSpc>
              <a:spcAft>
                <a:spcPts val="750"/>
              </a:spcAft>
              <a:buFont typeface="Arial" pitchFamily="34" charset="0"/>
              <a:buChar char="•"/>
              <a:defRPr/>
            </a:pPr>
            <a:r>
              <a:rPr lang="en-US" sz="2800" b="1" dirty="0">
                <a:latin typeface="Arial" charset="0"/>
              </a:rPr>
              <a:t>Associate’s Degree</a:t>
            </a:r>
          </a:p>
          <a:p>
            <a:pPr marL="804672" lvl="1" indent="-347472" eaLnBrk="0" hangingPunct="0">
              <a:lnSpc>
                <a:spcPts val="3500"/>
              </a:lnSpc>
              <a:spcAft>
                <a:spcPts val="750"/>
              </a:spcAft>
              <a:buFontTx/>
              <a:buChar char="•"/>
              <a:defRPr/>
            </a:pPr>
            <a:r>
              <a:rPr lang="en-US" sz="2800" b="1" dirty="0">
                <a:latin typeface="Arial" charset="0"/>
              </a:rPr>
              <a:t>Certificate of Completion</a:t>
            </a:r>
          </a:p>
          <a:p>
            <a:pPr marL="804672" lvl="1" indent="-347472" eaLnBrk="0" hangingPunct="0">
              <a:lnSpc>
                <a:spcPts val="3500"/>
              </a:lnSpc>
              <a:spcAft>
                <a:spcPts val="750"/>
              </a:spcAft>
              <a:buFontTx/>
              <a:buChar char="•"/>
              <a:defRPr/>
            </a:pPr>
            <a:r>
              <a:rPr lang="en-US" sz="2800" b="1" dirty="0">
                <a:latin typeface="Arial" charset="0"/>
              </a:rPr>
              <a:t>Diploma</a:t>
            </a:r>
          </a:p>
        </p:txBody>
      </p:sp>
      <p:pic>
        <p:nvPicPr>
          <p:cNvPr id="94223" name="Picture 1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94227" name="Picture 19" descr="College Student"/>
          <p:cNvPicPr>
            <a:picLocks noChangeAspect="1" noChangeArrowheads="1"/>
          </p:cNvPicPr>
          <p:nvPr/>
        </p:nvPicPr>
        <p:blipFill>
          <a:blip r:embed="rId4" cstate="print"/>
          <a:srcRect/>
          <a:stretch>
            <a:fillRect/>
          </a:stretch>
        </p:blipFill>
        <p:spPr bwMode="auto">
          <a:xfrm>
            <a:off x="6043612" y="2617787"/>
            <a:ext cx="2605087" cy="3468623"/>
          </a:xfrm>
          <a:prstGeom prst="rect">
            <a:avLst/>
          </a:prstGeom>
          <a:ln>
            <a:noFill/>
          </a:ln>
          <a:effectLst>
            <a:softEdge rad="112500"/>
          </a:effectLst>
        </p:spPr>
      </p:pic>
      <p:sp>
        <p:nvSpPr>
          <p:cNvPr id="7"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25</a:t>
            </a:fld>
            <a:r>
              <a:rPr lang="en-US" sz="1800" dirty="0"/>
              <a:t>   </a:t>
            </a:r>
            <a:r>
              <a:rPr lang="en-US" sz="2800" dirty="0"/>
              <a:t>|  </a:t>
            </a:r>
            <a:r>
              <a:rPr lang="en-US" sz="1800" dirty="0"/>
              <a:t>Page 16</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94227"/>
                                        </p:tgtEl>
                                        <p:attrNameLst>
                                          <p:attrName>style.visibility</p:attrName>
                                        </p:attrNameLst>
                                      </p:cBhvr>
                                      <p:to>
                                        <p:strVal val="visible"/>
                                      </p:to>
                                    </p:set>
                                    <p:animEffect transition="in" filter="checkerboard(down)">
                                      <p:cBhvr>
                                        <p:cTn id="7" dur="500"/>
                                        <p:tgtEl>
                                          <p:spTgt spid="9422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223"/>
                                        </p:tgtEl>
                                        <p:attrNameLst>
                                          <p:attrName>style.visibility</p:attrName>
                                        </p:attrNameLst>
                                      </p:cBhvr>
                                      <p:to>
                                        <p:strVal val="visible"/>
                                      </p:to>
                                    </p:set>
                                    <p:animEffect transition="in" filter="box(out)">
                                      <p:cBhvr>
                                        <p:cTn id="11" dur="500"/>
                                        <p:tgtEl>
                                          <p:spTgt spid="94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Rectangle 7"/>
          <p:cNvSpPr>
            <a:spLocks noChangeArrowheads="1"/>
          </p:cNvSpPr>
          <p:nvPr/>
        </p:nvSpPr>
        <p:spPr bwMode="auto">
          <a:xfrm>
            <a:off x="304800" y="1143000"/>
            <a:ext cx="5943600" cy="3623556"/>
          </a:xfrm>
          <a:prstGeom prst="rect">
            <a:avLst/>
          </a:prstGeom>
          <a:noFill/>
          <a:ln w="12700">
            <a:noFill/>
            <a:miter lim="800000"/>
            <a:headEnd/>
            <a:tailEnd/>
          </a:ln>
          <a:effectLst>
            <a:outerShdw dist="71842" dir="2700000" algn="ctr" rotWithShape="0">
              <a:srgbClr val="000000"/>
            </a:outerShdw>
          </a:effectLst>
        </p:spPr>
        <p:txBody>
          <a:bodyPr lIns="90488" tIns="44450" rIns="90488" bIns="44450">
            <a:spAutoFit/>
          </a:bodyPr>
          <a:lstStyle/>
          <a:p>
            <a:pPr eaLnBrk="0" hangingPunct="0">
              <a:spcAft>
                <a:spcPct val="30000"/>
              </a:spcAft>
              <a:defRPr/>
            </a:pPr>
            <a:r>
              <a:rPr lang="en-US" sz="2800" b="1" dirty="0">
                <a:solidFill>
                  <a:srgbClr val="FFE101"/>
                </a:solidFill>
                <a:latin typeface="Arial" charset="0"/>
              </a:rPr>
              <a:t>Four-year College or University </a:t>
            </a:r>
          </a:p>
          <a:p>
            <a:pPr eaLnBrk="0" hangingPunct="0">
              <a:lnSpc>
                <a:spcPct val="150000"/>
              </a:lnSpc>
              <a:spcAft>
                <a:spcPct val="30000"/>
              </a:spcAft>
              <a:defRPr/>
            </a:pPr>
            <a:r>
              <a:rPr lang="en-US" sz="2800" b="1" dirty="0">
                <a:latin typeface="Arial" charset="0"/>
              </a:rPr>
              <a:t>2,000+ four-year colleges and universities throughout the U.S. </a:t>
            </a:r>
          </a:p>
          <a:p>
            <a:pPr marL="804672" indent="-347472" eaLnBrk="0" hangingPunct="0">
              <a:lnSpc>
                <a:spcPts val="3500"/>
              </a:lnSpc>
              <a:spcAft>
                <a:spcPts val="750"/>
              </a:spcAft>
              <a:buFont typeface="Arial" pitchFamily="34" charset="0"/>
              <a:buChar char="•"/>
              <a:defRPr/>
            </a:pPr>
            <a:r>
              <a:rPr lang="en-US" sz="2800" b="1" dirty="0">
                <a:latin typeface="Arial" charset="0"/>
              </a:rPr>
              <a:t>   Bachelor’s Degrees</a:t>
            </a:r>
          </a:p>
          <a:p>
            <a:pPr marL="804672" lvl="1" indent="-347472" eaLnBrk="0" hangingPunct="0">
              <a:lnSpc>
                <a:spcPts val="3500"/>
              </a:lnSpc>
              <a:spcAft>
                <a:spcPts val="750"/>
              </a:spcAft>
              <a:buFontTx/>
              <a:buChar char="•"/>
              <a:defRPr/>
            </a:pPr>
            <a:r>
              <a:rPr lang="en-US" sz="2800" b="1" dirty="0">
                <a:latin typeface="Arial" charset="0"/>
              </a:rPr>
              <a:t>   Master’s Degrees</a:t>
            </a:r>
          </a:p>
          <a:p>
            <a:pPr marL="804672" lvl="1" indent="-347472" eaLnBrk="0" hangingPunct="0">
              <a:lnSpc>
                <a:spcPts val="3500"/>
              </a:lnSpc>
              <a:spcAft>
                <a:spcPts val="750"/>
              </a:spcAft>
              <a:buFontTx/>
              <a:buChar char="•"/>
              <a:defRPr/>
            </a:pPr>
            <a:r>
              <a:rPr lang="en-US" sz="2800" b="1" dirty="0">
                <a:latin typeface="Arial" charset="0"/>
              </a:rPr>
              <a:t>   Doctoral Degrees</a:t>
            </a:r>
          </a:p>
        </p:txBody>
      </p:sp>
      <p:pic>
        <p:nvPicPr>
          <p:cNvPr id="96272"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96277" name="Picture 21" descr="College girl"/>
          <p:cNvPicPr>
            <a:picLocks noChangeAspect="1" noChangeArrowheads="1"/>
          </p:cNvPicPr>
          <p:nvPr/>
        </p:nvPicPr>
        <p:blipFill>
          <a:blip r:embed="rId4" cstate="print"/>
          <a:srcRect t="9435" r="5132"/>
          <a:stretch>
            <a:fillRect/>
          </a:stretch>
        </p:blipFill>
        <p:spPr bwMode="auto">
          <a:xfrm>
            <a:off x="5829300" y="1264520"/>
            <a:ext cx="3120170" cy="3967367"/>
          </a:xfrm>
          <a:prstGeom prst="rect">
            <a:avLst/>
          </a:prstGeom>
          <a:ln>
            <a:noFill/>
          </a:ln>
          <a:effectLst>
            <a:softEdge rad="112500"/>
          </a:effectLst>
        </p:spPr>
      </p:pic>
      <p:sp>
        <p:nvSpPr>
          <p:cNvPr id="96266" name="Text Box 10"/>
          <p:cNvSpPr txBox="1">
            <a:spLocks noChangeArrowheads="1"/>
          </p:cNvSpPr>
          <p:nvPr/>
        </p:nvSpPr>
        <p:spPr bwMode="auto">
          <a:xfrm>
            <a:off x="5753100" y="5327054"/>
            <a:ext cx="3247170" cy="707886"/>
          </a:xfrm>
          <a:prstGeom prst="rect">
            <a:avLst/>
          </a:prstGeom>
          <a:noFill/>
          <a:ln w="9525" algn="ctr">
            <a:noFill/>
            <a:miter lim="800000"/>
            <a:headEnd/>
            <a:tailEnd/>
          </a:ln>
          <a:effectLst>
            <a:outerShdw dist="28484" dir="1588722" algn="ctr" rotWithShape="0">
              <a:schemeClr val="bg2"/>
            </a:outerShdw>
          </a:effectLst>
        </p:spPr>
        <p:txBody>
          <a:bodyPr wrap="square">
            <a:spAutoFit/>
          </a:bodyPr>
          <a:lstStyle/>
          <a:p>
            <a:pPr algn="ctr" eaLnBrk="0" hangingPunct="0">
              <a:spcAft>
                <a:spcPct val="30000"/>
              </a:spcAft>
              <a:defRPr/>
            </a:pPr>
            <a:r>
              <a:rPr lang="en-US" sz="2000" b="1" dirty="0">
                <a:solidFill>
                  <a:srgbClr val="FFD300"/>
                </a:solidFill>
                <a:effectLst>
                  <a:outerShdw blurRad="38100" dist="38100" dir="2700000" algn="tl">
                    <a:srgbClr val="000000">
                      <a:alpha val="43137"/>
                    </a:srgbClr>
                  </a:outerShdw>
                </a:effectLst>
                <a:latin typeface="Arial" charset="0"/>
              </a:rPr>
              <a:t>Higher-level degrees can lead to higher income. </a:t>
            </a:r>
            <a:endParaRPr lang="en-US" sz="2000" dirty="0">
              <a:solidFill>
                <a:srgbClr val="FFD300"/>
              </a:solidFill>
              <a:effectLst>
                <a:outerShdw blurRad="38100" dist="38100" dir="2700000" algn="tl">
                  <a:srgbClr val="000000">
                    <a:alpha val="43137"/>
                  </a:srgbClr>
                </a:outerShdw>
              </a:effectLst>
              <a:latin typeface="Arial" charset="0"/>
            </a:endParaRPr>
          </a:p>
        </p:txBody>
      </p:sp>
      <p:sp>
        <p:nvSpPr>
          <p:cNvPr id="8"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26</a:t>
            </a:fld>
            <a:r>
              <a:rPr lang="en-US" sz="1800" dirty="0"/>
              <a:t>   </a:t>
            </a:r>
            <a:r>
              <a:rPr lang="en-US" sz="2800" dirty="0"/>
              <a:t>|  </a:t>
            </a:r>
            <a:r>
              <a:rPr lang="en-US" sz="1800" dirty="0"/>
              <a:t>Page 16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6277"/>
                                        </p:tgtEl>
                                        <p:attrNameLst>
                                          <p:attrName>style.visibility</p:attrName>
                                        </p:attrNameLst>
                                      </p:cBhvr>
                                      <p:to>
                                        <p:strVal val="visible"/>
                                      </p:to>
                                    </p:set>
                                    <p:animEffect transition="in" filter="wipe(down)">
                                      <p:cBhvr>
                                        <p:cTn id="7" dur="500"/>
                                        <p:tgtEl>
                                          <p:spTgt spid="9627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6266"/>
                                        </p:tgtEl>
                                        <p:attrNameLst>
                                          <p:attrName>style.visibility</p:attrName>
                                        </p:attrNameLst>
                                      </p:cBhvr>
                                      <p:to>
                                        <p:strVal val="visible"/>
                                      </p:to>
                                    </p:set>
                                    <p:animEffect transition="in" filter="wipe(down)">
                                      <p:cBhvr>
                                        <p:cTn id="11" dur="500"/>
                                        <p:tgtEl>
                                          <p:spTgt spid="9626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272"/>
                                        </p:tgtEl>
                                        <p:attrNameLst>
                                          <p:attrName>style.visibility</p:attrName>
                                        </p:attrNameLst>
                                      </p:cBhvr>
                                      <p:to>
                                        <p:strVal val="visible"/>
                                      </p:to>
                                    </p:set>
                                    <p:animEffect transition="in" filter="box(out)">
                                      <p:cBhvr>
                                        <p:cTn id="15" dur="500"/>
                                        <p:tgtEl>
                                          <p:spTgt spid="96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val="2888061362"/>
              </p:ext>
            </p:extLst>
          </p:nvPr>
        </p:nvGraphicFramePr>
        <p:xfrm>
          <a:off x="274320" y="2081157"/>
          <a:ext cx="8305800" cy="39166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9560" y="573206"/>
            <a:ext cx="8641080" cy="1138773"/>
          </a:xfrm>
          <a:prstGeom prst="rect">
            <a:avLst/>
          </a:prstGeom>
        </p:spPr>
        <p:txBody>
          <a:bodyPr wrap="square">
            <a:spAutoFit/>
          </a:bodyPr>
          <a:lstStyle/>
          <a:p>
            <a:pPr eaLnBrk="0" hangingPunct="0">
              <a:defRPr/>
            </a:pPr>
            <a:r>
              <a:rPr lang="en-US" sz="3200" b="1" i="1" dirty="0">
                <a:solidFill>
                  <a:srgbClr val="FFE101"/>
                </a:solidFill>
                <a:latin typeface="Arial" charset="0"/>
              </a:rPr>
              <a:t>Is Education Worth It?</a:t>
            </a:r>
          </a:p>
          <a:p>
            <a:pPr eaLnBrk="0" hangingPunct="0">
              <a:lnSpc>
                <a:spcPct val="150000"/>
              </a:lnSpc>
              <a:defRPr/>
            </a:pPr>
            <a:r>
              <a:rPr lang="en-US" b="1" dirty="0">
                <a:latin typeface="Arial" charset="0"/>
              </a:rPr>
              <a:t>Average estimated </a:t>
            </a:r>
            <a:r>
              <a:rPr lang="en-US" b="1" i="1" dirty="0">
                <a:latin typeface="Arial" charset="0"/>
              </a:rPr>
              <a:t>monthly</a:t>
            </a:r>
            <a:r>
              <a:rPr lang="en-US" b="1" dirty="0">
                <a:latin typeface="Arial" charset="0"/>
              </a:rPr>
              <a:t> earnings for people who have:</a:t>
            </a:r>
          </a:p>
        </p:txBody>
      </p:sp>
      <p:sp>
        <p:nvSpPr>
          <p:cNvPr id="6" name="TextBox 5"/>
          <p:cNvSpPr txBox="1"/>
          <p:nvPr/>
        </p:nvSpPr>
        <p:spPr>
          <a:xfrm>
            <a:off x="449890" y="5364634"/>
            <a:ext cx="4312920"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No HS Diploma</a:t>
            </a:r>
          </a:p>
        </p:txBody>
      </p:sp>
      <p:sp>
        <p:nvSpPr>
          <p:cNvPr id="10" name="TextBox 9"/>
          <p:cNvSpPr txBox="1"/>
          <p:nvPr/>
        </p:nvSpPr>
        <p:spPr>
          <a:xfrm>
            <a:off x="4995683" y="3527974"/>
            <a:ext cx="889987" cy="369332"/>
          </a:xfrm>
          <a:prstGeom prst="rect">
            <a:avLst/>
          </a:prstGeom>
          <a:noFill/>
        </p:spPr>
        <p:txBody>
          <a:bodyPr wrap="none" rtlCol="0">
            <a:spAutoFit/>
          </a:bodyPr>
          <a:lstStyle/>
          <a:p>
            <a:r>
              <a:rPr lang="en-US" sz="1800" b="1" dirty="0"/>
              <a:t>$4,624</a:t>
            </a:r>
          </a:p>
        </p:txBody>
      </p:sp>
      <p:sp>
        <p:nvSpPr>
          <p:cNvPr id="11" name="TextBox 10"/>
          <p:cNvSpPr txBox="1"/>
          <p:nvPr/>
        </p:nvSpPr>
        <p:spPr>
          <a:xfrm>
            <a:off x="7687026" y="2352708"/>
            <a:ext cx="889987" cy="369332"/>
          </a:xfrm>
          <a:prstGeom prst="rect">
            <a:avLst/>
          </a:prstGeom>
          <a:noFill/>
        </p:spPr>
        <p:txBody>
          <a:bodyPr wrap="none" rtlCol="0">
            <a:spAutoFit/>
          </a:bodyPr>
          <a:lstStyle/>
          <a:p>
            <a:r>
              <a:rPr lang="en-US" sz="1800" b="1" dirty="0"/>
              <a:t>$6,980</a:t>
            </a:r>
          </a:p>
        </p:txBody>
      </p:sp>
      <p:sp>
        <p:nvSpPr>
          <p:cNvPr id="12" name="TextBox 11"/>
          <p:cNvSpPr txBox="1"/>
          <p:nvPr/>
        </p:nvSpPr>
        <p:spPr>
          <a:xfrm>
            <a:off x="3781383" y="4155198"/>
            <a:ext cx="889987" cy="369332"/>
          </a:xfrm>
          <a:prstGeom prst="rect">
            <a:avLst/>
          </a:prstGeom>
          <a:noFill/>
        </p:spPr>
        <p:txBody>
          <a:bodyPr wrap="none" rtlCol="0">
            <a:spAutoFit/>
          </a:bodyPr>
          <a:lstStyle/>
          <a:p>
            <a:r>
              <a:rPr lang="en-US" sz="1800" b="1" dirty="0"/>
              <a:t>$3,276</a:t>
            </a:r>
          </a:p>
        </p:txBody>
      </p:sp>
      <p:sp>
        <p:nvSpPr>
          <p:cNvPr id="15" name="TextBox 14"/>
          <p:cNvSpPr txBox="1"/>
          <p:nvPr/>
        </p:nvSpPr>
        <p:spPr>
          <a:xfrm>
            <a:off x="3214711" y="4777740"/>
            <a:ext cx="889987" cy="369332"/>
          </a:xfrm>
          <a:prstGeom prst="rect">
            <a:avLst/>
          </a:prstGeom>
          <a:noFill/>
        </p:spPr>
        <p:txBody>
          <a:bodyPr wrap="none" rtlCol="0">
            <a:spAutoFit/>
          </a:bodyPr>
          <a:lstStyle/>
          <a:p>
            <a:r>
              <a:rPr lang="en-US" sz="1800" b="1" dirty="0"/>
              <a:t>$2,768</a:t>
            </a:r>
          </a:p>
        </p:txBody>
      </p:sp>
      <p:sp>
        <p:nvSpPr>
          <p:cNvPr id="16" name="TextBox 15"/>
          <p:cNvSpPr txBox="1"/>
          <p:nvPr/>
        </p:nvSpPr>
        <p:spPr>
          <a:xfrm>
            <a:off x="2385684" y="5364634"/>
            <a:ext cx="889987" cy="369332"/>
          </a:xfrm>
          <a:prstGeom prst="rect">
            <a:avLst/>
          </a:prstGeom>
          <a:noFill/>
        </p:spPr>
        <p:txBody>
          <a:bodyPr wrap="none" rtlCol="0">
            <a:spAutoFit/>
          </a:bodyPr>
          <a:lstStyle/>
          <a:p>
            <a:r>
              <a:rPr lang="en-US" sz="1800" b="1" dirty="0"/>
              <a:t>$2,016</a:t>
            </a:r>
          </a:p>
        </p:txBody>
      </p:sp>
      <p:sp>
        <p:nvSpPr>
          <p:cNvPr id="7" name="TextBox 6"/>
          <p:cNvSpPr txBox="1"/>
          <p:nvPr/>
        </p:nvSpPr>
        <p:spPr>
          <a:xfrm>
            <a:off x="449890" y="4155198"/>
            <a:ext cx="3270774"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Associate Degree</a:t>
            </a:r>
          </a:p>
        </p:txBody>
      </p:sp>
      <p:sp>
        <p:nvSpPr>
          <p:cNvPr id="18" name="TextBox 17"/>
          <p:cNvSpPr txBox="1"/>
          <p:nvPr/>
        </p:nvSpPr>
        <p:spPr>
          <a:xfrm>
            <a:off x="449890" y="4777740"/>
            <a:ext cx="2659070"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High School Diploma</a:t>
            </a:r>
          </a:p>
        </p:txBody>
      </p:sp>
      <p:sp>
        <p:nvSpPr>
          <p:cNvPr id="19" name="TextBox 18"/>
          <p:cNvSpPr txBox="1"/>
          <p:nvPr/>
        </p:nvSpPr>
        <p:spPr>
          <a:xfrm>
            <a:off x="449890" y="3546550"/>
            <a:ext cx="4312920"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Bachelor’s Degree</a:t>
            </a:r>
          </a:p>
        </p:txBody>
      </p:sp>
      <p:sp>
        <p:nvSpPr>
          <p:cNvPr id="20" name="TextBox 19"/>
          <p:cNvSpPr txBox="1"/>
          <p:nvPr/>
        </p:nvSpPr>
        <p:spPr>
          <a:xfrm>
            <a:off x="412104" y="2950640"/>
            <a:ext cx="4312920"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Master’s Degree</a:t>
            </a:r>
          </a:p>
        </p:txBody>
      </p:sp>
      <p:sp>
        <p:nvSpPr>
          <p:cNvPr id="21" name="TextBox 20"/>
          <p:cNvSpPr txBox="1"/>
          <p:nvPr/>
        </p:nvSpPr>
        <p:spPr>
          <a:xfrm>
            <a:off x="449890" y="2342826"/>
            <a:ext cx="4312920" cy="369332"/>
          </a:xfrm>
          <a:prstGeom prst="rect">
            <a:avLst/>
          </a:prstGeom>
          <a:noFill/>
        </p:spPr>
        <p:txBody>
          <a:bodyPr wrap="square" rtlCol="0">
            <a:spAutoFit/>
          </a:bodyPr>
          <a:lstStyle/>
          <a:p>
            <a:r>
              <a:rPr lang="en-US" sz="1800" b="1" dirty="0">
                <a:effectLst>
                  <a:outerShdw blurRad="38100" dist="38100" dir="2700000" algn="tl">
                    <a:srgbClr val="000000">
                      <a:alpha val="43137"/>
                    </a:srgbClr>
                  </a:outerShdw>
                </a:effectLst>
              </a:rPr>
              <a:t>Professional Degree</a:t>
            </a:r>
          </a:p>
        </p:txBody>
      </p:sp>
      <p:sp>
        <p:nvSpPr>
          <p:cNvPr id="3" name="TextBox 2"/>
          <p:cNvSpPr txBox="1"/>
          <p:nvPr/>
        </p:nvSpPr>
        <p:spPr>
          <a:xfrm>
            <a:off x="5370050" y="5721092"/>
            <a:ext cx="3560590" cy="338554"/>
          </a:xfrm>
          <a:prstGeom prst="rect">
            <a:avLst/>
          </a:prstGeom>
          <a:noFill/>
        </p:spPr>
        <p:txBody>
          <a:bodyPr wrap="none" rtlCol="0">
            <a:spAutoFit/>
          </a:bodyPr>
          <a:lstStyle/>
          <a:p>
            <a:r>
              <a:rPr lang="en-US" sz="1600" b="1" dirty="0"/>
              <a:t>Source: Bureau of Labor Statistics</a:t>
            </a:r>
          </a:p>
        </p:txBody>
      </p:sp>
      <p:pic>
        <p:nvPicPr>
          <p:cNvPr id="22" name="Picture 16"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23"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27</a:t>
            </a:fld>
            <a:r>
              <a:rPr lang="en-US" sz="1800" dirty="0"/>
              <a:t>   </a:t>
            </a:r>
            <a:r>
              <a:rPr lang="en-US" sz="2800" dirty="0"/>
              <a:t>|  </a:t>
            </a:r>
            <a:r>
              <a:rPr lang="en-US" sz="1800" dirty="0"/>
              <a:t>Page 16</a:t>
            </a:r>
            <a:endParaRPr lang="en-US" sz="1600" dirty="0"/>
          </a:p>
        </p:txBody>
      </p:sp>
    </p:spTree>
    <p:extLst>
      <p:ext uri="{BB962C8B-B14F-4D97-AF65-F5344CB8AC3E}">
        <p14:creationId xmlns:p14="http://schemas.microsoft.com/office/powerpoint/2010/main" val="37935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353" t="22222" r="2066" b="17777"/>
          <a:stretch/>
        </p:blipFill>
        <p:spPr>
          <a:xfrm rot="21159993">
            <a:off x="1908026" y="1106742"/>
            <a:ext cx="5822484" cy="4746084"/>
          </a:xfrm>
          <a:prstGeom prst="rect">
            <a:avLst/>
          </a:prstGeom>
        </p:spPr>
      </p:pic>
      <p:pic>
        <p:nvPicPr>
          <p:cNvPr id="8" name="Picture 16"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33475"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28</a:t>
            </a:fld>
            <a:r>
              <a:rPr lang="en-US" sz="1800" dirty="0"/>
              <a:t>   </a:t>
            </a:r>
            <a:r>
              <a:rPr lang="en-US" sz="2800" dirty="0"/>
              <a:t>|  </a:t>
            </a:r>
            <a:r>
              <a:rPr lang="en-US" sz="1800" dirty="0"/>
              <a:t>Page 17</a:t>
            </a:r>
            <a:endParaRPr lang="en-US" sz="1600" dirty="0"/>
          </a:p>
        </p:txBody>
      </p:sp>
      <p:sp>
        <p:nvSpPr>
          <p:cNvPr id="7" name="Rectangle 19"/>
          <p:cNvSpPr>
            <a:spLocks noChangeArrowheads="1"/>
          </p:cNvSpPr>
          <p:nvPr/>
        </p:nvSpPr>
        <p:spPr bwMode="auto">
          <a:xfrm>
            <a:off x="1748064" y="15101"/>
            <a:ext cx="6598281"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Training &amp; Education Expense Worksheet</a:t>
            </a:r>
            <a:endParaRPr lang="en-US" sz="3000" dirty="0">
              <a:latin typeface="Impact" pitchFamily="34" charset="0"/>
            </a:endParaRPr>
          </a:p>
        </p:txBody>
      </p:sp>
      <p:sp>
        <p:nvSpPr>
          <p:cNvPr id="58421" name="TextBox 9"/>
          <p:cNvSpPr txBox="1">
            <a:spLocks noChangeArrowheads="1"/>
          </p:cNvSpPr>
          <p:nvPr/>
        </p:nvSpPr>
        <p:spPr bwMode="auto">
          <a:xfrm>
            <a:off x="287475" y="622589"/>
            <a:ext cx="8348760" cy="553998"/>
          </a:xfrm>
          <a:prstGeom prst="rect">
            <a:avLst/>
          </a:prstGeom>
          <a:noFill/>
          <a:ln w="9525">
            <a:noFill/>
            <a:miter lim="800000"/>
            <a:headEnd/>
            <a:tailEnd/>
          </a:ln>
        </p:spPr>
        <p:txBody>
          <a:bodyPr wrap="none">
            <a:spAutoFit/>
          </a:bodyPr>
          <a:lstStyle/>
          <a:p>
            <a:r>
              <a:rPr lang="en-US" sz="3000" b="1" i="1" dirty="0">
                <a:solidFill>
                  <a:srgbClr val="FFD300"/>
                </a:solidFill>
                <a:effectLst>
                  <a:glow rad="165100">
                    <a:schemeClr val="bg2">
                      <a:alpha val="50000"/>
                    </a:schemeClr>
                  </a:glow>
                </a:effectLst>
              </a:rPr>
              <a:t>Do some homework and estimate your costs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8" name="Rectangle 18"/>
          <p:cNvSpPr>
            <a:spLocks noChangeArrowheads="1"/>
          </p:cNvSpPr>
          <p:nvPr/>
        </p:nvSpPr>
        <p:spPr bwMode="auto">
          <a:xfrm>
            <a:off x="697865" y="5139165"/>
            <a:ext cx="7927975" cy="366713"/>
          </a:xfrm>
          <a:prstGeom prst="rect">
            <a:avLst/>
          </a:prstGeom>
          <a:noFill/>
          <a:ln w="12700">
            <a:noFill/>
            <a:miter lim="800000"/>
            <a:headEnd/>
            <a:tailEnd/>
          </a:ln>
          <a:effectLst/>
        </p:spPr>
        <p:txBody>
          <a:bodyPr anchor="ctr">
            <a:spAutoFit/>
          </a:bodyPr>
          <a:lstStyle/>
          <a:p>
            <a:pPr algn="r" eaLnBrk="0" hangingPunct="0">
              <a:defRPr/>
            </a:pPr>
            <a:r>
              <a:rPr lang="en-US" sz="1800" b="1" i="1" dirty="0">
                <a:effectLst>
                  <a:outerShdw blurRad="38100" dist="38100" dir="2700000" algn="tl">
                    <a:srgbClr val="000000"/>
                  </a:outerShdw>
                </a:effectLst>
                <a:latin typeface="Arial" charset="0"/>
              </a:rPr>
              <a:t>Source: U.S. Census Bureau</a:t>
            </a:r>
          </a:p>
        </p:txBody>
      </p:sp>
      <p:sp>
        <p:nvSpPr>
          <p:cNvPr id="102419" name="Text Box 19"/>
          <p:cNvSpPr txBox="1">
            <a:spLocks noChangeArrowheads="1"/>
          </p:cNvSpPr>
          <p:nvPr/>
        </p:nvSpPr>
        <p:spPr bwMode="auto">
          <a:xfrm>
            <a:off x="552449" y="2703195"/>
            <a:ext cx="8073391" cy="2539157"/>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lnSpc>
                <a:spcPct val="150000"/>
              </a:lnSpc>
              <a:spcAft>
                <a:spcPts val="1800"/>
              </a:spcAft>
              <a:defRPr/>
            </a:pPr>
            <a:r>
              <a:rPr lang="en-US" sz="3200" b="1" dirty="0">
                <a:solidFill>
                  <a:srgbClr val="FFD300"/>
                </a:solidFill>
                <a:latin typeface="Arial" charset="0"/>
              </a:rPr>
              <a:t>When you estimate your college costs:</a:t>
            </a:r>
          </a:p>
          <a:p>
            <a:pPr>
              <a:spcAft>
                <a:spcPts val="1800"/>
              </a:spcAft>
            </a:pPr>
            <a:r>
              <a:rPr lang="en-US" sz="3200" b="1" dirty="0">
                <a:latin typeface="Arial" charset="0"/>
              </a:rPr>
              <a:t>It takes </a:t>
            </a:r>
            <a:r>
              <a:rPr lang="en-US" sz="3200" b="1" dirty="0">
                <a:solidFill>
                  <a:srgbClr val="FFD300"/>
                </a:solidFill>
                <a:latin typeface="Arial" charset="0"/>
              </a:rPr>
              <a:t>5.6 years </a:t>
            </a:r>
            <a:r>
              <a:rPr lang="en-US" sz="3200" b="1" dirty="0">
                <a:latin typeface="Arial" charset="0"/>
              </a:rPr>
              <a:t>for the average college student to earn his/her </a:t>
            </a:r>
            <a:r>
              <a:rPr lang="en-US" sz="3200" b="1" dirty="0">
                <a:solidFill>
                  <a:srgbClr val="FFD300"/>
                </a:solidFill>
                <a:latin typeface="Arial" charset="0"/>
              </a:rPr>
              <a:t>Bachelor’s Degree.</a:t>
            </a:r>
          </a:p>
        </p:txBody>
      </p:sp>
      <p:pic>
        <p:nvPicPr>
          <p:cNvPr id="102422" name="Picture 22"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33475"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29</a:t>
            </a:fld>
            <a:r>
              <a:rPr lang="en-US" sz="1800" dirty="0"/>
              <a:t>   </a:t>
            </a:r>
            <a:r>
              <a:rPr lang="en-US" sz="2800" dirty="0"/>
              <a:t>|  </a:t>
            </a:r>
            <a:r>
              <a:rPr lang="en-US" sz="1800" dirty="0"/>
              <a:t>Page 17</a:t>
            </a:r>
            <a:endParaRPr lang="en-US" sz="1600" dirty="0"/>
          </a:p>
        </p:txBody>
      </p:sp>
      <p:sp>
        <p:nvSpPr>
          <p:cNvPr id="6" name="Rectangle 19"/>
          <p:cNvSpPr>
            <a:spLocks noChangeArrowheads="1"/>
          </p:cNvSpPr>
          <p:nvPr/>
        </p:nvSpPr>
        <p:spPr bwMode="auto">
          <a:xfrm rot="20863839">
            <a:off x="371084" y="483056"/>
            <a:ext cx="6405921" cy="1754326"/>
          </a:xfrm>
          <a:prstGeom prst="rect">
            <a:avLst/>
          </a:prstGeom>
          <a:noFill/>
          <a:ln w="9525" algn="ctr">
            <a:noFill/>
            <a:miter lim="800000"/>
            <a:headEnd/>
            <a:tailEnd/>
          </a:ln>
          <a:effectLst>
            <a:glow rad="127000">
              <a:schemeClr val="bg2">
                <a:alpha val="95000"/>
              </a:schemeClr>
            </a:glow>
            <a:outerShdw dist="35921" dir="2700000" algn="ctr" rotWithShape="0">
              <a:schemeClr val="bg2"/>
            </a:outerShdw>
          </a:effectLst>
        </p:spPr>
        <p:txBody>
          <a:bodyPr wrap="none" anchor="ctr">
            <a:spAutoFit/>
          </a:bodyPr>
          <a:lstStyle/>
          <a:p>
            <a:pPr eaLnBrk="0" hangingPunct="0">
              <a:defRPr/>
            </a:pPr>
            <a:r>
              <a:rPr lang="en-US" sz="10800" dirty="0">
                <a:solidFill>
                  <a:schemeClr val="tx1"/>
                </a:solidFill>
                <a:effectLst>
                  <a:glow rad="127000">
                    <a:schemeClr val="bg2">
                      <a:alpha val="50000"/>
                    </a:schemeClr>
                  </a:glow>
                </a:effectLst>
                <a:latin typeface="Impact" pitchFamily="34" charset="0"/>
              </a:rPr>
              <a:t>Remember</a:t>
            </a:r>
            <a:endParaRPr lang="en-US" sz="10800" dirty="0">
              <a:effectLst>
                <a:glow rad="127000">
                  <a:schemeClr val="bg2">
                    <a:alpha val="50000"/>
                  </a:schemeClr>
                </a:glow>
              </a:effectLst>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2422"/>
                                        </p:tgtEl>
                                        <p:attrNameLst>
                                          <p:attrName>style.visibility</p:attrName>
                                        </p:attrNameLst>
                                      </p:cBhvr>
                                      <p:to>
                                        <p:strVal val="visible"/>
                                      </p:to>
                                    </p:set>
                                    <p:animEffect transition="in" filter="box(out)">
                                      <p:cBhvr>
                                        <p:cTn id="7" dur="500"/>
                                        <p:tgtEl>
                                          <p:spTgt spid="102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827087" y="1143000"/>
            <a:ext cx="7166985" cy="582211"/>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defRPr/>
            </a:pPr>
            <a:r>
              <a:rPr lang="en-US" sz="3200" b="1" i="1" dirty="0">
                <a:solidFill>
                  <a:srgbClr val="FFD300"/>
                </a:solidFill>
                <a:latin typeface="Arial" charset="0"/>
              </a:rPr>
              <a:t>Success</a:t>
            </a:r>
          </a:p>
        </p:txBody>
      </p:sp>
      <p:sp>
        <p:nvSpPr>
          <p:cNvPr id="420867" name="Rectangle 3"/>
          <p:cNvSpPr>
            <a:spLocks noChangeArrowheads="1"/>
          </p:cNvSpPr>
          <p:nvPr/>
        </p:nvSpPr>
        <p:spPr bwMode="auto">
          <a:xfrm>
            <a:off x="787400" y="1869067"/>
            <a:ext cx="7853680" cy="1844095"/>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spcBef>
                <a:spcPct val="25000"/>
              </a:spcBef>
              <a:spcAft>
                <a:spcPts val="1200"/>
              </a:spcAft>
              <a:defRPr/>
            </a:pPr>
            <a:r>
              <a:rPr lang="en-US" sz="3200" b="1" i="1" dirty="0">
                <a:latin typeface="Arial" charset="0"/>
              </a:rPr>
              <a:t>Everyone wants to succeed. </a:t>
            </a:r>
          </a:p>
          <a:p>
            <a:pPr eaLnBrk="0" hangingPunct="0">
              <a:spcBef>
                <a:spcPct val="25000"/>
              </a:spcBef>
              <a:spcAft>
                <a:spcPts val="1200"/>
              </a:spcAft>
              <a:defRPr/>
            </a:pPr>
            <a:r>
              <a:rPr lang="en-US" sz="3200" b="1" i="1" dirty="0">
                <a:latin typeface="Arial" charset="0"/>
              </a:rPr>
              <a:t>The </a:t>
            </a:r>
            <a:r>
              <a:rPr lang="en-US" sz="3200" b="1" i="1" dirty="0">
                <a:solidFill>
                  <a:srgbClr val="FFD300"/>
                </a:solidFill>
                <a:latin typeface="Arial" charset="0"/>
              </a:rPr>
              <a:t>willingness to prepare </a:t>
            </a:r>
            <a:r>
              <a:rPr lang="en-US" sz="3200" b="1" i="1" dirty="0">
                <a:latin typeface="Arial" charset="0"/>
              </a:rPr>
              <a:t>makes the difference between failure and success. </a:t>
            </a:r>
          </a:p>
        </p:txBody>
      </p:sp>
      <p:sp>
        <p:nvSpPr>
          <p:cNvPr id="420868" name="Rectangle 4"/>
          <p:cNvSpPr>
            <a:spLocks noChangeArrowheads="1"/>
          </p:cNvSpPr>
          <p:nvPr/>
        </p:nvSpPr>
        <p:spPr bwMode="auto">
          <a:xfrm>
            <a:off x="787400" y="3913909"/>
            <a:ext cx="7972425" cy="582211"/>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spcBef>
                <a:spcPct val="50000"/>
              </a:spcBef>
              <a:defRPr/>
            </a:pPr>
            <a:r>
              <a:rPr lang="en-US" sz="3200" b="1" dirty="0">
                <a:solidFill>
                  <a:srgbClr val="FFFFFF"/>
                </a:solidFill>
                <a:latin typeface="Arial" charset="0"/>
              </a:rPr>
              <a:t>W</a:t>
            </a:r>
            <a:r>
              <a:rPr lang="en-US" sz="3200" b="1" dirty="0">
                <a:latin typeface="Arial" charset="0"/>
              </a:rPr>
              <a:t>ill you </a:t>
            </a:r>
            <a:r>
              <a:rPr lang="en-US" sz="3200" b="1" dirty="0">
                <a:solidFill>
                  <a:srgbClr val="FFD300"/>
                </a:solidFill>
                <a:latin typeface="Arial" charset="0"/>
              </a:rPr>
              <a:t>prepare</a:t>
            </a:r>
            <a:r>
              <a:rPr lang="en-US" sz="3200" b="1" dirty="0">
                <a:latin typeface="Arial" charset="0"/>
              </a:rPr>
              <a:t> for your goals?</a:t>
            </a:r>
          </a:p>
        </p:txBody>
      </p:sp>
      <p:pic>
        <p:nvPicPr>
          <p:cNvPr id="420873" name="Picture 9"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33475" y="6304974"/>
            <a:ext cx="2654754"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a:t>
            </a:fld>
            <a:r>
              <a:rPr lang="en-US" sz="1800" dirty="0"/>
              <a:t>   </a:t>
            </a:r>
            <a:r>
              <a:rPr lang="en-US" sz="2800" dirty="0"/>
              <a:t>|  </a:t>
            </a:r>
            <a:r>
              <a:rPr lang="en-US" sz="1800" dirty="0"/>
              <a:t>Page 6</a:t>
            </a:r>
            <a:endParaRPr lang="en-US" sz="1600" dirty="0"/>
          </a:p>
        </p:txBody>
      </p:sp>
      <p:sp>
        <p:nvSpPr>
          <p:cNvPr id="7" name="Rectangle 19"/>
          <p:cNvSpPr>
            <a:spLocks noChangeArrowheads="1"/>
          </p:cNvSpPr>
          <p:nvPr/>
        </p:nvSpPr>
        <p:spPr bwMode="auto">
          <a:xfrm>
            <a:off x="1748064" y="15101"/>
            <a:ext cx="4116063"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What’s Important to You?</a:t>
            </a:r>
            <a:endParaRPr lang="en-US" sz="3000" dirty="0">
              <a:latin typeface="Impact"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20868"/>
                                        </p:tgtEl>
                                        <p:attrNameLst>
                                          <p:attrName>style.visibility</p:attrName>
                                        </p:attrNameLst>
                                      </p:cBhvr>
                                      <p:to>
                                        <p:strVal val="visible"/>
                                      </p:to>
                                    </p:set>
                                    <p:anim calcmode="lin" valueType="num">
                                      <p:cBhvr>
                                        <p:cTn id="7" dur="500" fill="hold"/>
                                        <p:tgtEl>
                                          <p:spTgt spid="420868"/>
                                        </p:tgtEl>
                                        <p:attrNameLst>
                                          <p:attrName>ppt_w</p:attrName>
                                        </p:attrNameLst>
                                      </p:cBhvr>
                                      <p:tavLst>
                                        <p:tav tm="0">
                                          <p:val>
                                            <p:fltVal val="0"/>
                                          </p:val>
                                        </p:tav>
                                        <p:tav tm="100000">
                                          <p:val>
                                            <p:strVal val="#ppt_w"/>
                                          </p:val>
                                        </p:tav>
                                      </p:tavLst>
                                    </p:anim>
                                    <p:anim calcmode="lin" valueType="num">
                                      <p:cBhvr>
                                        <p:cTn id="8" dur="500" fill="hold"/>
                                        <p:tgtEl>
                                          <p:spTgt spid="42086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420873"/>
                                        </p:tgtEl>
                                        <p:attrNameLst>
                                          <p:attrName>style.visibility</p:attrName>
                                        </p:attrNameLst>
                                      </p:cBhvr>
                                      <p:to>
                                        <p:strVal val="visible"/>
                                      </p:to>
                                    </p:set>
                                    <p:animEffect transition="in" filter="box(out)">
                                      <p:cBhvr>
                                        <p:cTn id="12" dur="500"/>
                                        <p:tgtEl>
                                          <p:spTgt spid="420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609600" y="990600"/>
            <a:ext cx="6611938" cy="1074738"/>
          </a:xfrm>
          <a:prstGeom prst="rect">
            <a:avLst/>
          </a:prstGeom>
          <a:noFill/>
          <a:ln w="12700">
            <a:noFill/>
            <a:miter lim="800000"/>
            <a:headEnd/>
            <a:tailEnd/>
          </a:ln>
          <a:effectLst>
            <a:outerShdw dist="63500" dir="3187806"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How Will You Pay for Your </a:t>
            </a:r>
          </a:p>
          <a:p>
            <a:pPr eaLnBrk="0" hangingPunct="0">
              <a:defRPr/>
            </a:pPr>
            <a:r>
              <a:rPr lang="en-US" sz="3200" b="1" i="1" dirty="0">
                <a:solidFill>
                  <a:srgbClr val="FFD300"/>
                </a:solidFill>
                <a:latin typeface="Arial" charset="0"/>
              </a:rPr>
              <a:t>Education and Training?</a:t>
            </a:r>
          </a:p>
        </p:txBody>
      </p:sp>
      <p:sp>
        <p:nvSpPr>
          <p:cNvPr id="104451" name="Rectangle 3"/>
          <p:cNvSpPr>
            <a:spLocks noChangeArrowheads="1"/>
          </p:cNvSpPr>
          <p:nvPr/>
        </p:nvSpPr>
        <p:spPr bwMode="auto">
          <a:xfrm>
            <a:off x="1019175" y="2233613"/>
            <a:ext cx="7013575" cy="3597275"/>
          </a:xfrm>
          <a:prstGeom prst="rect">
            <a:avLst/>
          </a:prstGeom>
          <a:noFill/>
          <a:ln w="12700">
            <a:noFill/>
            <a:miter lim="800000"/>
            <a:headEnd/>
            <a:tailEnd/>
          </a:ln>
          <a:effectLst>
            <a:outerShdw dist="63500" dir="3187806" algn="ctr" rotWithShape="0">
              <a:srgbClr val="000000"/>
            </a:outerShdw>
          </a:effectLst>
        </p:spPr>
        <p:txBody>
          <a:bodyPr lIns="90488" tIns="44450" rIns="90488" bIns="44450">
            <a:spAutoFit/>
          </a:bodyPr>
          <a:lstStyle/>
          <a:p>
            <a:pPr algn="ctr" eaLnBrk="0" hangingPunct="0">
              <a:lnSpc>
                <a:spcPct val="150000"/>
              </a:lnSpc>
              <a:spcBef>
                <a:spcPct val="50000"/>
              </a:spcBef>
              <a:defRPr/>
            </a:pPr>
            <a:r>
              <a:rPr lang="en-US" sz="3800" b="1" i="1" dirty="0">
                <a:latin typeface="Arial" charset="0"/>
              </a:rPr>
              <a:t>No matter how high the </a:t>
            </a:r>
            <a:br>
              <a:rPr lang="en-US" sz="3800" b="1" i="1" dirty="0">
                <a:latin typeface="Arial" charset="0"/>
              </a:rPr>
            </a:br>
            <a:r>
              <a:rPr lang="en-US" sz="3800" b="1" i="1" dirty="0">
                <a:latin typeface="Arial" charset="0"/>
              </a:rPr>
              <a:t>cost of </a:t>
            </a:r>
            <a:r>
              <a:rPr lang="en-US" sz="3800" b="1" i="1" dirty="0">
                <a:solidFill>
                  <a:srgbClr val="FFD300"/>
                </a:solidFill>
                <a:latin typeface="Arial" charset="0"/>
              </a:rPr>
              <a:t>education</a:t>
            </a:r>
            <a:br>
              <a:rPr lang="en-US" sz="3800" b="1" i="1" dirty="0">
                <a:solidFill>
                  <a:srgbClr val="FFD300"/>
                </a:solidFill>
                <a:latin typeface="Arial" charset="0"/>
              </a:rPr>
            </a:br>
            <a:r>
              <a:rPr lang="en-US" sz="3800" b="1" i="1" dirty="0">
                <a:latin typeface="Arial" charset="0"/>
              </a:rPr>
              <a:t>the price of </a:t>
            </a:r>
            <a:r>
              <a:rPr lang="en-US" sz="3800" b="1" i="1" dirty="0">
                <a:solidFill>
                  <a:srgbClr val="FFD300"/>
                </a:solidFill>
                <a:latin typeface="Arial" charset="0"/>
              </a:rPr>
              <a:t>ignorance </a:t>
            </a:r>
            <a:br>
              <a:rPr lang="en-US" sz="3800" b="1" i="1" dirty="0">
                <a:solidFill>
                  <a:srgbClr val="FFD300"/>
                </a:solidFill>
                <a:latin typeface="Arial" charset="0"/>
              </a:rPr>
            </a:br>
            <a:r>
              <a:rPr lang="en-US" sz="3800" b="1" i="1" dirty="0">
                <a:latin typeface="Arial" charset="0"/>
              </a:rPr>
              <a:t>will be higher!</a:t>
            </a:r>
          </a:p>
        </p:txBody>
      </p:sp>
      <p:pic>
        <p:nvPicPr>
          <p:cNvPr id="104461" name="Picture 1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30</a:t>
            </a:fld>
            <a:r>
              <a:rPr lang="en-US" sz="1800" dirty="0"/>
              <a:t>   </a:t>
            </a:r>
            <a:r>
              <a:rPr lang="en-US" sz="2800" dirty="0"/>
              <a:t>|  </a:t>
            </a:r>
            <a:r>
              <a:rPr lang="en-US" sz="1800" dirty="0"/>
              <a:t>Page 18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104461"/>
                                        </p:tgtEl>
                                        <p:attrNameLst>
                                          <p:attrName>style.visibility</p:attrName>
                                        </p:attrNameLst>
                                      </p:cBhvr>
                                      <p:to>
                                        <p:strVal val="visible"/>
                                      </p:to>
                                    </p:set>
                                    <p:animEffect transition="in" filter="box(out)">
                                      <p:cBhvr>
                                        <p:cTn id="12" dur="500"/>
                                        <p:tgtEl>
                                          <p:spTgt spid="104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552450" y="889841"/>
            <a:ext cx="7607300" cy="483667"/>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lvl1pPr marL="233363" indent="-233363">
              <a:spcBef>
                <a:spcPts val="1000"/>
              </a:spcBef>
              <a:defRPr sz="2800" b="1">
                <a:solidFill>
                  <a:srgbClr val="FFD300"/>
                </a:solidFill>
                <a:latin typeface="Arial"/>
                <a:ea typeface="Arial"/>
                <a:cs typeface="Arial"/>
                <a:sym typeface="Arial"/>
              </a:defRPr>
            </a:lvl1pPr>
          </a:lstStyle>
          <a:p>
            <a:pPr lvl="0">
              <a:defRPr sz="1800" b="0">
                <a:solidFill>
                  <a:srgbClr val="000000"/>
                </a:solidFill>
              </a:defRPr>
            </a:pPr>
            <a:r>
              <a:rPr sz="2800" b="1">
                <a:solidFill>
                  <a:srgbClr val="FFD300"/>
                </a:solidFill>
              </a:rPr>
              <a:t>Parents</a:t>
            </a:r>
          </a:p>
        </p:txBody>
      </p:sp>
      <p:pic>
        <p:nvPicPr>
          <p:cNvPr id="71" name="image4.png" descr="CarDirPPT_Logo"/>
          <p:cNvPicPr/>
          <p:nvPr/>
        </p:nvPicPr>
        <p:blipFill>
          <a:blip r:embed="rId3"/>
          <a:stretch>
            <a:fillRect/>
          </a:stretch>
        </p:blipFill>
        <p:spPr>
          <a:xfrm>
            <a:off x="552450" y="6305550"/>
            <a:ext cx="469900" cy="469900"/>
          </a:xfrm>
          <a:prstGeom prst="rect">
            <a:avLst/>
          </a:prstGeom>
          <a:ln w="12700">
            <a:miter lim="400000"/>
          </a:ln>
        </p:spPr>
      </p:pic>
      <p:sp>
        <p:nvSpPr>
          <p:cNvPr id="72" name="Shape 72"/>
          <p:cNvSpPr/>
          <p:nvPr/>
        </p:nvSpPr>
        <p:spPr>
          <a:xfrm>
            <a:off x="4522081" y="5678487"/>
            <a:ext cx="3789199" cy="350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a:solidFill>
                  <a:srgbClr val="FFFFFF"/>
                </a:solidFill>
                <a:latin typeface="Arial"/>
                <a:ea typeface="Arial"/>
                <a:cs typeface="Arial"/>
                <a:sym typeface="Arial"/>
              </a:defRPr>
            </a:lvl1pPr>
          </a:lstStyle>
          <a:p>
            <a:pPr lvl="0">
              <a:defRPr>
                <a:solidFill>
                  <a:srgbClr val="000000"/>
                </a:solidFill>
              </a:defRPr>
            </a:pPr>
            <a:r>
              <a:rPr>
                <a:solidFill>
                  <a:srgbClr val="FFFFFF"/>
                </a:solidFill>
              </a:rPr>
              <a:t>Source: BigFuture.CollegeBoard.org</a:t>
            </a:r>
          </a:p>
        </p:txBody>
      </p:sp>
      <p:sp>
        <p:nvSpPr>
          <p:cNvPr id="73" name="Shape 73"/>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a:t>
            </a:r>
            <a:r>
              <a:rPr lang="en-US" sz="1800" dirty="0">
                <a:solidFill>
                  <a:srgbClr val="FFFFFF"/>
                </a:solidFill>
                <a:latin typeface="Arial"/>
                <a:ea typeface="Arial"/>
                <a:cs typeface="Arial"/>
                <a:sym typeface="Arial"/>
              </a:rPr>
              <a:t>34</a:t>
            </a:r>
            <a:r>
              <a:rPr sz="1800"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a:t>
            </a:r>
            <a:r>
              <a:rPr sz="1800" dirty="0">
                <a:solidFill>
                  <a:srgbClr val="FFFFFF"/>
                </a:solidFill>
                <a:latin typeface="Arial"/>
                <a:ea typeface="Arial"/>
                <a:cs typeface="Arial"/>
                <a:sym typeface="Arial"/>
              </a:rPr>
              <a:t>  Page 18</a:t>
            </a:r>
          </a:p>
        </p:txBody>
      </p:sp>
      <p:sp>
        <p:nvSpPr>
          <p:cNvPr id="74" name="Shape 74"/>
          <p:cNvSpPr/>
          <p:nvPr/>
        </p:nvSpPr>
        <p:spPr>
          <a:xfrm>
            <a:off x="1748063" y="17780"/>
            <a:ext cx="3831728" cy="5486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000">
                <a:solidFill>
                  <a:srgbClr val="FFFFFF"/>
                </a:solidFill>
                <a:latin typeface="Impact"/>
                <a:ea typeface="Impact"/>
                <a:cs typeface="Impact"/>
                <a:sym typeface="Impact"/>
              </a:defRPr>
            </a:lvl1pPr>
          </a:lstStyle>
          <a:p>
            <a:pPr lvl="0">
              <a:defRPr sz="1800">
                <a:solidFill>
                  <a:srgbClr val="000000"/>
                </a:solidFill>
              </a:defRPr>
            </a:pPr>
            <a:r>
              <a:rPr sz="3000">
                <a:solidFill>
                  <a:srgbClr val="FFFFFF"/>
                </a:solidFill>
              </a:rPr>
              <a:t>Sources of Financial Aid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4511">
            <a:off x="-171392" y="1193277"/>
            <a:ext cx="9354130" cy="4425609"/>
          </a:xfrm>
          <a:prstGeom prst="rect">
            <a:avLst/>
          </a:prstGeom>
        </p:spPr>
      </p:pic>
    </p:spTree>
    <p:extLst>
      <p:ext uri="{BB962C8B-B14F-4D97-AF65-F5344CB8AC3E}">
        <p14:creationId xmlns:p14="http://schemas.microsoft.com/office/powerpoint/2010/main" val="3674897013"/>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anim calcmode="lin" valueType="num">
                                      <p:cBhvr>
                                        <p:cTn id="10" dur="1500" fill="hold"/>
                                        <p:tgtEl>
                                          <p:spTgt spid="3"/>
                                        </p:tgtEl>
                                        <p:attrNameLst>
                                          <p:attrName>ppt_x</p:attrName>
                                        </p:attrNameLst>
                                      </p:cBhvr>
                                      <p:tavLst>
                                        <p:tav tm="0">
                                          <p:val>
                                            <p:fltVal val="0.5"/>
                                          </p:val>
                                        </p:tav>
                                        <p:tav tm="100000">
                                          <p:val>
                                            <p:strVal val="#ppt_x"/>
                                          </p:val>
                                        </p:tav>
                                      </p:tavLst>
                                    </p:anim>
                                    <p:anim calcmode="lin" valueType="num">
                                      <p:cBhvr>
                                        <p:cTn id="11" dur="1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1500"/>
                            </p:stCondLst>
                            <p:childTnLst>
                              <p:par>
                                <p:cTn id="13" presetID="4" presetClass="entr" presetSubtype="32" fill="hold" grpId="0" nodeType="afterEffect">
                                  <p:stCondLst>
                                    <p:cond delay="0"/>
                                  </p:stCondLst>
                                  <p:iterate>
                                    <p:tmAbs val="0"/>
                                  </p:iterate>
                                  <p:childTnLst>
                                    <p:set>
                                      <p:cBhvr>
                                        <p:cTn id="14" fill="hold"/>
                                        <p:tgtEl>
                                          <p:spTgt spid="71"/>
                                        </p:tgtEl>
                                        <p:attrNameLst>
                                          <p:attrName>style.visibility</p:attrName>
                                        </p:attrNameLst>
                                      </p:cBhvr>
                                      <p:to>
                                        <p:strVal val="visible"/>
                                      </p:to>
                                    </p:set>
                                    <p:animEffect transition="in" filter="box(out)">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Rectangle 3"/>
          <p:cNvSpPr>
            <a:spLocks noChangeArrowheads="1"/>
          </p:cNvSpPr>
          <p:nvPr/>
        </p:nvSpPr>
        <p:spPr bwMode="auto">
          <a:xfrm>
            <a:off x="647700" y="1147331"/>
            <a:ext cx="7607300" cy="1157287"/>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233363" indent="-233363" eaLnBrk="0" hangingPunct="0">
              <a:spcBef>
                <a:spcPct val="50000"/>
              </a:spcBef>
              <a:buClr>
                <a:srgbClr val="FFDC03"/>
              </a:buClr>
              <a:defRPr/>
            </a:pPr>
            <a:r>
              <a:rPr lang="en-US" sz="2800" b="1" dirty="0">
                <a:solidFill>
                  <a:srgbClr val="FFD300"/>
                </a:solidFill>
                <a:latin typeface="Arial" charset="0"/>
              </a:rPr>
              <a:t>Full or Part-time Jobs</a:t>
            </a:r>
          </a:p>
          <a:p>
            <a:pPr marL="233363" indent="-233363" eaLnBrk="0" hangingPunct="0">
              <a:spcBef>
                <a:spcPct val="50000"/>
              </a:spcBef>
              <a:buClr>
                <a:srgbClr val="FFDC03"/>
              </a:buClr>
              <a:defRPr/>
            </a:pPr>
            <a:r>
              <a:rPr lang="en-US" sz="2800" b="1" dirty="0">
                <a:latin typeface="Arial" charset="0"/>
              </a:rPr>
              <a:t>	</a:t>
            </a:r>
          </a:p>
        </p:txBody>
      </p:sp>
      <p:pic>
        <p:nvPicPr>
          <p:cNvPr id="406535" name="Picture 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406543" name="Picture 15" descr="MPj04395240000[1]"/>
          <p:cNvPicPr>
            <a:picLocks noChangeAspect="1" noChangeArrowheads="1"/>
          </p:cNvPicPr>
          <p:nvPr/>
        </p:nvPicPr>
        <p:blipFill>
          <a:blip r:embed="rId4" cstate="print">
            <a:lum bright="6000"/>
          </a:blip>
          <a:srcRect/>
          <a:stretch>
            <a:fillRect/>
          </a:stretch>
        </p:blipFill>
        <p:spPr bwMode="auto">
          <a:xfrm>
            <a:off x="280843" y="2006600"/>
            <a:ext cx="5854332" cy="3911600"/>
          </a:xfrm>
          <a:prstGeom prst="rect">
            <a:avLst/>
          </a:prstGeom>
          <a:ln>
            <a:noFill/>
          </a:ln>
          <a:effectLst>
            <a:softEdge rad="112500"/>
          </a:effectLst>
        </p:spPr>
      </p:pic>
      <p:sp>
        <p:nvSpPr>
          <p:cNvPr id="406545" name="Rectangle 17"/>
          <p:cNvSpPr>
            <a:spLocks noChangeArrowheads="1"/>
          </p:cNvSpPr>
          <p:nvPr/>
        </p:nvSpPr>
        <p:spPr bwMode="auto">
          <a:xfrm>
            <a:off x="5969000" y="1487488"/>
            <a:ext cx="2913062" cy="3321422"/>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233363" indent="-233363" eaLnBrk="0" hangingPunct="0">
              <a:lnSpc>
                <a:spcPct val="150000"/>
              </a:lnSpc>
              <a:spcBef>
                <a:spcPct val="50000"/>
              </a:spcBef>
              <a:buClr>
                <a:srgbClr val="FFDC03"/>
              </a:buClr>
              <a:defRPr/>
            </a:pPr>
            <a:r>
              <a:rPr lang="en-US" sz="2800" b="1" dirty="0">
                <a:latin typeface="Arial" charset="0"/>
              </a:rPr>
              <a:t>	Balance work and study schedules to meet your career goals.</a:t>
            </a: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32</a:t>
            </a:fld>
            <a:r>
              <a:rPr lang="en-US" sz="1800" dirty="0"/>
              <a:t>   </a:t>
            </a:r>
            <a:r>
              <a:rPr lang="en-US" sz="2800" dirty="0"/>
              <a:t>|  </a:t>
            </a:r>
            <a:r>
              <a:rPr lang="en-US" sz="1800" dirty="0"/>
              <a:t>Page 18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6543"/>
                                        </p:tgtEl>
                                        <p:attrNameLst>
                                          <p:attrName>style.visibility</p:attrName>
                                        </p:attrNameLst>
                                      </p:cBhvr>
                                      <p:to>
                                        <p:strVal val="visible"/>
                                      </p:to>
                                    </p:set>
                                    <p:animEffect transition="in" filter="dissolve">
                                      <p:cBhvr>
                                        <p:cTn id="7" dur="500"/>
                                        <p:tgtEl>
                                          <p:spTgt spid="40654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406535"/>
                                        </p:tgtEl>
                                        <p:attrNameLst>
                                          <p:attrName>style.visibility</p:attrName>
                                        </p:attrNameLst>
                                      </p:cBhvr>
                                      <p:to>
                                        <p:strVal val="visible"/>
                                      </p:to>
                                    </p:set>
                                    <p:animEffect transition="in" filter="box(out)">
                                      <p:cBhvr>
                                        <p:cTn id="11" dur="500"/>
                                        <p:tgtEl>
                                          <p:spTgt spid="406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Rectangle 3"/>
          <p:cNvSpPr>
            <a:spLocks noChangeArrowheads="1"/>
          </p:cNvSpPr>
          <p:nvPr/>
        </p:nvSpPr>
        <p:spPr bwMode="auto">
          <a:xfrm>
            <a:off x="628650" y="1462088"/>
            <a:ext cx="7607300" cy="4183196"/>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233363" indent="-233363" eaLnBrk="0" hangingPunct="0">
              <a:spcBef>
                <a:spcPct val="50000"/>
              </a:spcBef>
              <a:buClr>
                <a:srgbClr val="FFDC03"/>
              </a:buClr>
              <a:defRPr/>
            </a:pPr>
            <a:r>
              <a:rPr lang="en-US" sz="2800" b="1" dirty="0">
                <a:solidFill>
                  <a:srgbClr val="FFD300"/>
                </a:solidFill>
                <a:latin typeface="Arial" charset="0"/>
              </a:rPr>
              <a:t>Federal Student Programs</a:t>
            </a:r>
          </a:p>
          <a:p>
            <a:pPr marL="622300" lvl="1" eaLnBrk="0" hangingPunct="0">
              <a:spcBef>
                <a:spcPct val="50000"/>
              </a:spcBef>
              <a:buClr>
                <a:srgbClr val="FFDC03"/>
              </a:buClr>
              <a:buFont typeface="Arial" pitchFamily="34" charset="0"/>
              <a:buChar char="•"/>
              <a:defRPr/>
            </a:pPr>
            <a:r>
              <a:rPr lang="en-US" sz="2800" b="1" dirty="0">
                <a:solidFill>
                  <a:srgbClr val="FFE419"/>
                </a:solidFill>
                <a:latin typeface="Arial" charset="0"/>
              </a:rPr>
              <a:t>    </a:t>
            </a:r>
            <a:r>
              <a:rPr lang="en-US" sz="2800" b="1" dirty="0">
                <a:solidFill>
                  <a:srgbClr val="FFD300"/>
                </a:solidFill>
                <a:latin typeface="Arial" charset="0"/>
              </a:rPr>
              <a:t>Grants</a:t>
            </a:r>
            <a:r>
              <a:rPr lang="en-US" sz="2800" b="1" dirty="0">
                <a:latin typeface="Arial" charset="0"/>
              </a:rPr>
              <a:t> </a:t>
            </a:r>
            <a:r>
              <a:rPr lang="en-US" sz="2800" b="1" u="sng" dirty="0">
                <a:latin typeface="Arial" charset="0"/>
              </a:rPr>
              <a:t>do not</a:t>
            </a:r>
            <a:r>
              <a:rPr lang="en-US" sz="2800" b="1" dirty="0">
                <a:latin typeface="Arial" charset="0"/>
              </a:rPr>
              <a:t> have to be paid back</a:t>
            </a:r>
          </a:p>
          <a:p>
            <a:pPr marL="1143000" lvl="1" indent="-520700" eaLnBrk="0" hangingPunct="0">
              <a:spcBef>
                <a:spcPct val="50000"/>
              </a:spcBef>
              <a:buClr>
                <a:srgbClr val="FFDC03"/>
              </a:buClr>
              <a:buFont typeface="Arial" pitchFamily="34" charset="0"/>
              <a:buChar char="•"/>
              <a:defRPr/>
            </a:pPr>
            <a:r>
              <a:rPr lang="en-US" sz="2800" b="1" dirty="0">
                <a:solidFill>
                  <a:srgbClr val="FFD300"/>
                </a:solidFill>
                <a:latin typeface="Arial" charset="0"/>
              </a:rPr>
              <a:t>Loans</a:t>
            </a:r>
            <a:r>
              <a:rPr lang="en-US" sz="2800" b="1" dirty="0">
                <a:latin typeface="Arial" charset="0"/>
              </a:rPr>
              <a:t> </a:t>
            </a:r>
            <a:r>
              <a:rPr lang="en-US" sz="2800" b="1" u="sng" dirty="0">
                <a:latin typeface="Arial" charset="0"/>
              </a:rPr>
              <a:t>do</a:t>
            </a:r>
            <a:r>
              <a:rPr lang="en-US" sz="2800" b="1" dirty="0">
                <a:latin typeface="Arial" charset="0"/>
              </a:rPr>
              <a:t> have to be paid back – with interest</a:t>
            </a:r>
          </a:p>
          <a:p>
            <a:pPr marL="165100" eaLnBrk="0" hangingPunct="0">
              <a:spcBef>
                <a:spcPct val="50000"/>
              </a:spcBef>
              <a:buClr>
                <a:srgbClr val="FFDC03"/>
              </a:buClr>
              <a:defRPr/>
            </a:pPr>
            <a:r>
              <a:rPr lang="en-US" sz="2800" b="1" dirty="0">
                <a:latin typeface="Arial" charset="0"/>
              </a:rPr>
              <a:t>Note the image of the publication on the bottom of page 18. This is a great resource for paying for education or training.</a:t>
            </a:r>
          </a:p>
        </p:txBody>
      </p:sp>
      <p:pic>
        <p:nvPicPr>
          <p:cNvPr id="408583" name="Picture 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33</a:t>
            </a:fld>
            <a:r>
              <a:rPr lang="en-US" sz="1800" dirty="0"/>
              <a:t>   </a:t>
            </a:r>
            <a:r>
              <a:rPr lang="en-US" sz="2800" dirty="0"/>
              <a:t>|  </a:t>
            </a:r>
            <a:r>
              <a:rPr lang="en-US" sz="1800" dirty="0"/>
              <a:t>Page 18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08583"/>
                                        </p:tgtEl>
                                        <p:attrNameLst>
                                          <p:attrName>style.visibility</p:attrName>
                                        </p:attrNameLst>
                                      </p:cBhvr>
                                      <p:to>
                                        <p:strVal val="visible"/>
                                      </p:to>
                                    </p:set>
                                    <p:animEffect transition="in" filter="box(out)">
                                      <p:cBhvr>
                                        <p:cTn id="7" dur="500"/>
                                        <p:tgtEl>
                                          <p:spTgt spid="408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2" name="Rectangle 4"/>
          <p:cNvSpPr>
            <a:spLocks noChangeArrowheads="1"/>
          </p:cNvSpPr>
          <p:nvPr/>
        </p:nvSpPr>
        <p:spPr bwMode="auto">
          <a:xfrm>
            <a:off x="438150" y="1461645"/>
            <a:ext cx="8591550" cy="2847446"/>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233363" indent="-233363" eaLnBrk="0" hangingPunct="0">
              <a:spcBef>
                <a:spcPct val="30000"/>
              </a:spcBef>
              <a:buClr>
                <a:srgbClr val="FFDC03"/>
              </a:buClr>
              <a:defRPr/>
            </a:pPr>
            <a:r>
              <a:rPr lang="en-US" sz="2800" b="1" dirty="0">
                <a:solidFill>
                  <a:srgbClr val="FFD300"/>
                </a:solidFill>
                <a:latin typeface="Arial" charset="0"/>
              </a:rPr>
              <a:t>College Work-study Programs</a:t>
            </a:r>
          </a:p>
          <a:p>
            <a:pPr marL="914400" lvl="1" indent="-457200" eaLnBrk="0" hangingPunct="0">
              <a:lnSpc>
                <a:spcPct val="150000"/>
              </a:lnSpc>
              <a:spcBef>
                <a:spcPct val="30000"/>
              </a:spcBef>
              <a:buClr>
                <a:srgbClr val="FFD300"/>
              </a:buClr>
              <a:buFont typeface="Arial" pitchFamily="34" charset="0"/>
              <a:buChar char="•"/>
              <a:defRPr/>
            </a:pPr>
            <a:r>
              <a:rPr lang="en-US" sz="2800" b="1" dirty="0">
                <a:latin typeface="Arial" charset="0"/>
              </a:rPr>
              <a:t>Part-time job</a:t>
            </a:r>
          </a:p>
          <a:p>
            <a:pPr marL="914400" lvl="1" indent="-457200" eaLnBrk="0" hangingPunct="0">
              <a:lnSpc>
                <a:spcPct val="150000"/>
              </a:lnSpc>
              <a:spcBef>
                <a:spcPct val="30000"/>
              </a:spcBef>
              <a:buClr>
                <a:srgbClr val="FFD300"/>
              </a:buClr>
              <a:buFont typeface="Arial" pitchFamily="34" charset="0"/>
              <a:buChar char="•"/>
              <a:defRPr/>
            </a:pPr>
            <a:r>
              <a:rPr lang="en-US" sz="2800" b="1" dirty="0">
                <a:latin typeface="Arial" charset="0"/>
              </a:rPr>
              <a:t>Gain experience, often in your field of study</a:t>
            </a:r>
          </a:p>
          <a:p>
            <a:pPr marL="914400" lvl="1" indent="-457200" eaLnBrk="0" hangingPunct="0">
              <a:lnSpc>
                <a:spcPct val="150000"/>
              </a:lnSpc>
              <a:spcBef>
                <a:spcPct val="30000"/>
              </a:spcBef>
              <a:buClr>
                <a:srgbClr val="FFD300"/>
              </a:buClr>
              <a:buFont typeface="Arial" pitchFamily="34" charset="0"/>
              <a:buChar char="•"/>
              <a:defRPr/>
            </a:pPr>
            <a:r>
              <a:rPr lang="en-US" sz="2800" b="1" dirty="0">
                <a:latin typeface="Arial" charset="0"/>
              </a:rPr>
              <a:t>Network with faculty </a:t>
            </a:r>
          </a:p>
        </p:txBody>
      </p:sp>
      <p:pic>
        <p:nvPicPr>
          <p:cNvPr id="437253" name="Picture 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34</a:t>
            </a:fld>
            <a:r>
              <a:rPr lang="en-US" sz="1800" dirty="0"/>
              <a:t>   </a:t>
            </a:r>
            <a:r>
              <a:rPr lang="en-US" sz="2800" dirty="0"/>
              <a:t>|  </a:t>
            </a:r>
            <a:r>
              <a:rPr lang="en-US" sz="1800" dirty="0"/>
              <a:t>Page 18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37253"/>
                                        </p:tgtEl>
                                        <p:attrNameLst>
                                          <p:attrName>style.visibility</p:attrName>
                                        </p:attrNameLst>
                                      </p:cBhvr>
                                      <p:to>
                                        <p:strVal val="visible"/>
                                      </p:to>
                                    </p:set>
                                    <p:animEffect transition="in" filter="box(out)">
                                      <p:cBhvr>
                                        <p:cTn id="7" dur="500"/>
                                        <p:tgtEl>
                                          <p:spTgt spid="43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552450" y="912080"/>
            <a:ext cx="8265160" cy="4872616"/>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233363" indent="-233363" eaLnBrk="0" hangingPunct="0">
              <a:spcBef>
                <a:spcPct val="30000"/>
              </a:spcBef>
              <a:buClr>
                <a:srgbClr val="FFDC03"/>
              </a:buClr>
              <a:defRPr/>
            </a:pPr>
            <a:r>
              <a:rPr lang="en-US" sz="2800" b="1" dirty="0">
                <a:solidFill>
                  <a:srgbClr val="FFD300"/>
                </a:solidFill>
                <a:latin typeface="Arial" charset="0"/>
              </a:rPr>
              <a:t>Military Educational Assistance Programs</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Montgomery GI Bill</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Post-9/11 GI Bill</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Tuition Assistance</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Part-time income </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ROTC Simultaneous Membership Program</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Student Loan Repayment Program</a:t>
            </a:r>
          </a:p>
          <a:p>
            <a:pPr marL="457200" indent="-457200" eaLnBrk="0" hangingPunct="0">
              <a:spcBef>
                <a:spcPct val="30000"/>
              </a:spcBef>
              <a:buClr>
                <a:schemeClr val="bg1"/>
              </a:buClr>
              <a:buFont typeface="Arial" pitchFamily="34" charset="0"/>
              <a:buChar char="•"/>
              <a:defRPr/>
            </a:pPr>
            <a:r>
              <a:rPr lang="en-US" sz="2800" b="1" dirty="0">
                <a:solidFill>
                  <a:schemeClr val="bg1"/>
                </a:solidFill>
                <a:latin typeface="Arial" charset="0"/>
              </a:rPr>
              <a:t>Possible college credit for some military training</a:t>
            </a:r>
          </a:p>
        </p:txBody>
      </p:sp>
      <p:pic>
        <p:nvPicPr>
          <p:cNvPr id="467971" name="Picture 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35</a:t>
            </a:fld>
            <a:r>
              <a:rPr lang="en-US" sz="1800" dirty="0"/>
              <a:t>   </a:t>
            </a:r>
            <a:r>
              <a:rPr lang="en-US" sz="2800" dirty="0"/>
              <a:t>|  </a:t>
            </a:r>
            <a:r>
              <a:rPr lang="en-US" sz="1800" dirty="0"/>
              <a:t>Page 18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67971"/>
                                        </p:tgtEl>
                                        <p:attrNameLst>
                                          <p:attrName>style.visibility</p:attrName>
                                        </p:attrNameLst>
                                      </p:cBhvr>
                                      <p:to>
                                        <p:strVal val="visible"/>
                                      </p:to>
                                    </p:set>
                                    <p:animEffect transition="in" filter="box(out)">
                                      <p:cBhvr>
                                        <p:cTn id="7"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3"/>
          <p:cNvSpPr>
            <a:spLocks noChangeArrowheads="1"/>
          </p:cNvSpPr>
          <p:nvPr/>
        </p:nvSpPr>
        <p:spPr bwMode="auto">
          <a:xfrm>
            <a:off x="647700" y="1085265"/>
            <a:ext cx="8178800" cy="3752309"/>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233363" indent="-233363" eaLnBrk="0" hangingPunct="0">
              <a:lnSpc>
                <a:spcPct val="150000"/>
              </a:lnSpc>
              <a:spcBef>
                <a:spcPts val="0"/>
              </a:spcBef>
              <a:buClr>
                <a:srgbClr val="FFDC03"/>
              </a:buClr>
              <a:defRPr/>
            </a:pPr>
            <a:r>
              <a:rPr lang="en-US" sz="2800" b="1" dirty="0">
                <a:solidFill>
                  <a:srgbClr val="FFD300"/>
                </a:solidFill>
                <a:latin typeface="Arial" charset="0"/>
              </a:rPr>
              <a:t>Scholarships can be based on:</a:t>
            </a:r>
          </a:p>
          <a:p>
            <a:pPr marL="857250" lvl="1" indent="-400050" eaLnBrk="0" hangingPunct="0">
              <a:lnSpc>
                <a:spcPct val="150000"/>
              </a:lnSpc>
              <a:spcBef>
                <a:spcPts val="0"/>
              </a:spcBef>
              <a:buClr>
                <a:srgbClr val="FFD300"/>
              </a:buClr>
              <a:buFont typeface="Arial" pitchFamily="34" charset="0"/>
              <a:buChar char="•"/>
              <a:defRPr/>
            </a:pPr>
            <a:r>
              <a:rPr lang="en-US" sz="2800" b="1" dirty="0">
                <a:latin typeface="Arial" charset="0"/>
              </a:rPr>
              <a:t>Academic or athletic ability </a:t>
            </a:r>
          </a:p>
          <a:p>
            <a:pPr marL="857250" lvl="1" indent="-400050" eaLnBrk="0" hangingPunct="0">
              <a:lnSpc>
                <a:spcPct val="150000"/>
              </a:lnSpc>
              <a:spcBef>
                <a:spcPts val="0"/>
              </a:spcBef>
              <a:buClr>
                <a:srgbClr val="FFD300"/>
              </a:buClr>
              <a:buFont typeface="Arial" pitchFamily="34" charset="0"/>
              <a:buChar char="•"/>
              <a:defRPr/>
            </a:pPr>
            <a:r>
              <a:rPr lang="en-US" sz="2800" b="1" dirty="0">
                <a:latin typeface="Arial" charset="0"/>
              </a:rPr>
              <a:t>Financial need</a:t>
            </a:r>
          </a:p>
          <a:p>
            <a:pPr eaLnBrk="0" hangingPunct="0">
              <a:spcBef>
                <a:spcPts val="0"/>
              </a:spcBef>
              <a:buClr>
                <a:srgbClr val="FFD300"/>
              </a:buClr>
              <a:defRPr/>
            </a:pPr>
            <a:r>
              <a:rPr lang="en-US" sz="2800" b="1" dirty="0">
                <a:latin typeface="Arial" charset="0"/>
              </a:rPr>
              <a:t>Often the words Scholarship and Grant are used interchangeably. However, a Grant is generally need-based and a Scholarship is usually merit-based.</a:t>
            </a:r>
          </a:p>
        </p:txBody>
      </p:sp>
      <p:sp>
        <p:nvSpPr>
          <p:cNvPr id="414726" name="Text Box 6"/>
          <p:cNvSpPr txBox="1">
            <a:spLocks noChangeArrowheads="1"/>
          </p:cNvSpPr>
          <p:nvPr/>
        </p:nvSpPr>
        <p:spPr bwMode="auto">
          <a:xfrm>
            <a:off x="741363" y="4895850"/>
            <a:ext cx="7670800" cy="1066800"/>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defRPr/>
            </a:pPr>
            <a:r>
              <a:rPr lang="en-US" sz="3200" b="1" dirty="0">
                <a:solidFill>
                  <a:srgbClr val="FFD300"/>
                </a:solidFill>
                <a:latin typeface="Arial" charset="0"/>
              </a:rPr>
              <a:t>Go after financial aid aggressively.</a:t>
            </a:r>
          </a:p>
          <a:p>
            <a:pPr algn="ctr" eaLnBrk="0" hangingPunct="0">
              <a:defRPr/>
            </a:pPr>
            <a:r>
              <a:rPr lang="en-US" sz="3200" b="1" dirty="0">
                <a:solidFill>
                  <a:srgbClr val="FFD300"/>
                </a:solidFill>
                <a:latin typeface="Arial" charset="0"/>
              </a:rPr>
              <a:t> Be your own “Financial Aid Director.” </a:t>
            </a:r>
          </a:p>
        </p:txBody>
      </p:sp>
      <p:pic>
        <p:nvPicPr>
          <p:cNvPr id="414728"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36</a:t>
            </a:fld>
            <a:r>
              <a:rPr lang="en-US" sz="1800" dirty="0"/>
              <a:t>   </a:t>
            </a:r>
            <a:r>
              <a:rPr lang="en-US" sz="2800" dirty="0"/>
              <a:t>|  </a:t>
            </a:r>
            <a:r>
              <a:rPr lang="en-US" sz="1800" dirty="0"/>
              <a:t>Pages 18 – 19</a:t>
            </a:r>
          </a:p>
        </p:txBody>
      </p:sp>
    </p:spTree>
    <p:extLst>
      <p:ext uri="{BB962C8B-B14F-4D97-AF65-F5344CB8AC3E}">
        <p14:creationId xmlns:p14="http://schemas.microsoft.com/office/powerpoint/2010/main" val="295141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4726"/>
                                        </p:tgtEl>
                                        <p:attrNameLst>
                                          <p:attrName>style.visibility</p:attrName>
                                        </p:attrNameLst>
                                      </p:cBhvr>
                                      <p:to>
                                        <p:strVal val="visible"/>
                                      </p:to>
                                    </p:set>
                                    <p:anim calcmode="lin" valueType="num">
                                      <p:cBhvr>
                                        <p:cTn id="7" dur="500" fill="hold"/>
                                        <p:tgtEl>
                                          <p:spTgt spid="414726"/>
                                        </p:tgtEl>
                                        <p:attrNameLst>
                                          <p:attrName>ppt_w</p:attrName>
                                        </p:attrNameLst>
                                      </p:cBhvr>
                                      <p:tavLst>
                                        <p:tav tm="0">
                                          <p:val>
                                            <p:fltVal val="0"/>
                                          </p:val>
                                        </p:tav>
                                        <p:tav tm="100000">
                                          <p:val>
                                            <p:strVal val="#ppt_w"/>
                                          </p:val>
                                        </p:tav>
                                      </p:tavLst>
                                    </p:anim>
                                    <p:anim calcmode="lin" valueType="num">
                                      <p:cBhvr>
                                        <p:cTn id="8" dur="500" fill="hold"/>
                                        <p:tgtEl>
                                          <p:spTgt spid="41472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414728"/>
                                        </p:tgtEl>
                                        <p:attrNameLst>
                                          <p:attrName>style.visibility</p:attrName>
                                        </p:attrNameLst>
                                      </p:cBhvr>
                                      <p:to>
                                        <p:strVal val="visible"/>
                                      </p:to>
                                    </p:set>
                                    <p:animEffect transition="in" filter="box(out)">
                                      <p:cBhvr>
                                        <p:cTn id="12" dur="500"/>
                                        <p:tgtEl>
                                          <p:spTgt spid="414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3"/>
          <p:cNvSpPr>
            <a:spLocks noChangeArrowheads="1"/>
          </p:cNvSpPr>
          <p:nvPr/>
        </p:nvSpPr>
        <p:spPr bwMode="auto">
          <a:xfrm>
            <a:off x="419100" y="1072565"/>
            <a:ext cx="8470900" cy="4614084"/>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Earn college credits while in high school</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Learn a trade and become your own boss</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Take courses at the local community college</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Take the maximum number of courses allowed</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Pass your courses!</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Buy used textbooks</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Consider living at home</a:t>
            </a:r>
          </a:p>
        </p:txBody>
      </p:sp>
      <p:pic>
        <p:nvPicPr>
          <p:cNvPr id="414728"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37</a:t>
            </a:fld>
            <a:r>
              <a:rPr lang="en-US" sz="1800" dirty="0"/>
              <a:t>   </a:t>
            </a:r>
            <a:r>
              <a:rPr lang="en-US" sz="2800" dirty="0"/>
              <a:t>|  </a:t>
            </a:r>
            <a:r>
              <a:rPr lang="en-US" sz="1800" dirty="0"/>
              <a:t>Page 19</a:t>
            </a:r>
            <a:endParaRPr lang="en-US" sz="1600" dirty="0"/>
          </a:p>
        </p:txBody>
      </p:sp>
      <p:sp>
        <p:nvSpPr>
          <p:cNvPr id="6" name="Rectangle 19"/>
          <p:cNvSpPr>
            <a:spLocks noChangeArrowheads="1"/>
          </p:cNvSpPr>
          <p:nvPr/>
        </p:nvSpPr>
        <p:spPr bwMode="auto">
          <a:xfrm>
            <a:off x="1748064" y="15101"/>
            <a:ext cx="5274201"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Tips to Reduce Education Costs</a:t>
            </a:r>
            <a:endParaRPr lang="en-US" sz="3000" dirty="0">
              <a:latin typeface="Impact" pitchFamily="34" charset="0"/>
            </a:endParaRPr>
          </a:p>
        </p:txBody>
      </p:sp>
    </p:spTree>
    <p:extLst>
      <p:ext uri="{BB962C8B-B14F-4D97-AF65-F5344CB8AC3E}">
        <p14:creationId xmlns:p14="http://schemas.microsoft.com/office/powerpoint/2010/main" val="326902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14728"/>
                                        </p:tgtEl>
                                        <p:attrNameLst>
                                          <p:attrName>style.visibility</p:attrName>
                                        </p:attrNameLst>
                                      </p:cBhvr>
                                      <p:to>
                                        <p:strVal val="visible"/>
                                      </p:to>
                                    </p:set>
                                    <p:animEffect transition="in" filter="box(out)">
                                      <p:cBhvr>
                                        <p:cTn id="7" dur="500"/>
                                        <p:tgtEl>
                                          <p:spTgt spid="414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3"/>
          <p:cNvSpPr>
            <a:spLocks noChangeArrowheads="1"/>
          </p:cNvSpPr>
          <p:nvPr/>
        </p:nvSpPr>
        <p:spPr bwMode="auto">
          <a:xfrm>
            <a:off x="419100" y="1072565"/>
            <a:ext cx="8470900" cy="4614084"/>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lnSpc>
                <a:spcPct val="150000"/>
              </a:lnSpc>
              <a:spcBef>
                <a:spcPts val="0"/>
              </a:spcBef>
              <a:buClr>
                <a:srgbClr val="FFD300"/>
              </a:buClr>
              <a:defRPr/>
            </a:pPr>
            <a:r>
              <a:rPr lang="en-US" sz="2800" b="1" dirty="0">
                <a:latin typeface="Arial" charset="0"/>
              </a:rPr>
              <a:t>Free Application for Federal Student Aid</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Deadline to submit each year is June 30</a:t>
            </a:r>
            <a:r>
              <a:rPr lang="en-US" sz="2800" b="1" baseline="30000" dirty="0">
                <a:latin typeface="Arial" charset="0"/>
              </a:rPr>
              <a:t>th</a:t>
            </a:r>
            <a:r>
              <a:rPr lang="en-US" sz="2800" b="1" dirty="0">
                <a:latin typeface="Arial" charset="0"/>
              </a:rPr>
              <a:t> </a:t>
            </a:r>
          </a:p>
          <a:p>
            <a:pPr marL="400050" indent="-400050" eaLnBrk="0" hangingPunct="0">
              <a:lnSpc>
                <a:spcPct val="150000"/>
              </a:lnSpc>
              <a:spcBef>
                <a:spcPts val="0"/>
              </a:spcBef>
              <a:buClr>
                <a:srgbClr val="FFD300"/>
              </a:buClr>
              <a:buFont typeface="Arial" pitchFamily="34" charset="0"/>
              <a:buChar char="•"/>
              <a:defRPr/>
            </a:pPr>
            <a:r>
              <a:rPr lang="en-US" sz="2800" b="1" dirty="0">
                <a:latin typeface="Arial" charset="0"/>
              </a:rPr>
              <a:t>Can be submitted as early as October 1</a:t>
            </a:r>
            <a:r>
              <a:rPr lang="en-US" sz="2800" b="1" baseline="30000" dirty="0">
                <a:latin typeface="Arial" charset="0"/>
              </a:rPr>
              <a:t>st</a:t>
            </a:r>
            <a:r>
              <a:rPr lang="en-US" sz="2800" b="1" dirty="0">
                <a:latin typeface="Arial" charset="0"/>
              </a:rPr>
              <a:t> </a:t>
            </a:r>
          </a:p>
          <a:p>
            <a:pPr marL="400050" indent="-400050" eaLnBrk="0" hangingPunct="0">
              <a:spcBef>
                <a:spcPts val="0"/>
              </a:spcBef>
              <a:buClr>
                <a:srgbClr val="FFD300"/>
              </a:buClr>
              <a:buFont typeface="Arial" pitchFamily="34" charset="0"/>
              <a:buChar char="•"/>
              <a:defRPr/>
            </a:pPr>
            <a:r>
              <a:rPr lang="en-US" sz="2800" b="1" dirty="0">
                <a:latin typeface="Arial" charset="0"/>
              </a:rPr>
              <a:t>Amount of aid your are eligible to receive is based on your and your parent’s income</a:t>
            </a:r>
          </a:p>
          <a:p>
            <a:pPr eaLnBrk="0" hangingPunct="0">
              <a:spcBef>
                <a:spcPts val="0"/>
              </a:spcBef>
              <a:buClr>
                <a:srgbClr val="FFD300"/>
              </a:buClr>
              <a:defRPr/>
            </a:pPr>
            <a:endParaRPr lang="en-US" sz="2800" b="1" dirty="0">
              <a:solidFill>
                <a:srgbClr val="FFD300"/>
              </a:solidFill>
              <a:latin typeface="Arial" charset="0"/>
            </a:endParaRPr>
          </a:p>
          <a:p>
            <a:pPr eaLnBrk="0" hangingPunct="0">
              <a:spcBef>
                <a:spcPts val="0"/>
              </a:spcBef>
              <a:buClr>
                <a:srgbClr val="FFD300"/>
              </a:buClr>
              <a:defRPr/>
            </a:pPr>
            <a:r>
              <a:rPr lang="en-US" sz="2800" b="1" dirty="0">
                <a:solidFill>
                  <a:srgbClr val="FFD300"/>
                </a:solidFill>
                <a:latin typeface="Arial" charset="0"/>
              </a:rPr>
              <a:t>Tip: Fill out a printed version of the FAFSA form and check for errors before completing the online version.</a:t>
            </a:r>
          </a:p>
        </p:txBody>
      </p:sp>
      <p:pic>
        <p:nvPicPr>
          <p:cNvPr id="414728"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38</a:t>
            </a:fld>
            <a:r>
              <a:rPr lang="en-US" sz="1800" dirty="0"/>
              <a:t>   </a:t>
            </a:r>
            <a:r>
              <a:rPr lang="en-US" sz="2800" dirty="0"/>
              <a:t>|  </a:t>
            </a:r>
            <a:r>
              <a:rPr lang="en-US" sz="1800" dirty="0"/>
              <a:t>Page 19</a:t>
            </a:r>
            <a:endParaRPr lang="en-US" sz="1600" dirty="0"/>
          </a:p>
        </p:txBody>
      </p:sp>
      <p:sp>
        <p:nvSpPr>
          <p:cNvPr id="6" name="Rectangle 19"/>
          <p:cNvSpPr>
            <a:spLocks noChangeArrowheads="1"/>
          </p:cNvSpPr>
          <p:nvPr/>
        </p:nvSpPr>
        <p:spPr bwMode="auto">
          <a:xfrm>
            <a:off x="1748064" y="15101"/>
            <a:ext cx="1074653"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FAFSA</a:t>
            </a:r>
            <a:endParaRPr lang="en-US" sz="3000" dirty="0">
              <a:latin typeface="Impact" pitchFamily="34" charset="0"/>
            </a:endParaRPr>
          </a:p>
        </p:txBody>
      </p:sp>
    </p:spTree>
    <p:extLst>
      <p:ext uri="{BB962C8B-B14F-4D97-AF65-F5344CB8AC3E}">
        <p14:creationId xmlns:p14="http://schemas.microsoft.com/office/powerpoint/2010/main" val="406697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14728"/>
                                        </p:tgtEl>
                                        <p:attrNameLst>
                                          <p:attrName>style.visibility</p:attrName>
                                        </p:attrNameLst>
                                      </p:cBhvr>
                                      <p:to>
                                        <p:strVal val="visible"/>
                                      </p:to>
                                    </p:set>
                                    <p:animEffect transition="in" filter="box(out)">
                                      <p:cBhvr>
                                        <p:cTn id="7" dur="500"/>
                                        <p:tgtEl>
                                          <p:spTgt spid="414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ChangeArrowheads="1"/>
          </p:cNvSpPr>
          <p:nvPr/>
        </p:nvSpPr>
        <p:spPr bwMode="auto">
          <a:xfrm>
            <a:off x="647700" y="1690688"/>
            <a:ext cx="8115300" cy="239871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342900" indent="-342900" eaLnBrk="0" hangingPunct="0">
              <a:lnSpc>
                <a:spcPts val="4500"/>
              </a:lnSpc>
              <a:spcBef>
                <a:spcPts val="0"/>
              </a:spcBef>
              <a:buClr>
                <a:srgbClr val="FFDC03"/>
              </a:buClr>
              <a:defRPr/>
            </a:pPr>
            <a:r>
              <a:rPr lang="en-US" sz="2800" b="1" dirty="0">
                <a:solidFill>
                  <a:srgbClr val="FFD300"/>
                </a:solidFill>
                <a:latin typeface="Arial" charset="0"/>
              </a:rPr>
              <a:t>Advertised</a:t>
            </a:r>
            <a:r>
              <a:rPr lang="en-US" sz="2800" b="1" dirty="0">
                <a:latin typeface="Arial" charset="0"/>
              </a:rPr>
              <a:t> </a:t>
            </a:r>
            <a:r>
              <a:rPr lang="en-US" sz="2800" b="1" dirty="0">
                <a:solidFill>
                  <a:srgbClr val="FFD300"/>
                </a:solidFill>
                <a:latin typeface="Arial" charset="0"/>
              </a:rPr>
              <a:t>Positions</a:t>
            </a:r>
          </a:p>
          <a:p>
            <a:pPr marL="800100" lvl="1" indent="-342900" eaLnBrk="0" hangingPunct="0">
              <a:lnSpc>
                <a:spcPts val="4500"/>
              </a:lnSpc>
              <a:spcBef>
                <a:spcPts val="0"/>
              </a:spcBef>
              <a:buClr>
                <a:srgbClr val="FFD300"/>
              </a:buClr>
              <a:buFontTx/>
              <a:buChar char="•"/>
              <a:defRPr/>
            </a:pPr>
            <a:r>
              <a:rPr lang="en-US" sz="2800" b="1" dirty="0">
                <a:latin typeface="Arial" charset="0"/>
              </a:rPr>
              <a:t>Newspaper</a:t>
            </a:r>
          </a:p>
          <a:p>
            <a:pPr marL="800100" lvl="1" indent="-342900" eaLnBrk="0" hangingPunct="0">
              <a:lnSpc>
                <a:spcPts val="4500"/>
              </a:lnSpc>
              <a:spcBef>
                <a:spcPts val="0"/>
              </a:spcBef>
              <a:buClr>
                <a:srgbClr val="FFD300"/>
              </a:buClr>
              <a:buFontTx/>
              <a:buChar char="•"/>
              <a:defRPr/>
            </a:pPr>
            <a:r>
              <a:rPr lang="en-US" sz="2800" b="1" dirty="0">
                <a:latin typeface="Arial" charset="0"/>
              </a:rPr>
              <a:t>Online – Monster.com, CareerBuilder.com, etc.</a:t>
            </a:r>
          </a:p>
        </p:txBody>
      </p:sp>
      <p:pic>
        <p:nvPicPr>
          <p:cNvPr id="527364" name="Picture 4"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527366" name="Rectangle 6"/>
          <p:cNvSpPr>
            <a:spLocks noChangeArrowheads="1"/>
          </p:cNvSpPr>
          <p:nvPr/>
        </p:nvSpPr>
        <p:spPr bwMode="auto">
          <a:xfrm>
            <a:off x="609600" y="990600"/>
            <a:ext cx="75438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Some openings are never advertised</a:t>
            </a:r>
          </a:p>
        </p:txBody>
      </p:sp>
      <p:sp>
        <p:nvSpPr>
          <p:cNvPr id="527367" name="Rectangle 7"/>
          <p:cNvSpPr>
            <a:spLocks noChangeArrowheads="1"/>
          </p:cNvSpPr>
          <p:nvPr/>
        </p:nvSpPr>
        <p:spPr bwMode="auto">
          <a:xfrm>
            <a:off x="647700" y="4148138"/>
            <a:ext cx="8115300" cy="1658937"/>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342900" indent="-342900" eaLnBrk="0" hangingPunct="0">
              <a:spcBef>
                <a:spcPct val="30000"/>
              </a:spcBef>
              <a:buClr>
                <a:srgbClr val="FFDC03"/>
              </a:buClr>
              <a:defRPr/>
            </a:pPr>
            <a:r>
              <a:rPr lang="en-US" sz="2800" b="1" dirty="0">
                <a:solidFill>
                  <a:srgbClr val="FFD300"/>
                </a:solidFill>
                <a:latin typeface="Arial" charset="0"/>
              </a:rPr>
              <a:t>Invisible</a:t>
            </a:r>
            <a:r>
              <a:rPr lang="en-US" sz="2800" b="1" dirty="0">
                <a:latin typeface="Arial" charset="0"/>
              </a:rPr>
              <a:t> </a:t>
            </a:r>
            <a:r>
              <a:rPr lang="en-US" sz="2800" b="1" dirty="0">
                <a:solidFill>
                  <a:srgbClr val="FFD300"/>
                </a:solidFill>
                <a:latin typeface="Arial" charset="0"/>
              </a:rPr>
              <a:t>Positions</a:t>
            </a:r>
          </a:p>
          <a:p>
            <a:pPr marL="800100" lvl="1" indent="-342900" eaLnBrk="0" hangingPunct="0">
              <a:lnSpc>
                <a:spcPts val="4500"/>
              </a:lnSpc>
              <a:spcBef>
                <a:spcPts val="0"/>
              </a:spcBef>
              <a:buClr>
                <a:srgbClr val="FFD300"/>
              </a:buClr>
              <a:buFontTx/>
              <a:buChar char="•"/>
              <a:defRPr/>
            </a:pPr>
            <a:r>
              <a:rPr lang="en-US" sz="2800" b="1" dirty="0">
                <a:latin typeface="Arial" charset="0"/>
              </a:rPr>
              <a:t>Research organizations</a:t>
            </a:r>
          </a:p>
          <a:p>
            <a:pPr marL="800100" lvl="1" indent="-342900" eaLnBrk="0" hangingPunct="0">
              <a:spcBef>
                <a:spcPct val="30000"/>
              </a:spcBef>
              <a:buClr>
                <a:srgbClr val="FFD300"/>
              </a:buClr>
              <a:buFontTx/>
              <a:buChar char="•"/>
              <a:defRPr/>
            </a:pPr>
            <a:r>
              <a:rPr lang="en-US" sz="2800" b="1" dirty="0">
                <a:latin typeface="Arial" charset="0"/>
              </a:rPr>
              <a:t>Build a network</a:t>
            </a:r>
          </a:p>
        </p:txBody>
      </p:sp>
      <p:sp>
        <p:nvSpPr>
          <p:cNvPr id="527368" name="Rectangle 8"/>
          <p:cNvSpPr>
            <a:spLocks noChangeArrowheads="1"/>
          </p:cNvSpPr>
          <p:nvPr/>
        </p:nvSpPr>
        <p:spPr bwMode="auto">
          <a:xfrm>
            <a:off x="7226300" y="25400"/>
            <a:ext cx="1382713"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419"/>
                </a:solidFill>
                <a:latin typeface="Arial" charset="0"/>
              </a:rPr>
              <a:t>›››</a:t>
            </a:r>
            <a:r>
              <a:rPr lang="en-US" dirty="0">
                <a:latin typeface="Impact" pitchFamily="34" charset="0"/>
              </a:rPr>
              <a:t> </a:t>
            </a:r>
            <a:r>
              <a:rPr lang="en-US" dirty="0">
                <a:solidFill>
                  <a:schemeClr val="tx1"/>
                </a:solidFill>
                <a:latin typeface="Impact" pitchFamily="34" charset="0"/>
              </a:rPr>
              <a:t>step 7</a:t>
            </a:r>
            <a:r>
              <a:rPr lang="en-US" dirty="0">
                <a:latin typeface="Impact" pitchFamily="34" charset="0"/>
              </a:rPr>
              <a:t> </a:t>
            </a: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39</a:t>
            </a:fld>
            <a:r>
              <a:rPr lang="en-US" sz="1800" dirty="0"/>
              <a:t>   </a:t>
            </a:r>
            <a:r>
              <a:rPr lang="en-US" sz="2800" dirty="0"/>
              <a:t>|  </a:t>
            </a:r>
            <a:r>
              <a:rPr lang="en-US" sz="1800" dirty="0"/>
              <a:t>Page 20</a:t>
            </a:r>
            <a:endParaRPr lang="en-US" sz="1600" dirty="0"/>
          </a:p>
        </p:txBody>
      </p:sp>
      <p:sp>
        <p:nvSpPr>
          <p:cNvPr id="8" name="Rectangle 19"/>
          <p:cNvSpPr>
            <a:spLocks noChangeArrowheads="1"/>
          </p:cNvSpPr>
          <p:nvPr/>
        </p:nvSpPr>
        <p:spPr bwMode="auto">
          <a:xfrm>
            <a:off x="1748064" y="15101"/>
            <a:ext cx="2207656"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Finding a Job</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27364"/>
                                        </p:tgtEl>
                                        <p:attrNameLst>
                                          <p:attrName>style.visibility</p:attrName>
                                        </p:attrNameLst>
                                      </p:cBhvr>
                                      <p:to>
                                        <p:strVal val="visible"/>
                                      </p:to>
                                    </p:set>
                                    <p:animEffect transition="in" filter="box(out)">
                                      <p:cBhvr>
                                        <p:cTn id="7" dur="500"/>
                                        <p:tgtEl>
                                          <p:spTgt spid="52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College girl"/>
          <p:cNvPicPr>
            <a:picLocks noChangeAspect="1" noChangeArrowheads="1"/>
          </p:cNvPicPr>
          <p:nvPr/>
        </p:nvPicPr>
        <p:blipFill rotWithShape="1">
          <a:blip r:embed="rId3" cstate="print">
            <a:lum bright="-12000"/>
          </a:blip>
          <a:srcRect l="3419" t="18884" r="3527" b="3104"/>
          <a:stretch/>
        </p:blipFill>
        <p:spPr bwMode="auto">
          <a:xfrm>
            <a:off x="3174206" y="2993649"/>
            <a:ext cx="2743200" cy="3064252"/>
          </a:xfrm>
          <a:prstGeom prst="rect">
            <a:avLst/>
          </a:prstGeom>
          <a:noFill/>
          <a:ln w="9525">
            <a:noFill/>
            <a:miter lim="800000"/>
            <a:headEnd/>
            <a:tailEnd/>
          </a:ln>
        </p:spPr>
      </p:pic>
      <p:pic>
        <p:nvPicPr>
          <p:cNvPr id="461827" name="Picture 3" descr="jump"/>
          <p:cNvPicPr>
            <a:picLocks noChangeAspect="1" noChangeArrowheads="1"/>
          </p:cNvPicPr>
          <p:nvPr/>
        </p:nvPicPr>
        <p:blipFill>
          <a:blip r:embed="rId4" cstate="print">
            <a:lum bright="-6000"/>
          </a:blip>
          <a:srcRect l="19034" r="21404"/>
          <a:stretch>
            <a:fillRect/>
          </a:stretch>
        </p:blipFill>
        <p:spPr bwMode="auto">
          <a:xfrm>
            <a:off x="6019800" y="2990850"/>
            <a:ext cx="2735263" cy="3060700"/>
          </a:xfrm>
          <a:prstGeom prst="rect">
            <a:avLst/>
          </a:prstGeom>
          <a:noFill/>
          <a:ln w="9525">
            <a:solidFill>
              <a:srgbClr val="000000"/>
            </a:solidFill>
            <a:miter lim="800000"/>
            <a:headEnd/>
            <a:tailEnd/>
          </a:ln>
        </p:spPr>
      </p:pic>
      <p:sp>
        <p:nvSpPr>
          <p:cNvPr id="461828" name="Rectangle 4"/>
          <p:cNvSpPr>
            <a:spLocks noChangeArrowheads="1"/>
          </p:cNvSpPr>
          <p:nvPr/>
        </p:nvSpPr>
        <p:spPr bwMode="auto">
          <a:xfrm>
            <a:off x="304800" y="762000"/>
            <a:ext cx="8839200" cy="582613"/>
          </a:xfrm>
          <a:prstGeom prst="rect">
            <a:avLst/>
          </a:prstGeom>
          <a:noFill/>
          <a:ln w="12700">
            <a:noFill/>
            <a:miter lim="800000"/>
            <a:headEnd/>
            <a:tailEnd/>
          </a:ln>
          <a:effectLst>
            <a:outerShdw dist="35921" dir="2700000" algn="ctr" rotWithShape="0">
              <a:srgbClr val="000000">
                <a:alpha val="50000"/>
              </a:srgbClr>
            </a:outerShdw>
          </a:effectLst>
        </p:spPr>
        <p:txBody>
          <a:bodyPr lIns="0" tIns="44450" rIns="0" bIns="44450">
            <a:spAutoFit/>
          </a:bodyPr>
          <a:lstStyle/>
          <a:p>
            <a:pPr eaLnBrk="0" hangingPunct="0">
              <a:defRPr/>
            </a:pPr>
            <a:r>
              <a:rPr lang="en-US" sz="3200" b="1" i="1" dirty="0">
                <a:solidFill>
                  <a:srgbClr val="FFD300"/>
                </a:solidFill>
                <a:latin typeface="Arial" charset="0"/>
              </a:rPr>
              <a:t>What are your career goals?</a:t>
            </a:r>
          </a:p>
        </p:txBody>
      </p:sp>
      <p:sp>
        <p:nvSpPr>
          <p:cNvPr id="461829" name="Rectangle 5"/>
          <p:cNvSpPr>
            <a:spLocks noChangeArrowheads="1"/>
          </p:cNvSpPr>
          <p:nvPr/>
        </p:nvSpPr>
        <p:spPr bwMode="auto">
          <a:xfrm>
            <a:off x="228600" y="1295400"/>
            <a:ext cx="8763000" cy="1576329"/>
          </a:xfrm>
          <a:prstGeom prst="rect">
            <a:avLst/>
          </a:prstGeom>
          <a:noFill/>
          <a:ln w="12700">
            <a:noFill/>
            <a:miter lim="800000"/>
            <a:headEnd/>
            <a:tailEnd/>
          </a:ln>
          <a:effectLst>
            <a:outerShdw dist="35921" dir="2700000" algn="ctr" rotWithShape="0">
              <a:srgbClr val="000000">
                <a:alpha val="50000"/>
              </a:srgbClr>
            </a:outerShdw>
          </a:effectLst>
        </p:spPr>
        <p:txBody>
          <a:bodyPr lIns="90488" tIns="44450" rIns="90488" bIns="44450">
            <a:spAutoFit/>
          </a:bodyPr>
          <a:lstStyle/>
          <a:p>
            <a:pPr lvl="2" defTabSz="225425" eaLnBrk="0" hangingPunct="0">
              <a:spcAft>
                <a:spcPct val="5000"/>
              </a:spcAft>
              <a:buFontTx/>
              <a:buChar char="•"/>
              <a:tabLst>
                <a:tab pos="228600" algn="l"/>
              </a:tabLst>
              <a:defRPr/>
            </a:pPr>
            <a:r>
              <a:rPr lang="en-US" sz="2600" b="1" dirty="0">
                <a:effectLst>
                  <a:outerShdw blurRad="38100" dist="38100" dir="2700000" algn="tl">
                    <a:srgbClr val="000000"/>
                  </a:outerShdw>
                </a:effectLst>
                <a:latin typeface="Arial" charset="0"/>
              </a:rPr>
              <a:t>   Make just enough money for bills?</a:t>
            </a:r>
          </a:p>
          <a:p>
            <a:pPr lvl="2" defTabSz="225425" eaLnBrk="0" hangingPunct="0">
              <a:spcAft>
                <a:spcPct val="5000"/>
              </a:spcAft>
              <a:buFontTx/>
              <a:buChar char="•"/>
              <a:tabLst>
                <a:tab pos="228600" algn="l"/>
              </a:tabLst>
              <a:defRPr/>
            </a:pPr>
            <a:r>
              <a:rPr lang="en-US" sz="2600" b="1" dirty="0">
                <a:effectLst>
                  <a:outerShdw blurRad="38100" dist="38100" dir="2700000" algn="tl">
                    <a:srgbClr val="000000"/>
                  </a:outerShdw>
                </a:effectLst>
                <a:latin typeface="Arial" charset="0"/>
              </a:rPr>
              <a:t>   A career you will enjoy?</a:t>
            </a:r>
          </a:p>
          <a:p>
            <a:pPr defTabSz="225425" eaLnBrk="0" hangingPunct="0">
              <a:spcBef>
                <a:spcPts val="1200"/>
              </a:spcBef>
              <a:spcAft>
                <a:spcPct val="5000"/>
              </a:spcAft>
              <a:tabLst>
                <a:tab pos="228600" algn="l"/>
              </a:tabLst>
              <a:defRPr/>
            </a:pPr>
            <a:r>
              <a:rPr lang="en-US" sz="3200" b="1" i="1" dirty="0">
                <a:solidFill>
                  <a:srgbClr val="FFD300"/>
                </a:solidFill>
                <a:latin typeface="Arial" charset="0"/>
              </a:rPr>
              <a:t>How will you prepare?</a:t>
            </a:r>
          </a:p>
        </p:txBody>
      </p:sp>
      <p:pic>
        <p:nvPicPr>
          <p:cNvPr id="461831" name="Picture 7"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pic>
        <p:nvPicPr>
          <p:cNvPr id="461832" name="Picture 8" descr="waitress pic"/>
          <p:cNvPicPr>
            <a:picLocks noChangeAspect="1" noChangeArrowheads="1"/>
          </p:cNvPicPr>
          <p:nvPr/>
        </p:nvPicPr>
        <p:blipFill>
          <a:blip r:embed="rId6" cstate="print"/>
          <a:srcRect/>
          <a:stretch>
            <a:fillRect/>
          </a:stretch>
        </p:blipFill>
        <p:spPr bwMode="auto">
          <a:xfrm>
            <a:off x="381000" y="2995554"/>
            <a:ext cx="2692400" cy="3062346"/>
          </a:xfrm>
          <a:prstGeom prst="rect">
            <a:avLst/>
          </a:prstGeom>
          <a:noFill/>
          <a:ln w="9525" algn="ctr">
            <a:solidFill>
              <a:srgbClr val="000000"/>
            </a:solidFill>
            <a:miter lim="800000"/>
            <a:headEnd/>
            <a:tailEnd/>
          </a:ln>
          <a:effectLst>
            <a:outerShdw dist="35921" dir="2700000" algn="ctr" rotWithShape="0">
              <a:srgbClr val="000000"/>
            </a:outerShdw>
          </a:effectLst>
        </p:spPr>
      </p:pic>
      <p:sp>
        <p:nvSpPr>
          <p:cNvPr id="461833" name="Rectangle 9"/>
          <p:cNvSpPr>
            <a:spLocks noChangeArrowheads="1"/>
          </p:cNvSpPr>
          <p:nvPr/>
        </p:nvSpPr>
        <p:spPr bwMode="auto">
          <a:xfrm>
            <a:off x="6400800" y="2995554"/>
            <a:ext cx="2133600" cy="457200"/>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ctr" eaLnBrk="0" hangingPunct="0">
              <a:defRPr/>
            </a:pPr>
            <a:r>
              <a:rPr lang="en-US" b="1" i="1" dirty="0">
                <a:solidFill>
                  <a:schemeClr val="bg1"/>
                </a:solidFill>
                <a:latin typeface="Arial" charset="0"/>
              </a:rPr>
              <a:t>Military?</a:t>
            </a:r>
          </a:p>
        </p:txBody>
      </p:sp>
      <p:sp>
        <p:nvSpPr>
          <p:cNvPr id="461834" name="Text Box 10"/>
          <p:cNvSpPr txBox="1">
            <a:spLocks noChangeArrowheads="1"/>
          </p:cNvSpPr>
          <p:nvPr/>
        </p:nvSpPr>
        <p:spPr bwMode="auto">
          <a:xfrm>
            <a:off x="0" y="5128792"/>
            <a:ext cx="9144000" cy="951543"/>
          </a:xfrm>
          <a:prstGeom prst="rect">
            <a:avLst/>
          </a:prstGeom>
          <a:noFill/>
          <a:ln w="12700" algn="ctr">
            <a:noFill/>
            <a:miter lim="800000"/>
            <a:headEnd/>
            <a:tailEnd/>
          </a:ln>
          <a:effectLst>
            <a:glow rad="228600">
              <a:schemeClr val="accent2">
                <a:satMod val="175000"/>
                <a:alpha val="40000"/>
              </a:schemeClr>
            </a:glow>
            <a:outerShdw dist="35921" dir="2700000" algn="ctr" rotWithShape="0">
              <a:srgbClr val="000000">
                <a:alpha val="50000"/>
              </a:srgbClr>
            </a:outerShdw>
          </a:effectLst>
        </p:spPr>
        <p:txBody>
          <a:bodyPr lIns="0" tIns="44450" rIns="0" bIns="44450">
            <a:spAutoFit/>
          </a:bodyPr>
          <a:lstStyle/>
          <a:p>
            <a:pPr algn="ctr" eaLnBrk="0" hangingPunct="0">
              <a:defRPr/>
            </a:pPr>
            <a:r>
              <a:rPr lang="en-US" sz="2800" b="1" dirty="0">
                <a:solidFill>
                  <a:srgbClr val="FFD300"/>
                </a:solidFill>
                <a:effectLst>
                  <a:glow rad="368300">
                    <a:schemeClr val="bg2">
                      <a:alpha val="88000"/>
                    </a:schemeClr>
                  </a:glow>
                  <a:outerShdw blurRad="38100" dist="38100" dir="2700000" algn="tl">
                    <a:srgbClr val="000000"/>
                  </a:outerShdw>
                </a:effectLst>
                <a:latin typeface="Arial" charset="0"/>
              </a:rPr>
              <a:t>Your choices are limitless and can include education, military, and a career all interwoven like Jill!</a:t>
            </a:r>
          </a:p>
        </p:txBody>
      </p:sp>
      <p:sp>
        <p:nvSpPr>
          <p:cNvPr id="461836" name="Rectangle 12"/>
          <p:cNvSpPr>
            <a:spLocks noChangeArrowheads="1"/>
          </p:cNvSpPr>
          <p:nvPr/>
        </p:nvSpPr>
        <p:spPr bwMode="auto">
          <a:xfrm>
            <a:off x="736600" y="2967424"/>
            <a:ext cx="1981200" cy="461665"/>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ctr" eaLnBrk="0" hangingPunct="0">
              <a:defRPr/>
            </a:pPr>
            <a:r>
              <a:rPr lang="en-US" b="1" i="1" dirty="0">
                <a:solidFill>
                  <a:schemeClr val="bg1"/>
                </a:solidFill>
                <a:latin typeface="Arial" charset="0"/>
              </a:rPr>
              <a:t>A Job?</a:t>
            </a:r>
          </a:p>
        </p:txBody>
      </p:sp>
      <p:sp>
        <p:nvSpPr>
          <p:cNvPr id="461837" name="Rectangle 13"/>
          <p:cNvSpPr>
            <a:spLocks noChangeArrowheads="1"/>
          </p:cNvSpPr>
          <p:nvPr/>
        </p:nvSpPr>
        <p:spPr bwMode="auto">
          <a:xfrm>
            <a:off x="3174206" y="3827814"/>
            <a:ext cx="2743200" cy="1200329"/>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ctr" eaLnBrk="0" hangingPunct="0"/>
            <a:r>
              <a:rPr lang="en-US" b="1" i="1" dirty="0">
                <a:solidFill>
                  <a:schemeClr val="bg1"/>
                </a:solidFill>
                <a:latin typeface="Arial" charset="0"/>
              </a:rPr>
              <a:t>College or technical school?</a:t>
            </a:r>
          </a:p>
        </p:txBody>
      </p:sp>
      <p:sp>
        <p:nvSpPr>
          <p:cNvPr id="14"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a:t>
            </a:fld>
            <a:r>
              <a:rPr lang="en-US" sz="1800" dirty="0"/>
              <a:t>   </a:t>
            </a:r>
            <a:r>
              <a:rPr lang="en-US" sz="2800" dirty="0"/>
              <a:t>|  </a:t>
            </a:r>
            <a:r>
              <a:rPr lang="en-US" sz="1800" dirty="0"/>
              <a:t>Page 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1829">
                                            <p:txEl>
                                              <p:pRg st="0" end="0"/>
                                            </p:txEl>
                                          </p:spTgt>
                                        </p:tgtEl>
                                        <p:attrNameLst>
                                          <p:attrName>style.visibility</p:attrName>
                                        </p:attrNameLst>
                                      </p:cBhvr>
                                      <p:to>
                                        <p:strVal val="visible"/>
                                      </p:to>
                                    </p:set>
                                    <p:animEffect transition="in" filter="wipe(up)">
                                      <p:cBhvr>
                                        <p:cTn id="7" dur="500"/>
                                        <p:tgtEl>
                                          <p:spTgt spid="461829">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61829">
                                            <p:txEl>
                                              <p:pRg st="1" end="1"/>
                                            </p:txEl>
                                          </p:spTgt>
                                        </p:tgtEl>
                                        <p:attrNameLst>
                                          <p:attrName>style.visibility</p:attrName>
                                        </p:attrNameLst>
                                      </p:cBhvr>
                                      <p:to>
                                        <p:strVal val="visible"/>
                                      </p:to>
                                    </p:set>
                                    <p:animEffect transition="in" filter="wipe(up)">
                                      <p:cBhvr>
                                        <p:cTn id="10" dur="500"/>
                                        <p:tgtEl>
                                          <p:spTgt spid="46182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500"/>
                                  </p:stCondLst>
                                  <p:childTnLst>
                                    <p:set>
                                      <p:cBhvr>
                                        <p:cTn id="14" dur="1" fill="hold">
                                          <p:stCondLst>
                                            <p:cond delay="0"/>
                                          </p:stCondLst>
                                        </p:cTn>
                                        <p:tgtEl>
                                          <p:spTgt spid="461829">
                                            <p:txEl>
                                              <p:pRg st="2" end="2"/>
                                            </p:txEl>
                                          </p:spTgt>
                                        </p:tgtEl>
                                        <p:attrNameLst>
                                          <p:attrName>style.visibility</p:attrName>
                                        </p:attrNameLst>
                                      </p:cBhvr>
                                      <p:to>
                                        <p:strVal val="visible"/>
                                      </p:to>
                                    </p:set>
                                    <p:animEffect transition="in" filter="wipe(up)">
                                      <p:cBhvr>
                                        <p:cTn id="15" dur="500"/>
                                        <p:tgtEl>
                                          <p:spTgt spid="461829">
                                            <p:txEl>
                                              <p:pRg st="2" end="2"/>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61832"/>
                                        </p:tgtEl>
                                        <p:attrNameLst>
                                          <p:attrName>style.visibility</p:attrName>
                                        </p:attrNameLst>
                                      </p:cBhvr>
                                      <p:to>
                                        <p:strVal val="visible"/>
                                      </p:to>
                                    </p:set>
                                    <p:animEffect transition="in" filter="wipe(left)">
                                      <p:cBhvr>
                                        <p:cTn id="19" dur="500"/>
                                        <p:tgtEl>
                                          <p:spTgt spid="4618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61836"/>
                                        </p:tgtEl>
                                        <p:attrNameLst>
                                          <p:attrName>style.visibility</p:attrName>
                                        </p:attrNameLst>
                                      </p:cBhvr>
                                      <p:to>
                                        <p:strVal val="visible"/>
                                      </p:to>
                                    </p:set>
                                    <p:animEffect transition="in" filter="wipe(left)">
                                      <p:cBhvr>
                                        <p:cTn id="22" dur="500"/>
                                        <p:tgtEl>
                                          <p:spTgt spid="461836"/>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461826"/>
                                        </p:tgtEl>
                                        <p:attrNameLst>
                                          <p:attrName>style.visibility</p:attrName>
                                        </p:attrNameLst>
                                      </p:cBhvr>
                                      <p:to>
                                        <p:strVal val="visible"/>
                                      </p:to>
                                    </p:set>
                                    <p:animEffect transition="in" filter="wipe(left)">
                                      <p:cBhvr>
                                        <p:cTn id="26" dur="500"/>
                                        <p:tgtEl>
                                          <p:spTgt spid="4618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61837"/>
                                        </p:tgtEl>
                                        <p:attrNameLst>
                                          <p:attrName>style.visibility</p:attrName>
                                        </p:attrNameLst>
                                      </p:cBhvr>
                                      <p:to>
                                        <p:strVal val="visible"/>
                                      </p:to>
                                    </p:set>
                                    <p:animEffect transition="in" filter="wipe(left)">
                                      <p:cBhvr>
                                        <p:cTn id="29" dur="500"/>
                                        <p:tgtEl>
                                          <p:spTgt spid="461837"/>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461827"/>
                                        </p:tgtEl>
                                        <p:attrNameLst>
                                          <p:attrName>style.visibility</p:attrName>
                                        </p:attrNameLst>
                                      </p:cBhvr>
                                      <p:to>
                                        <p:strVal val="visible"/>
                                      </p:to>
                                    </p:set>
                                    <p:animEffect transition="in" filter="wipe(left)">
                                      <p:cBhvr>
                                        <p:cTn id="33" dur="500"/>
                                        <p:tgtEl>
                                          <p:spTgt spid="46182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61833"/>
                                        </p:tgtEl>
                                        <p:attrNameLst>
                                          <p:attrName>style.visibility</p:attrName>
                                        </p:attrNameLst>
                                      </p:cBhvr>
                                      <p:to>
                                        <p:strVal val="visible"/>
                                      </p:to>
                                    </p:set>
                                    <p:animEffect transition="in" filter="wipe(left)">
                                      <p:cBhvr>
                                        <p:cTn id="36" dur="500"/>
                                        <p:tgtEl>
                                          <p:spTgt spid="461833"/>
                                        </p:tgtEl>
                                      </p:cBhvr>
                                    </p:animEffect>
                                  </p:childTnLst>
                                </p:cTn>
                              </p:par>
                            </p:childTnLst>
                          </p:cTn>
                        </p:par>
                        <p:par>
                          <p:cTn id="37" fill="hold">
                            <p:stCondLst>
                              <p:cond delay="2500"/>
                            </p:stCondLst>
                            <p:childTnLst>
                              <p:par>
                                <p:cTn id="38" presetID="51" presetClass="entr" presetSubtype="0" fill="hold" grpId="0" nodeType="afterEffect">
                                  <p:stCondLst>
                                    <p:cond delay="0"/>
                                  </p:stCondLst>
                                  <p:childTnLst>
                                    <p:set>
                                      <p:cBhvr>
                                        <p:cTn id="39" dur="1" fill="hold">
                                          <p:stCondLst>
                                            <p:cond delay="0"/>
                                          </p:stCondLst>
                                        </p:cTn>
                                        <p:tgtEl>
                                          <p:spTgt spid="461834"/>
                                        </p:tgtEl>
                                        <p:attrNameLst>
                                          <p:attrName>style.visibility</p:attrName>
                                        </p:attrNameLst>
                                      </p:cBhvr>
                                      <p:to>
                                        <p:strVal val="visible"/>
                                      </p:to>
                                    </p:set>
                                    <p:animEffect transition="in" filter="fade">
                                      <p:cBhvr>
                                        <p:cTn id="40" dur="770" decel="100000"/>
                                        <p:tgtEl>
                                          <p:spTgt spid="461834"/>
                                        </p:tgtEl>
                                      </p:cBhvr>
                                    </p:animEffect>
                                    <p:animScale>
                                      <p:cBhvr>
                                        <p:cTn id="41" dur="770" decel="100000"/>
                                        <p:tgtEl>
                                          <p:spTgt spid="461834"/>
                                        </p:tgtEl>
                                      </p:cBhvr>
                                      <p:from x="10000" y="10000"/>
                                      <p:to x="200000" y="450000"/>
                                    </p:animScale>
                                    <p:animScale>
                                      <p:cBhvr>
                                        <p:cTn id="42" dur="1230" accel="100000" fill="hold">
                                          <p:stCondLst>
                                            <p:cond delay="770"/>
                                          </p:stCondLst>
                                        </p:cTn>
                                        <p:tgtEl>
                                          <p:spTgt spid="461834"/>
                                        </p:tgtEl>
                                      </p:cBhvr>
                                      <p:from x="200000" y="450000"/>
                                      <p:to x="100000" y="100000"/>
                                    </p:animScale>
                                    <p:set>
                                      <p:cBhvr>
                                        <p:cTn id="43" dur="770" fill="hold"/>
                                        <p:tgtEl>
                                          <p:spTgt spid="461834"/>
                                        </p:tgtEl>
                                        <p:attrNameLst>
                                          <p:attrName>ppt_x</p:attrName>
                                        </p:attrNameLst>
                                      </p:cBhvr>
                                      <p:to>
                                        <p:strVal val="(0.5)"/>
                                      </p:to>
                                    </p:set>
                                    <p:anim from="(0.5)" to="(#ppt_x)" calcmode="lin" valueType="num">
                                      <p:cBhvr>
                                        <p:cTn id="44" dur="1230" accel="100000" fill="hold">
                                          <p:stCondLst>
                                            <p:cond delay="770"/>
                                          </p:stCondLst>
                                        </p:cTn>
                                        <p:tgtEl>
                                          <p:spTgt spid="461834"/>
                                        </p:tgtEl>
                                        <p:attrNameLst>
                                          <p:attrName>ppt_x</p:attrName>
                                        </p:attrNameLst>
                                      </p:cBhvr>
                                    </p:anim>
                                    <p:set>
                                      <p:cBhvr>
                                        <p:cTn id="45" dur="770" fill="hold"/>
                                        <p:tgtEl>
                                          <p:spTgt spid="461834"/>
                                        </p:tgtEl>
                                        <p:attrNameLst>
                                          <p:attrName>ppt_y</p:attrName>
                                        </p:attrNameLst>
                                      </p:cBhvr>
                                      <p:to>
                                        <p:strVal val="(#ppt_y+0.4)"/>
                                      </p:to>
                                    </p:set>
                                    <p:anim from="(#ppt_y+0.4)" to="(#ppt_y)" calcmode="lin" valueType="num">
                                      <p:cBhvr>
                                        <p:cTn id="46" dur="1230" accel="100000" fill="hold">
                                          <p:stCondLst>
                                            <p:cond delay="770"/>
                                          </p:stCondLst>
                                        </p:cTn>
                                        <p:tgtEl>
                                          <p:spTgt spid="461834"/>
                                        </p:tgtEl>
                                        <p:attrNameLst>
                                          <p:attrName>ppt_y</p:attrName>
                                        </p:attrNameLst>
                                      </p:cBhvr>
                                    </p:anim>
                                  </p:childTnLst>
                                </p:cTn>
                              </p:par>
                            </p:childTnLst>
                          </p:cTn>
                        </p:par>
                        <p:par>
                          <p:cTn id="47" fill="hold">
                            <p:stCondLst>
                              <p:cond delay="4500"/>
                            </p:stCondLst>
                            <p:childTnLst>
                              <p:par>
                                <p:cTn id="48" presetID="4" presetClass="entr" presetSubtype="32" fill="hold" nodeType="afterEffect">
                                  <p:stCondLst>
                                    <p:cond delay="0"/>
                                  </p:stCondLst>
                                  <p:childTnLst>
                                    <p:set>
                                      <p:cBhvr>
                                        <p:cTn id="49" dur="1" fill="hold">
                                          <p:stCondLst>
                                            <p:cond delay="0"/>
                                          </p:stCondLst>
                                        </p:cTn>
                                        <p:tgtEl>
                                          <p:spTgt spid="461831"/>
                                        </p:tgtEl>
                                        <p:attrNameLst>
                                          <p:attrName>style.visibility</p:attrName>
                                        </p:attrNameLst>
                                      </p:cBhvr>
                                      <p:to>
                                        <p:strVal val="visible"/>
                                      </p:to>
                                    </p:set>
                                    <p:animEffect transition="in" filter="box(out)">
                                      <p:cBhvr>
                                        <p:cTn id="50" dur="500"/>
                                        <p:tgtEl>
                                          <p:spTgt spid="4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9" grpId="0" build="p" autoUpdateAnimBg="0"/>
      <p:bldP spid="461833" grpId="0"/>
      <p:bldP spid="461834" grpId="0"/>
      <p:bldP spid="461836" grpId="0"/>
      <p:bldP spid="4618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ChangeArrowheads="1"/>
          </p:cNvSpPr>
          <p:nvPr/>
        </p:nvSpPr>
        <p:spPr bwMode="auto">
          <a:xfrm>
            <a:off x="510540" y="1919289"/>
            <a:ext cx="8115300" cy="3062890"/>
          </a:xfrm>
          <a:prstGeom prst="rect">
            <a:avLst/>
          </a:prstGeom>
          <a:noFill/>
          <a:ln w="12700">
            <a:noFill/>
            <a:miter lim="800000"/>
            <a:headEnd/>
            <a:tailEnd/>
          </a:ln>
          <a:effectLst>
            <a:outerShdw dist="53882" dir="2700000" algn="ctr" rotWithShape="0">
              <a:srgbClr val="000000"/>
            </a:outerShdw>
          </a:effectLst>
        </p:spPr>
        <p:txBody>
          <a:bodyPr lIns="90488" tIns="44450" rIns="90488" bIns="44450" numCol="2">
            <a:spAutoFit/>
          </a:bodyPr>
          <a:lstStyle/>
          <a:p>
            <a:pPr marL="342900" indent="-342900" eaLnBrk="0" hangingPunct="0">
              <a:lnSpc>
                <a:spcPct val="150000"/>
              </a:lnSpc>
              <a:spcBef>
                <a:spcPct val="30000"/>
              </a:spcBef>
              <a:buClr>
                <a:srgbClr val="FFD300"/>
              </a:buClr>
              <a:buFontTx/>
              <a:buChar char="•"/>
              <a:defRPr/>
            </a:pPr>
            <a:r>
              <a:rPr lang="en-US" sz="2800" b="1" dirty="0">
                <a:latin typeface="Arial" charset="0"/>
              </a:rPr>
              <a:t>Family</a:t>
            </a:r>
          </a:p>
          <a:p>
            <a:pPr marL="342900" indent="-342900" eaLnBrk="0" hangingPunct="0">
              <a:lnSpc>
                <a:spcPct val="150000"/>
              </a:lnSpc>
              <a:spcBef>
                <a:spcPct val="30000"/>
              </a:spcBef>
              <a:buClr>
                <a:srgbClr val="FFD300"/>
              </a:buClr>
              <a:buFontTx/>
              <a:buChar char="•"/>
              <a:defRPr/>
            </a:pPr>
            <a:r>
              <a:rPr lang="en-US" sz="2800" b="1" dirty="0">
                <a:latin typeface="Arial" charset="0"/>
              </a:rPr>
              <a:t>Friends</a:t>
            </a:r>
          </a:p>
          <a:p>
            <a:pPr marL="342900" indent="-342900" eaLnBrk="0" hangingPunct="0">
              <a:lnSpc>
                <a:spcPct val="150000"/>
              </a:lnSpc>
              <a:spcBef>
                <a:spcPct val="30000"/>
              </a:spcBef>
              <a:buClr>
                <a:srgbClr val="FFD300"/>
              </a:buClr>
              <a:buFontTx/>
              <a:buChar char="•"/>
              <a:defRPr/>
            </a:pPr>
            <a:r>
              <a:rPr lang="en-US" sz="2800" b="1" dirty="0">
                <a:latin typeface="Arial" charset="0"/>
              </a:rPr>
              <a:t>Parents of friends</a:t>
            </a:r>
          </a:p>
          <a:p>
            <a:pPr marL="342900" indent="-342900" eaLnBrk="0" hangingPunct="0">
              <a:lnSpc>
                <a:spcPct val="150000"/>
              </a:lnSpc>
              <a:spcBef>
                <a:spcPct val="30000"/>
              </a:spcBef>
              <a:buClr>
                <a:srgbClr val="FFD300"/>
              </a:buClr>
              <a:buFontTx/>
              <a:buChar char="•"/>
              <a:defRPr/>
            </a:pPr>
            <a:r>
              <a:rPr lang="en-US" sz="2800" b="1" dirty="0">
                <a:latin typeface="Arial" charset="0"/>
              </a:rPr>
              <a:t>Neighbors</a:t>
            </a:r>
          </a:p>
          <a:p>
            <a:pPr marL="342900" indent="-342900" eaLnBrk="0" hangingPunct="0">
              <a:lnSpc>
                <a:spcPct val="150000"/>
              </a:lnSpc>
              <a:spcBef>
                <a:spcPct val="30000"/>
              </a:spcBef>
              <a:buClr>
                <a:srgbClr val="FFD300"/>
              </a:buClr>
              <a:buFontTx/>
              <a:buChar char="•"/>
              <a:defRPr/>
            </a:pPr>
            <a:r>
              <a:rPr lang="en-US" sz="2800" b="1" dirty="0">
                <a:latin typeface="Arial" charset="0"/>
              </a:rPr>
              <a:t>Teachers</a:t>
            </a:r>
          </a:p>
          <a:p>
            <a:pPr marL="342900" indent="-342900" eaLnBrk="0" hangingPunct="0">
              <a:spcBef>
                <a:spcPct val="30000"/>
              </a:spcBef>
              <a:buClr>
                <a:srgbClr val="FFD300"/>
              </a:buClr>
              <a:buFontTx/>
              <a:buChar char="•"/>
              <a:defRPr/>
            </a:pPr>
            <a:r>
              <a:rPr lang="en-US" sz="2800" b="1" dirty="0">
                <a:latin typeface="Arial" charset="0"/>
              </a:rPr>
              <a:t>People you know from hobbies, place of worship, etc.</a:t>
            </a:r>
          </a:p>
        </p:txBody>
      </p:sp>
      <p:pic>
        <p:nvPicPr>
          <p:cNvPr id="529411" name="Picture 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529413" name="Rectangle 5"/>
          <p:cNvSpPr>
            <a:spLocks noChangeArrowheads="1"/>
          </p:cNvSpPr>
          <p:nvPr/>
        </p:nvSpPr>
        <p:spPr bwMode="auto">
          <a:xfrm>
            <a:off x="609600" y="990600"/>
            <a:ext cx="75438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Networking – Build Your List</a:t>
            </a:r>
          </a:p>
        </p:txBody>
      </p:sp>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40</a:t>
            </a:fld>
            <a:r>
              <a:rPr lang="en-US" sz="1800" dirty="0"/>
              <a:t>   </a:t>
            </a:r>
            <a:r>
              <a:rPr lang="en-US" sz="2800" dirty="0"/>
              <a:t>|  </a:t>
            </a:r>
            <a:r>
              <a:rPr lang="en-US" sz="1800" dirty="0"/>
              <a:t>Page 20</a:t>
            </a:r>
            <a:endParaRPr lang="en-US" sz="1600" dirty="0"/>
          </a:p>
        </p:txBody>
      </p:sp>
      <p:sp>
        <p:nvSpPr>
          <p:cNvPr id="6" name="Rectangle 19"/>
          <p:cNvSpPr>
            <a:spLocks noChangeArrowheads="1"/>
          </p:cNvSpPr>
          <p:nvPr/>
        </p:nvSpPr>
        <p:spPr bwMode="auto">
          <a:xfrm>
            <a:off x="1748064" y="15101"/>
            <a:ext cx="5460469"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Networking with People You Know</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29411"/>
                                        </p:tgtEl>
                                        <p:attrNameLst>
                                          <p:attrName>style.visibility</p:attrName>
                                        </p:attrNameLst>
                                      </p:cBhvr>
                                      <p:to>
                                        <p:strVal val="visible"/>
                                      </p:to>
                                    </p:set>
                                    <p:animEffect transition="in" filter="box(out)">
                                      <p:cBhvr>
                                        <p:cTn id="7" dur="500"/>
                                        <p:tgtEl>
                                          <p:spTgt spid="529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ChangeArrowheads="1"/>
          </p:cNvSpPr>
          <p:nvPr/>
        </p:nvSpPr>
        <p:spPr bwMode="auto">
          <a:xfrm>
            <a:off x="431800" y="1690688"/>
            <a:ext cx="8331200" cy="4269374"/>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342900" indent="-342900" eaLnBrk="0" hangingPunct="0">
              <a:lnSpc>
                <a:spcPct val="150000"/>
              </a:lnSpc>
              <a:spcBef>
                <a:spcPct val="30000"/>
              </a:spcBef>
              <a:buClr>
                <a:srgbClr val="FFDC03"/>
              </a:buClr>
              <a:defRPr/>
            </a:pPr>
            <a:r>
              <a:rPr lang="en-US" sz="2800" b="1" dirty="0">
                <a:latin typeface="Arial" charset="0"/>
              </a:rPr>
              <a:t>Ask your contacts for their help</a:t>
            </a:r>
          </a:p>
          <a:p>
            <a:pPr marL="800100" lvl="1" indent="-342900" eaLnBrk="0" hangingPunct="0">
              <a:spcBef>
                <a:spcPct val="30000"/>
              </a:spcBef>
              <a:buClr>
                <a:srgbClr val="FFD300"/>
              </a:buClr>
              <a:buFontTx/>
              <a:buChar char="•"/>
              <a:defRPr/>
            </a:pPr>
            <a:r>
              <a:rPr lang="en-US" sz="2800" b="1" dirty="0">
                <a:latin typeface="Arial" charset="0"/>
              </a:rPr>
              <a:t>Don’t ask the person you are meeting with for a job – but be sure they know you are looking, the idea is to get a referral.</a:t>
            </a:r>
          </a:p>
          <a:p>
            <a:pPr marL="800100" lvl="1" indent="-342900" eaLnBrk="0" hangingPunct="0">
              <a:spcBef>
                <a:spcPct val="30000"/>
              </a:spcBef>
              <a:buClr>
                <a:srgbClr val="FFD300"/>
              </a:buClr>
              <a:buFontTx/>
              <a:buChar char="•"/>
              <a:defRPr/>
            </a:pPr>
            <a:r>
              <a:rPr lang="en-US" sz="2800" b="1" dirty="0">
                <a:latin typeface="Arial" charset="0"/>
              </a:rPr>
              <a:t>Ask for more contacts who may know of openings</a:t>
            </a:r>
          </a:p>
          <a:p>
            <a:pPr algn="ctr" eaLnBrk="0" hangingPunct="0">
              <a:spcBef>
                <a:spcPct val="30000"/>
              </a:spcBef>
              <a:buClr>
                <a:srgbClr val="FFDC03"/>
              </a:buClr>
              <a:defRPr/>
            </a:pPr>
            <a:r>
              <a:rPr lang="en-US" sz="2800" b="1" dirty="0">
                <a:solidFill>
                  <a:srgbClr val="FFD300"/>
                </a:solidFill>
                <a:latin typeface="Arial" charset="0"/>
              </a:rPr>
              <a:t>Eventually, somebody will know someone </a:t>
            </a:r>
          </a:p>
          <a:p>
            <a:pPr algn="ctr" eaLnBrk="0" hangingPunct="0">
              <a:spcBef>
                <a:spcPct val="30000"/>
              </a:spcBef>
              <a:buClr>
                <a:srgbClr val="FFDC03"/>
              </a:buClr>
              <a:defRPr/>
            </a:pPr>
            <a:r>
              <a:rPr lang="en-US" sz="2800" b="1" dirty="0">
                <a:solidFill>
                  <a:srgbClr val="FFD300"/>
                </a:solidFill>
                <a:latin typeface="Arial" charset="0"/>
              </a:rPr>
              <a:t>who needs you!</a:t>
            </a:r>
          </a:p>
        </p:txBody>
      </p:sp>
      <p:pic>
        <p:nvPicPr>
          <p:cNvPr id="533507" name="Picture 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533509" name="Rectangle 5"/>
          <p:cNvSpPr>
            <a:spLocks noChangeArrowheads="1"/>
          </p:cNvSpPr>
          <p:nvPr/>
        </p:nvSpPr>
        <p:spPr bwMode="auto">
          <a:xfrm>
            <a:off x="431800" y="990600"/>
            <a:ext cx="7721600" cy="582613"/>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defRPr/>
            </a:pPr>
            <a:r>
              <a:rPr lang="en-US" sz="3200" b="1" i="1" dirty="0">
                <a:solidFill>
                  <a:srgbClr val="FFD300"/>
                </a:solidFill>
                <a:latin typeface="Arial" charset="0"/>
              </a:rPr>
              <a:t>Networking – Get the Word Out!</a:t>
            </a:r>
          </a:p>
        </p:txBody>
      </p:sp>
      <p:sp>
        <p:nvSpPr>
          <p:cNvPr id="7"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41</a:t>
            </a:fld>
            <a:r>
              <a:rPr lang="en-US" sz="1800" dirty="0"/>
              <a:t>   </a:t>
            </a:r>
            <a:r>
              <a:rPr lang="en-US" sz="2800" dirty="0"/>
              <a:t>|  </a:t>
            </a:r>
            <a:r>
              <a:rPr lang="en-US" sz="1800" dirty="0"/>
              <a:t>Page 20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33507"/>
                                        </p:tgtEl>
                                        <p:attrNameLst>
                                          <p:attrName>style.visibility</p:attrName>
                                        </p:attrNameLst>
                                      </p:cBhvr>
                                      <p:to>
                                        <p:strVal val="visible"/>
                                      </p:to>
                                    </p:set>
                                    <p:animEffect transition="in" filter="box(out)">
                                      <p:cBhvr>
                                        <p:cTn id="7" dur="500"/>
                                        <p:tgtEl>
                                          <p:spTgt spid="533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ChangeArrowheads="1"/>
          </p:cNvSpPr>
          <p:nvPr/>
        </p:nvSpPr>
        <p:spPr bwMode="auto">
          <a:xfrm>
            <a:off x="552450" y="954088"/>
            <a:ext cx="8115300" cy="4465637"/>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342900" indent="-342900" eaLnBrk="0" hangingPunct="0">
              <a:lnSpc>
                <a:spcPct val="150000"/>
              </a:lnSpc>
              <a:spcBef>
                <a:spcPct val="30000"/>
              </a:spcBef>
              <a:buClr>
                <a:srgbClr val="FFDC03"/>
              </a:buClr>
              <a:defRPr/>
            </a:pPr>
            <a:r>
              <a:rPr lang="en-US" sz="2800" b="1" dirty="0">
                <a:latin typeface="Arial" charset="0"/>
              </a:rPr>
              <a:t>Ask for an in-person appointment to:</a:t>
            </a:r>
          </a:p>
          <a:p>
            <a:pPr marL="342900" indent="-342900" eaLnBrk="0" hangingPunct="0">
              <a:lnSpc>
                <a:spcPct val="150000"/>
              </a:lnSpc>
              <a:spcBef>
                <a:spcPct val="30000"/>
              </a:spcBef>
              <a:buClr>
                <a:srgbClr val="FFD300"/>
              </a:buClr>
              <a:buFontTx/>
              <a:buChar char="•"/>
              <a:defRPr/>
            </a:pPr>
            <a:r>
              <a:rPr lang="en-US" sz="2800" b="1" dirty="0">
                <a:solidFill>
                  <a:srgbClr val="FFD300"/>
                </a:solidFill>
                <a:latin typeface="Arial" charset="0"/>
              </a:rPr>
              <a:t>Interview </a:t>
            </a:r>
            <a:r>
              <a:rPr lang="en-US" sz="2800" b="1" dirty="0">
                <a:latin typeface="Arial" charset="0"/>
              </a:rPr>
              <a:t>people in the career field you are interested in.</a:t>
            </a:r>
          </a:p>
          <a:p>
            <a:pPr marL="342900" indent="-342900" eaLnBrk="0" hangingPunct="0">
              <a:lnSpc>
                <a:spcPct val="150000"/>
              </a:lnSpc>
              <a:spcBef>
                <a:spcPct val="30000"/>
              </a:spcBef>
              <a:buClr>
                <a:srgbClr val="FFD300"/>
              </a:buClr>
              <a:buFontTx/>
              <a:buChar char="•"/>
              <a:defRPr/>
            </a:pPr>
            <a:r>
              <a:rPr lang="en-US" sz="2800" b="1" dirty="0">
                <a:solidFill>
                  <a:srgbClr val="FFD300"/>
                </a:solidFill>
                <a:latin typeface="Arial" charset="0"/>
              </a:rPr>
              <a:t>Learn </a:t>
            </a:r>
            <a:r>
              <a:rPr lang="en-US" sz="2800" b="1" dirty="0">
                <a:latin typeface="Arial" charset="0"/>
              </a:rPr>
              <a:t>about industry trends.</a:t>
            </a:r>
          </a:p>
          <a:p>
            <a:pPr marL="342900" indent="-342900" eaLnBrk="0" hangingPunct="0">
              <a:lnSpc>
                <a:spcPct val="150000"/>
              </a:lnSpc>
              <a:spcBef>
                <a:spcPct val="30000"/>
              </a:spcBef>
              <a:buClr>
                <a:srgbClr val="FFD300"/>
              </a:buClr>
              <a:buFontTx/>
              <a:buChar char="•"/>
              <a:defRPr/>
            </a:pPr>
            <a:r>
              <a:rPr lang="en-US" sz="2800" b="1" dirty="0">
                <a:solidFill>
                  <a:srgbClr val="FFD300"/>
                </a:solidFill>
                <a:latin typeface="Arial" charset="0"/>
              </a:rPr>
              <a:t>Get suggestions </a:t>
            </a:r>
            <a:r>
              <a:rPr lang="en-US" sz="2800" b="1" dirty="0">
                <a:latin typeface="Arial" charset="0"/>
              </a:rPr>
              <a:t>for entry-level jobs that will help prepare you for your career.</a:t>
            </a:r>
          </a:p>
        </p:txBody>
      </p:sp>
      <p:pic>
        <p:nvPicPr>
          <p:cNvPr id="535555" name="Picture 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42</a:t>
            </a:fld>
            <a:r>
              <a:rPr lang="en-US" sz="1800" dirty="0"/>
              <a:t>   </a:t>
            </a:r>
            <a:r>
              <a:rPr lang="en-US" sz="2800" dirty="0"/>
              <a:t>|  </a:t>
            </a:r>
            <a:r>
              <a:rPr lang="en-US" sz="1800" dirty="0"/>
              <a:t>Page 20</a:t>
            </a:r>
            <a:endParaRPr lang="en-US" sz="1600" dirty="0"/>
          </a:p>
        </p:txBody>
      </p:sp>
      <p:sp>
        <p:nvSpPr>
          <p:cNvPr id="6" name="Rectangle 19"/>
          <p:cNvSpPr>
            <a:spLocks noChangeArrowheads="1"/>
          </p:cNvSpPr>
          <p:nvPr/>
        </p:nvSpPr>
        <p:spPr bwMode="auto">
          <a:xfrm>
            <a:off x="1748064" y="15101"/>
            <a:ext cx="4402167"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Fact-Finding Appointments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35555"/>
                                        </p:tgtEl>
                                        <p:attrNameLst>
                                          <p:attrName>style.visibility</p:attrName>
                                        </p:attrNameLst>
                                      </p:cBhvr>
                                      <p:to>
                                        <p:strVal val="visible"/>
                                      </p:to>
                                    </p:set>
                                    <p:animEffect transition="in" filter="box(out)">
                                      <p:cBhvr>
                                        <p:cTn id="7" dur="500"/>
                                        <p:tgtEl>
                                          <p:spTgt spid="535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ChangeArrowheads="1"/>
          </p:cNvSpPr>
          <p:nvPr/>
        </p:nvSpPr>
        <p:spPr bwMode="auto">
          <a:xfrm>
            <a:off x="647700" y="1690688"/>
            <a:ext cx="8115300" cy="3838575"/>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342900" indent="-342900" eaLnBrk="0" hangingPunct="0">
              <a:lnSpc>
                <a:spcPct val="150000"/>
              </a:lnSpc>
              <a:spcBef>
                <a:spcPct val="30000"/>
              </a:spcBef>
              <a:buClr>
                <a:srgbClr val="FFD300"/>
              </a:buClr>
              <a:buFontTx/>
              <a:buChar char="•"/>
              <a:defRPr/>
            </a:pPr>
            <a:r>
              <a:rPr lang="en-US" sz="2800" b="1" dirty="0">
                <a:latin typeface="Arial" charset="0"/>
              </a:rPr>
              <a:t>Introduce yourself.  </a:t>
            </a:r>
          </a:p>
          <a:p>
            <a:pPr marL="342900" indent="-342900" eaLnBrk="0" hangingPunct="0">
              <a:lnSpc>
                <a:spcPct val="150000"/>
              </a:lnSpc>
              <a:spcBef>
                <a:spcPct val="30000"/>
              </a:spcBef>
              <a:buClr>
                <a:srgbClr val="FFD300"/>
              </a:buClr>
              <a:buFontTx/>
              <a:buChar char="•"/>
              <a:defRPr/>
            </a:pPr>
            <a:r>
              <a:rPr lang="en-US" sz="2800" b="1" dirty="0">
                <a:latin typeface="Arial" charset="0"/>
              </a:rPr>
              <a:t>Describe your </a:t>
            </a:r>
            <a:r>
              <a:rPr lang="en-US" sz="2800" b="1" dirty="0">
                <a:solidFill>
                  <a:srgbClr val="FFD300"/>
                </a:solidFill>
                <a:latin typeface="Arial" charset="0"/>
              </a:rPr>
              <a:t>career objective</a:t>
            </a:r>
            <a:r>
              <a:rPr lang="en-US" sz="2800" b="1" dirty="0">
                <a:latin typeface="Arial" charset="0"/>
              </a:rPr>
              <a:t>.</a:t>
            </a:r>
          </a:p>
          <a:p>
            <a:pPr marL="342900" indent="-342900" eaLnBrk="0" hangingPunct="0">
              <a:lnSpc>
                <a:spcPct val="150000"/>
              </a:lnSpc>
              <a:spcBef>
                <a:spcPct val="30000"/>
              </a:spcBef>
              <a:buClr>
                <a:srgbClr val="FFD300"/>
              </a:buClr>
              <a:buFontTx/>
              <a:buChar char="•"/>
              <a:defRPr/>
            </a:pPr>
            <a:r>
              <a:rPr lang="en-US" sz="2800" b="1" dirty="0">
                <a:latin typeface="Arial" charset="0"/>
              </a:rPr>
              <a:t>Explain you are </a:t>
            </a:r>
            <a:r>
              <a:rPr lang="en-US" sz="2800" b="1" dirty="0">
                <a:solidFill>
                  <a:srgbClr val="FFD300"/>
                </a:solidFill>
                <a:latin typeface="Arial" charset="0"/>
              </a:rPr>
              <a:t>just asking for advice</a:t>
            </a:r>
            <a:r>
              <a:rPr lang="en-US" sz="2800" b="1" dirty="0">
                <a:latin typeface="Arial" charset="0"/>
              </a:rPr>
              <a:t>.</a:t>
            </a:r>
          </a:p>
          <a:p>
            <a:pPr marL="342900" indent="-342900" eaLnBrk="0" hangingPunct="0">
              <a:lnSpc>
                <a:spcPct val="150000"/>
              </a:lnSpc>
              <a:spcBef>
                <a:spcPct val="30000"/>
              </a:spcBef>
              <a:buClr>
                <a:srgbClr val="FFD300"/>
              </a:buClr>
              <a:buFontTx/>
              <a:buChar char="•"/>
              <a:defRPr/>
            </a:pPr>
            <a:r>
              <a:rPr lang="en-US" sz="2800" b="1" dirty="0">
                <a:latin typeface="Arial" charset="0"/>
              </a:rPr>
              <a:t>Ask </a:t>
            </a:r>
            <a:r>
              <a:rPr lang="en-US" sz="2800" b="1" dirty="0">
                <a:solidFill>
                  <a:srgbClr val="FFD300"/>
                </a:solidFill>
                <a:latin typeface="Arial" charset="0"/>
              </a:rPr>
              <a:t>who else they know </a:t>
            </a:r>
            <a:r>
              <a:rPr lang="en-US" sz="2800" b="1" dirty="0">
                <a:latin typeface="Arial" charset="0"/>
              </a:rPr>
              <a:t>that could help you.</a:t>
            </a:r>
          </a:p>
          <a:p>
            <a:pPr marL="342900" indent="-342900" eaLnBrk="0" hangingPunct="0">
              <a:lnSpc>
                <a:spcPct val="150000"/>
              </a:lnSpc>
              <a:spcBef>
                <a:spcPct val="30000"/>
              </a:spcBef>
              <a:buClr>
                <a:srgbClr val="FFD300"/>
              </a:buClr>
              <a:buFontTx/>
              <a:buChar char="•"/>
              <a:defRPr/>
            </a:pPr>
            <a:r>
              <a:rPr lang="en-US" sz="2800" b="1" dirty="0">
                <a:latin typeface="Arial" charset="0"/>
              </a:rPr>
              <a:t>Be sure to send a </a:t>
            </a:r>
            <a:r>
              <a:rPr lang="en-US" sz="2800" b="1" dirty="0">
                <a:solidFill>
                  <a:srgbClr val="FFD300"/>
                </a:solidFill>
                <a:latin typeface="Arial" charset="0"/>
              </a:rPr>
              <a:t>thank-you</a:t>
            </a:r>
            <a:r>
              <a:rPr lang="en-US" sz="2800" b="1" dirty="0">
                <a:latin typeface="Arial" charset="0"/>
              </a:rPr>
              <a:t> note! </a:t>
            </a:r>
          </a:p>
        </p:txBody>
      </p:sp>
      <p:pic>
        <p:nvPicPr>
          <p:cNvPr id="537603" name="Picture 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537605" name="Rectangle 5"/>
          <p:cNvSpPr>
            <a:spLocks noChangeArrowheads="1"/>
          </p:cNvSpPr>
          <p:nvPr/>
        </p:nvSpPr>
        <p:spPr bwMode="auto">
          <a:xfrm>
            <a:off x="609600" y="990600"/>
            <a:ext cx="75438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defRPr/>
            </a:pPr>
            <a:r>
              <a:rPr lang="en-US" sz="3200" b="1" i="1" dirty="0">
                <a:solidFill>
                  <a:srgbClr val="FFD300"/>
                </a:solidFill>
                <a:latin typeface="Arial" charset="0"/>
              </a:rPr>
              <a:t>Fact-Finding Appointment</a:t>
            </a:r>
          </a:p>
        </p:txBody>
      </p:sp>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43</a:t>
            </a:fld>
            <a:r>
              <a:rPr lang="en-US" sz="1800" dirty="0"/>
              <a:t>   </a:t>
            </a:r>
            <a:r>
              <a:rPr lang="en-US" sz="2800" dirty="0"/>
              <a:t>|  </a:t>
            </a:r>
            <a:r>
              <a:rPr lang="en-US" sz="1800" dirty="0"/>
              <a:t>Page 20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37603"/>
                                        </p:tgtEl>
                                        <p:attrNameLst>
                                          <p:attrName>style.visibility</p:attrName>
                                        </p:attrNameLst>
                                      </p:cBhvr>
                                      <p:to>
                                        <p:strVal val="visible"/>
                                      </p:to>
                                    </p:set>
                                    <p:animEffect transition="in" filter="box(out)">
                                      <p:cBhvr>
                                        <p:cTn id="7" dur="500"/>
                                        <p:tgtEl>
                                          <p:spTgt spid="53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8" name="Text Box 6"/>
          <p:cNvSpPr txBox="1">
            <a:spLocks noChangeArrowheads="1"/>
          </p:cNvSpPr>
          <p:nvPr/>
        </p:nvSpPr>
        <p:spPr bwMode="auto">
          <a:xfrm>
            <a:off x="419101" y="1250950"/>
            <a:ext cx="8369300" cy="3785652"/>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lnSpc>
                <a:spcPct val="150000"/>
              </a:lnSpc>
              <a:defRPr/>
            </a:pPr>
            <a:r>
              <a:rPr lang="en-US" sz="3000" b="1" i="1" dirty="0">
                <a:latin typeface="Arial" charset="0"/>
              </a:rPr>
              <a:t>To beat the competition, you need strong </a:t>
            </a:r>
          </a:p>
          <a:p>
            <a:pPr eaLnBrk="0" hangingPunct="0">
              <a:lnSpc>
                <a:spcPct val="150000"/>
              </a:lnSpc>
              <a:defRPr/>
            </a:pPr>
            <a:r>
              <a:rPr lang="en-US" sz="3000" b="1" i="1" dirty="0">
                <a:latin typeface="Arial" charset="0"/>
              </a:rPr>
              <a:t>job-getting skills.</a:t>
            </a:r>
          </a:p>
          <a:p>
            <a:pPr eaLnBrk="0" hangingPunct="0">
              <a:lnSpc>
                <a:spcPct val="150000"/>
              </a:lnSpc>
              <a:defRPr/>
            </a:pPr>
            <a:endParaRPr lang="en-US" sz="3600" b="1" i="1" dirty="0">
              <a:latin typeface="Arial" charset="0"/>
            </a:endParaRPr>
          </a:p>
          <a:p>
            <a:pPr algn="ctr" eaLnBrk="0" hangingPunct="0">
              <a:defRPr/>
            </a:pPr>
            <a:r>
              <a:rPr lang="en-US" sz="3200" b="1" i="1" dirty="0">
                <a:solidFill>
                  <a:srgbClr val="FFD300"/>
                </a:solidFill>
                <a:latin typeface="Arial" charset="0"/>
              </a:rPr>
              <a:t>The resume is the first impression </a:t>
            </a:r>
          </a:p>
          <a:p>
            <a:pPr algn="ctr" eaLnBrk="0" hangingPunct="0">
              <a:defRPr/>
            </a:pPr>
            <a:r>
              <a:rPr lang="en-US" sz="3200" b="1" i="1" dirty="0">
                <a:solidFill>
                  <a:srgbClr val="FFD300"/>
                </a:solidFill>
                <a:latin typeface="Arial" charset="0"/>
              </a:rPr>
              <a:t>that an employer has of you.  </a:t>
            </a:r>
          </a:p>
          <a:p>
            <a:pPr algn="ctr" eaLnBrk="0" hangingPunct="0">
              <a:defRPr/>
            </a:pPr>
            <a:r>
              <a:rPr lang="en-US" sz="3200" b="1" i="1" dirty="0">
                <a:solidFill>
                  <a:srgbClr val="FFD300"/>
                </a:solidFill>
                <a:latin typeface="Arial" charset="0"/>
              </a:rPr>
              <a:t>Make sure it is a good one!</a:t>
            </a:r>
          </a:p>
        </p:txBody>
      </p:sp>
      <p:pic>
        <p:nvPicPr>
          <p:cNvPr id="335881" name="Picture 9"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44</a:t>
            </a:fld>
            <a:r>
              <a:rPr lang="en-US" sz="1800" dirty="0"/>
              <a:t>   </a:t>
            </a:r>
            <a:r>
              <a:rPr lang="en-US" sz="2800" dirty="0"/>
              <a:t>|  </a:t>
            </a:r>
            <a:r>
              <a:rPr lang="en-US" sz="1800" dirty="0"/>
              <a:t>Page 21</a:t>
            </a:r>
            <a:endParaRPr lang="en-US" sz="1600" dirty="0"/>
          </a:p>
        </p:txBody>
      </p:sp>
      <p:sp>
        <p:nvSpPr>
          <p:cNvPr id="5" name="Rectangle 19"/>
          <p:cNvSpPr>
            <a:spLocks noChangeArrowheads="1"/>
          </p:cNvSpPr>
          <p:nvPr/>
        </p:nvSpPr>
        <p:spPr bwMode="auto">
          <a:xfrm>
            <a:off x="1748064" y="15101"/>
            <a:ext cx="1645002"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Resumes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35881"/>
                                        </p:tgtEl>
                                        <p:attrNameLst>
                                          <p:attrName>style.visibility</p:attrName>
                                        </p:attrNameLst>
                                      </p:cBhvr>
                                      <p:to>
                                        <p:strVal val="visible"/>
                                      </p:to>
                                    </p:set>
                                    <p:animEffect transition="in" filter="box(out)">
                                      <p:cBhvr>
                                        <p:cTn id="7" dur="500"/>
                                        <p:tgtEl>
                                          <p:spTgt spid="335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2816">
            <a:off x="705527" y="799222"/>
            <a:ext cx="7592969" cy="5309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8005" name="Picture 21"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298007" name="Rectangle 23"/>
          <p:cNvSpPr>
            <a:spLocks noChangeArrowheads="1"/>
          </p:cNvSpPr>
          <p:nvPr/>
        </p:nvSpPr>
        <p:spPr bwMode="auto">
          <a:xfrm>
            <a:off x="7226300" y="25400"/>
            <a:ext cx="1427163"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419"/>
                </a:solidFill>
                <a:latin typeface="Arial" charset="0"/>
              </a:rPr>
              <a:t>›››</a:t>
            </a:r>
            <a:r>
              <a:rPr lang="en-US" dirty="0">
                <a:latin typeface="Impact" pitchFamily="34" charset="0"/>
              </a:rPr>
              <a:t> </a:t>
            </a:r>
            <a:r>
              <a:rPr lang="en-US" dirty="0">
                <a:solidFill>
                  <a:schemeClr val="tx1"/>
                </a:solidFill>
                <a:latin typeface="Impact" pitchFamily="34" charset="0"/>
              </a:rPr>
              <a:t>step 8</a:t>
            </a:r>
            <a:r>
              <a:rPr lang="en-US" dirty="0">
                <a:latin typeface="Impact" pitchFamily="34" charset="0"/>
              </a:rPr>
              <a:t> </a:t>
            </a:r>
          </a:p>
        </p:txBody>
      </p:sp>
      <p:sp>
        <p:nvSpPr>
          <p:cNvPr id="11"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45</a:t>
            </a:fld>
            <a:r>
              <a:rPr lang="en-US" sz="1800" dirty="0"/>
              <a:t>   </a:t>
            </a:r>
            <a:r>
              <a:rPr lang="en-US" sz="2800" dirty="0"/>
              <a:t>|  </a:t>
            </a:r>
            <a:r>
              <a:rPr lang="en-US" sz="1800" dirty="0"/>
              <a:t>Page 21</a:t>
            </a:r>
            <a:endParaRPr lang="en-US" sz="1600" dirty="0"/>
          </a:p>
        </p:txBody>
      </p:sp>
      <p:sp>
        <p:nvSpPr>
          <p:cNvPr id="9" name="Rectangle 19"/>
          <p:cNvSpPr>
            <a:spLocks noChangeArrowheads="1"/>
          </p:cNvSpPr>
          <p:nvPr/>
        </p:nvSpPr>
        <p:spPr bwMode="auto">
          <a:xfrm>
            <a:off x="1519464" y="15101"/>
            <a:ext cx="5965095"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dirty="0">
                <a:solidFill>
                  <a:schemeClr val="tx1"/>
                </a:solidFill>
                <a:latin typeface="Impact" pitchFamily="34" charset="0"/>
              </a:rPr>
              <a:t>Career Direction Online Resume Tool</a:t>
            </a:r>
            <a:endParaRPr lang="en-US" sz="2900" dirty="0">
              <a:latin typeface="Impact" pitchFamily="34" charset="0"/>
            </a:endParaRPr>
          </a:p>
        </p:txBody>
      </p:sp>
      <p:sp>
        <p:nvSpPr>
          <p:cNvPr id="10" name="Text Box 9"/>
          <p:cNvSpPr txBox="1">
            <a:spLocks noChangeArrowheads="1"/>
          </p:cNvSpPr>
          <p:nvPr/>
        </p:nvSpPr>
        <p:spPr bwMode="auto">
          <a:xfrm>
            <a:off x="3304540" y="3406617"/>
            <a:ext cx="5592763" cy="2739211"/>
          </a:xfrm>
          <a:prstGeom prst="rect">
            <a:avLst/>
          </a:prstGeom>
          <a:solidFill>
            <a:srgbClr val="2998C8">
              <a:alpha val="72000"/>
            </a:srgbClr>
          </a:solidFill>
          <a:ln w="12700" algn="ctr">
            <a:noFill/>
            <a:miter lim="800000"/>
            <a:headEnd/>
            <a:tailEnd/>
          </a:ln>
          <a:effectLst>
            <a:outerShdw dist="45791" dir="2021404" algn="ctr" rotWithShape="0">
              <a:srgbClr val="000000">
                <a:alpha val="50000"/>
              </a:srgbClr>
            </a:outerShdw>
          </a:effectLst>
        </p:spPr>
        <p:txBody>
          <a:bodyPr wrap="square" anchor="ctr">
            <a:spAutoFit/>
          </a:bodyPr>
          <a:lstStyle/>
          <a:p>
            <a:pPr marL="233363" indent="-233363" eaLnBrk="0" hangingPunct="0">
              <a:defRPr/>
            </a:pPr>
            <a:r>
              <a:rPr lang="en-US" b="1" dirty="0">
                <a:effectLst>
                  <a:glow rad="127000">
                    <a:schemeClr val="bg2">
                      <a:alpha val="50000"/>
                    </a:schemeClr>
                  </a:glow>
                  <a:outerShdw blurRad="38100" dist="38100" dir="2700000" algn="tl">
                    <a:srgbClr val="000000"/>
                  </a:outerShdw>
                </a:effectLst>
                <a:latin typeface="Arial" charset="0"/>
              </a:rPr>
              <a:t>Create your online profile. </a:t>
            </a:r>
          </a:p>
          <a:p>
            <a:pPr marL="233363" indent="-233363" eaLnBrk="0" hangingPunct="0">
              <a:buFont typeface="Arial" pitchFamily="34" charset="0"/>
              <a:buChar char="•"/>
              <a:defRPr/>
            </a:pPr>
            <a:r>
              <a:rPr lang="en-US" b="1" dirty="0">
                <a:effectLst>
                  <a:glow rad="127000">
                    <a:schemeClr val="bg2">
                      <a:alpha val="50000"/>
                    </a:schemeClr>
                  </a:glow>
                  <a:outerShdw blurRad="38100" dist="38100" dir="2700000" algn="tl">
                    <a:srgbClr val="000000"/>
                  </a:outerShdw>
                </a:effectLst>
                <a:latin typeface="Arial" charset="0"/>
              </a:rPr>
              <a:t>Accessible only by you</a:t>
            </a:r>
          </a:p>
          <a:p>
            <a:pPr marL="233363" indent="-233363" eaLnBrk="0" hangingPunct="0">
              <a:buFont typeface="Arial" pitchFamily="34" charset="0"/>
              <a:buChar char="•"/>
              <a:defRPr/>
            </a:pPr>
            <a:r>
              <a:rPr lang="en-US" b="1" dirty="0">
                <a:effectLst>
                  <a:glow rad="127000">
                    <a:schemeClr val="bg2">
                      <a:alpha val="50000"/>
                    </a:schemeClr>
                  </a:glow>
                  <a:outerShdw blurRad="38100" dist="38100" dir="2700000" algn="tl">
                    <a:srgbClr val="000000"/>
                  </a:outerShdw>
                </a:effectLst>
                <a:latin typeface="Arial" charset="0"/>
              </a:rPr>
              <a:t>Password protected</a:t>
            </a:r>
          </a:p>
          <a:p>
            <a:pPr marL="233363" indent="-233363" eaLnBrk="0" hangingPunct="0">
              <a:buFont typeface="Arial" pitchFamily="34" charset="0"/>
              <a:buChar char="•"/>
              <a:defRPr/>
            </a:pPr>
            <a:r>
              <a:rPr lang="en-US" b="1" dirty="0">
                <a:effectLst>
                  <a:glow rad="127000">
                    <a:schemeClr val="bg2">
                      <a:alpha val="50000"/>
                    </a:schemeClr>
                  </a:glow>
                  <a:outerShdw blurRad="38100" dist="38100" dir="2700000" algn="tl">
                    <a:srgbClr val="000000"/>
                  </a:outerShdw>
                </a:effectLst>
                <a:latin typeface="Arial" charset="0"/>
              </a:rPr>
              <a:t>Documents are stored 2 years</a:t>
            </a:r>
          </a:p>
          <a:p>
            <a:pPr marL="233363" indent="-233363" eaLnBrk="0" hangingPunct="0">
              <a:buFont typeface="Arial" pitchFamily="34" charset="0"/>
              <a:buChar char="•"/>
              <a:defRPr/>
            </a:pPr>
            <a:r>
              <a:rPr lang="en-US" b="1" dirty="0">
                <a:effectLst>
                  <a:glow rad="127000">
                    <a:schemeClr val="bg2">
                      <a:alpha val="50000"/>
                    </a:schemeClr>
                  </a:glow>
                  <a:outerShdw blurRad="38100" dist="38100" dir="2700000" algn="tl">
                    <a:srgbClr val="000000"/>
                  </a:outerShdw>
                </a:effectLst>
                <a:latin typeface="Arial" charset="0"/>
              </a:rPr>
              <a:t>Pages 29-31 will help you complete the online Resume Tool.                  </a:t>
            </a:r>
            <a:r>
              <a:rPr lang="en-US" sz="2800" b="1" u="sng" dirty="0">
                <a:solidFill>
                  <a:srgbClr val="FFD300"/>
                </a:solidFill>
                <a:effectLst>
                  <a:glow rad="127000">
                    <a:schemeClr val="bg2">
                      <a:alpha val="50000"/>
                    </a:schemeClr>
                  </a:glow>
                  <a:outerShdw blurRad="38100" dist="38100" dir="2700000" algn="tl">
                    <a:srgbClr val="000000">
                      <a:alpha val="43137"/>
                    </a:srgbClr>
                  </a:outerShdw>
                </a:effectLst>
              </a:rPr>
              <a:t>www.careertrain.com</a:t>
            </a:r>
            <a:r>
              <a:rPr lang="en-US" sz="2800" b="1" dirty="0">
                <a:solidFill>
                  <a:srgbClr val="FFFF99"/>
                </a:solidFill>
                <a:effectLst>
                  <a:glow rad="127000">
                    <a:schemeClr val="bg2">
                      <a:alpha val="50000"/>
                    </a:schemeClr>
                  </a:glow>
                </a:effectLst>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98005"/>
                                        </p:tgtEl>
                                        <p:attrNameLst>
                                          <p:attrName>style.visibility</p:attrName>
                                        </p:attrNameLst>
                                      </p:cBhvr>
                                      <p:to>
                                        <p:strVal val="visible"/>
                                      </p:to>
                                    </p:set>
                                    <p:animEffect transition="in" filter="box(out)">
                                      <p:cBhvr>
                                        <p:cTn id="11" dur="500"/>
                                        <p:tgtEl>
                                          <p:spTgt spid="29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44F742-364C-4B85-BEA2-398B7DFC6D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33" t="11765" r="13509" b="17431"/>
          <a:stretch/>
        </p:blipFill>
        <p:spPr>
          <a:xfrm rot="780765">
            <a:off x="5159858" y="912158"/>
            <a:ext cx="3632825" cy="4432141"/>
          </a:xfrm>
          <a:prstGeom prst="rect">
            <a:avLst/>
          </a:prstGeom>
          <a:effectLst>
            <a:glow rad="101600">
              <a:schemeClr val="bg2">
                <a:alpha val="60000"/>
              </a:schemeClr>
            </a:glow>
          </a:effectLst>
        </p:spPr>
      </p:pic>
      <p:pic>
        <p:nvPicPr>
          <p:cNvPr id="81" name="3 tool.png"/>
          <p:cNvPicPr/>
          <p:nvPr/>
        </p:nvPicPr>
        <p:blipFill>
          <a:blip r:embed="rId4"/>
          <a:stretch>
            <a:fillRect/>
          </a:stretch>
        </p:blipFill>
        <p:spPr>
          <a:xfrm rot="20700000">
            <a:off x="229866" y="1028055"/>
            <a:ext cx="4276196" cy="2775544"/>
          </a:xfrm>
          <a:prstGeom prst="rect">
            <a:avLst/>
          </a:prstGeom>
          <a:ln w="12700">
            <a:miter lim="400000"/>
          </a:ln>
          <a:effectLst>
            <a:glow rad="101600">
              <a:schemeClr val="bg2">
                <a:alpha val="60000"/>
              </a:schemeClr>
            </a:glow>
          </a:effectLst>
        </p:spPr>
      </p:pic>
      <p:pic>
        <p:nvPicPr>
          <p:cNvPr id="83" name="image4.png" descr="CarDirPPT_Logo"/>
          <p:cNvPicPr/>
          <p:nvPr/>
        </p:nvPicPr>
        <p:blipFill>
          <a:blip r:embed="rId5"/>
          <a:stretch>
            <a:fillRect/>
          </a:stretch>
        </p:blipFill>
        <p:spPr>
          <a:xfrm>
            <a:off x="552450" y="6305550"/>
            <a:ext cx="469900" cy="469900"/>
          </a:xfrm>
          <a:prstGeom prst="rect">
            <a:avLst/>
          </a:prstGeom>
          <a:ln w="12700">
            <a:miter lim="400000"/>
          </a:ln>
        </p:spPr>
      </p:pic>
      <p:sp>
        <p:nvSpPr>
          <p:cNvPr id="84" name="Shape 84"/>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US" sz="1800" dirty="0">
                <a:solidFill>
                  <a:srgbClr val="FFFFFF"/>
                </a:solidFill>
                <a:latin typeface="Arial"/>
                <a:ea typeface="Arial"/>
                <a:cs typeface="Arial"/>
                <a:sym typeface="Arial"/>
              </a:rPr>
              <a:t>Slide 49</a:t>
            </a:r>
            <a:r>
              <a:rPr sz="1800"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 21</a:t>
            </a:r>
          </a:p>
        </p:txBody>
      </p:sp>
      <p:sp>
        <p:nvSpPr>
          <p:cNvPr id="86" name="Shape 86"/>
          <p:cNvSpPr/>
          <p:nvPr/>
        </p:nvSpPr>
        <p:spPr>
          <a:xfrm>
            <a:off x="1582964" y="24129"/>
            <a:ext cx="7167120" cy="535941"/>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lvl1pPr>
              <a:defRPr sz="2900">
                <a:solidFill>
                  <a:srgbClr val="FFFFFF"/>
                </a:solidFill>
                <a:latin typeface="Impact"/>
                <a:ea typeface="Impact"/>
                <a:cs typeface="Impact"/>
                <a:sym typeface="Impact"/>
              </a:defRPr>
            </a:lvl1pPr>
          </a:lstStyle>
          <a:p>
            <a:pPr lvl="0">
              <a:defRPr sz="1800">
                <a:solidFill>
                  <a:srgbClr val="000000"/>
                </a:solidFill>
              </a:defRPr>
            </a:pPr>
            <a:r>
              <a:rPr sz="2900">
                <a:solidFill>
                  <a:srgbClr val="FFFFFF"/>
                </a:solidFill>
              </a:rPr>
              <a:t>Resume, Cover &amp; Thank You Letters, References</a:t>
            </a:r>
          </a:p>
        </p:txBody>
      </p:sp>
      <p:pic>
        <p:nvPicPr>
          <p:cNvPr id="6" name="Picture 5">
            <a:extLst>
              <a:ext uri="{FF2B5EF4-FFF2-40B4-BE49-F238E27FC236}">
                <a16:creationId xmlns:a16="http://schemas.microsoft.com/office/drawing/2014/main" id="{6756B0C8-EF10-412C-8663-2C9BBC8B7F6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6000" contrast="20000"/>
                    </a14:imgEffect>
                  </a14:imgLayer>
                </a14:imgProps>
              </a:ext>
              <a:ext uri="{28A0092B-C50C-407E-A947-70E740481C1C}">
                <a14:useLocalDpi xmlns:a14="http://schemas.microsoft.com/office/drawing/2010/main" val="0"/>
              </a:ext>
            </a:extLst>
          </a:blip>
          <a:srcRect l="10222" t="13974" r="11353" b="8282"/>
          <a:stretch/>
        </p:blipFill>
        <p:spPr>
          <a:xfrm rot="20546574">
            <a:off x="1862010" y="2577139"/>
            <a:ext cx="2467171" cy="3175782"/>
          </a:xfrm>
          <a:prstGeom prst="rect">
            <a:avLst/>
          </a:prstGeom>
          <a:effectLst>
            <a:glow rad="101600">
              <a:schemeClr val="bg2">
                <a:alpha val="60000"/>
              </a:schemeClr>
            </a:glow>
          </a:effectLst>
        </p:spPr>
      </p:pic>
      <p:pic>
        <p:nvPicPr>
          <p:cNvPr id="8" name="Picture 7">
            <a:extLst>
              <a:ext uri="{FF2B5EF4-FFF2-40B4-BE49-F238E27FC236}">
                <a16:creationId xmlns:a16="http://schemas.microsoft.com/office/drawing/2014/main" id="{983E31A8-33B6-4B63-81F5-1DC7C90346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509" t="25230" r="14840" b="11766"/>
          <a:stretch/>
        </p:blipFill>
        <p:spPr>
          <a:xfrm rot="776437">
            <a:off x="5016259" y="2736032"/>
            <a:ext cx="2687656" cy="3068720"/>
          </a:xfrm>
          <a:prstGeom prst="rect">
            <a:avLst/>
          </a:prstGeom>
          <a:effectLst>
            <a:glow rad="101600">
              <a:schemeClr val="bg2">
                <a:alpha val="60000"/>
              </a:schemeClr>
            </a:glow>
          </a:effectLst>
        </p:spPr>
      </p:pic>
      <p:sp>
        <p:nvSpPr>
          <p:cNvPr id="85" name="Shape 85"/>
          <p:cNvSpPr/>
          <p:nvPr/>
        </p:nvSpPr>
        <p:spPr>
          <a:xfrm>
            <a:off x="384472" y="3631911"/>
            <a:ext cx="8438698" cy="2600712"/>
          </a:xfrm>
          <a:prstGeom prst="rect">
            <a:avLst/>
          </a:prstGeom>
          <a:solidFill>
            <a:srgbClr val="2998C8">
              <a:alpha val="72000"/>
            </a:srgbClr>
          </a:solidFill>
          <a:ln w="12700">
            <a:miter lim="400000"/>
          </a:ln>
          <a:effectLst>
            <a:outerShdw blurRad="12700" dist="24382" dir="2021404" rotWithShape="0">
              <a:srgbClr val="000000">
                <a:alpha val="50000"/>
              </a:srgbClr>
            </a:outerShdw>
          </a:effectLst>
          <a:extLst>
            <a:ext uri="{C572A759-6A51-4108-AA02-DFA0A04FC94B}">
              <ma14:wrappingTextBoxFlag xmlns:ma14="http://schemas.microsoft.com/office/mac/drawingml/2011/main" xmlns="" val="1"/>
            </a:ext>
          </a:extLst>
        </p:spPr>
        <p:txBody>
          <a:bodyPr lIns="190500" tIns="190500" rIns="190500" bIns="190500" anchor="ctr">
            <a:spAutoFit/>
          </a:bodyPr>
          <a:lstStyle/>
          <a:p>
            <a:pPr marL="233363" lvl="0" indent="-233363"/>
            <a:r>
              <a:rPr b="1" dirty="0">
                <a:solidFill>
                  <a:srgbClr val="FFFFFF"/>
                </a:solidFill>
                <a:effectLst>
                  <a:outerShdw blurRad="38100" dist="38100" dir="2700000" rotWithShape="0">
                    <a:srgbClr val="000000"/>
                  </a:outerShdw>
                </a:effectLst>
                <a:latin typeface="Arial"/>
                <a:ea typeface="Arial"/>
                <a:cs typeface="Arial"/>
                <a:sym typeface="Arial"/>
              </a:rPr>
              <a:t>Create your online profile to generate:</a:t>
            </a:r>
            <a:endParaRPr dirty="0">
              <a:solidFill>
                <a:srgbClr val="FFFFFF"/>
              </a:solidFill>
              <a:latin typeface="Arial"/>
              <a:ea typeface="Arial"/>
              <a:cs typeface="Arial"/>
              <a:sym typeface="Arial"/>
            </a:endParaRPr>
          </a:p>
          <a:p>
            <a:pPr marL="690562" lvl="1" indent="-233362">
              <a:buSzPct val="100000"/>
              <a:buFont typeface="Arial"/>
              <a:buChar char="•"/>
            </a:pPr>
            <a:r>
              <a:rPr b="1" dirty="0">
                <a:solidFill>
                  <a:srgbClr val="FFFFFF"/>
                </a:solidFill>
                <a:effectLst>
                  <a:outerShdw blurRad="38100" dist="38100" dir="2700000" rotWithShape="0">
                    <a:srgbClr val="000000"/>
                  </a:outerShdw>
                </a:effectLst>
                <a:latin typeface="Arial"/>
                <a:ea typeface="Arial"/>
                <a:cs typeface="Arial"/>
                <a:sym typeface="Arial"/>
              </a:rPr>
              <a:t>Functional Resume</a:t>
            </a:r>
            <a:endParaRPr dirty="0">
              <a:solidFill>
                <a:srgbClr val="FFFFFF"/>
              </a:solidFill>
              <a:latin typeface="Arial"/>
              <a:ea typeface="Arial"/>
              <a:cs typeface="Arial"/>
              <a:sym typeface="Arial"/>
            </a:endParaRPr>
          </a:p>
          <a:p>
            <a:pPr marL="690562" lvl="1" indent="-233362">
              <a:buSzPct val="100000"/>
              <a:buFont typeface="Arial"/>
              <a:buChar char="•"/>
            </a:pPr>
            <a:r>
              <a:rPr b="1" dirty="0">
                <a:solidFill>
                  <a:srgbClr val="FFFFFF"/>
                </a:solidFill>
                <a:effectLst>
                  <a:outerShdw blurRad="38100" dist="38100" dir="2700000" rotWithShape="0">
                    <a:srgbClr val="000000"/>
                  </a:outerShdw>
                </a:effectLst>
                <a:latin typeface="Arial"/>
                <a:ea typeface="Arial"/>
                <a:cs typeface="Arial"/>
                <a:sym typeface="Arial"/>
              </a:rPr>
              <a:t>Cover Letter	</a:t>
            </a:r>
            <a:endParaRPr dirty="0">
              <a:solidFill>
                <a:srgbClr val="FFFFFF"/>
              </a:solidFill>
              <a:latin typeface="Arial"/>
              <a:ea typeface="Arial"/>
              <a:cs typeface="Arial"/>
              <a:sym typeface="Arial"/>
            </a:endParaRPr>
          </a:p>
          <a:p>
            <a:pPr marL="690562" lvl="1" indent="-233362">
              <a:buSzPct val="100000"/>
              <a:buFont typeface="Arial"/>
              <a:buChar char="•"/>
            </a:pPr>
            <a:r>
              <a:rPr b="1" dirty="0">
                <a:solidFill>
                  <a:srgbClr val="FFFFFF"/>
                </a:solidFill>
                <a:effectLst>
                  <a:outerShdw blurRad="38100" dist="38100" dir="2700000" rotWithShape="0">
                    <a:srgbClr val="000000"/>
                  </a:outerShdw>
                </a:effectLst>
                <a:latin typeface="Arial"/>
                <a:ea typeface="Arial"/>
                <a:cs typeface="Arial"/>
                <a:sym typeface="Arial"/>
              </a:rPr>
              <a:t>References (Ask permission first!)</a:t>
            </a:r>
            <a:endParaRPr dirty="0">
              <a:solidFill>
                <a:srgbClr val="FFFFFF"/>
              </a:solidFill>
              <a:latin typeface="Arial"/>
              <a:ea typeface="Arial"/>
              <a:cs typeface="Arial"/>
              <a:sym typeface="Arial"/>
            </a:endParaRPr>
          </a:p>
          <a:p>
            <a:pPr marL="690562" lvl="1" indent="-233362">
              <a:buSzPct val="100000"/>
              <a:buFont typeface="Arial"/>
              <a:buChar char="•"/>
            </a:pPr>
            <a:r>
              <a:rPr b="1" dirty="0">
                <a:solidFill>
                  <a:srgbClr val="FFFFFF"/>
                </a:solidFill>
                <a:effectLst>
                  <a:outerShdw blurRad="38100" dist="38100" dir="2700000" rotWithShape="0">
                    <a:srgbClr val="000000"/>
                  </a:outerShdw>
                </a:effectLst>
                <a:latin typeface="Arial"/>
                <a:ea typeface="Arial"/>
                <a:cs typeface="Arial"/>
                <a:sym typeface="Arial"/>
              </a:rPr>
              <a:t>Thank You Letter</a:t>
            </a:r>
            <a:endParaRPr dirty="0">
              <a:solidFill>
                <a:srgbClr val="FFFFFF"/>
              </a:solidFill>
              <a:latin typeface="Arial"/>
              <a:ea typeface="Arial"/>
              <a:cs typeface="Arial"/>
              <a:sym typeface="Arial"/>
            </a:endParaRPr>
          </a:p>
          <a:p>
            <a:pPr lvl="0"/>
            <a:r>
              <a:rPr b="1" dirty="0">
                <a:solidFill>
                  <a:srgbClr val="FFD300"/>
                </a:solidFill>
                <a:effectLst>
                  <a:outerShdw blurRad="38100" dist="38100" dir="2700000" rotWithShape="0">
                    <a:srgbClr val="000000"/>
                  </a:outerShdw>
                </a:effectLst>
                <a:latin typeface="Arial"/>
                <a:ea typeface="Arial"/>
                <a:cs typeface="Arial"/>
                <a:sym typeface="Arial"/>
              </a:rPr>
              <a:t>Copy and paste in a Word document first </a:t>
            </a:r>
            <a:r>
              <a:rPr lang="en-US" b="1" dirty="0">
                <a:solidFill>
                  <a:srgbClr val="FFD300"/>
                </a:solidFill>
                <a:effectLst>
                  <a:outerShdw blurRad="38100" dist="38100" dir="2700000" rotWithShape="0">
                    <a:srgbClr val="000000"/>
                  </a:outerShdw>
                </a:effectLst>
                <a:latin typeface="Arial"/>
                <a:ea typeface="Arial"/>
                <a:cs typeface="Arial"/>
                <a:sym typeface="Arial"/>
              </a:rPr>
              <a:t>to </a:t>
            </a:r>
            <a:r>
              <a:rPr b="1" dirty="0">
                <a:solidFill>
                  <a:srgbClr val="FFD300"/>
                </a:solidFill>
                <a:effectLst>
                  <a:outerShdw blurRad="38100" dist="38100" dir="2700000" rotWithShape="0">
                    <a:srgbClr val="000000"/>
                  </a:outerShdw>
                </a:effectLst>
                <a:latin typeface="Arial"/>
                <a:ea typeface="Arial"/>
                <a:cs typeface="Arial"/>
                <a:sym typeface="Arial"/>
              </a:rPr>
              <a:t>proofread. </a:t>
            </a:r>
          </a:p>
        </p:txBody>
      </p:sp>
    </p:spTree>
    <p:extLst>
      <p:ext uri="{BB962C8B-B14F-4D97-AF65-F5344CB8AC3E}">
        <p14:creationId xmlns:p14="http://schemas.microsoft.com/office/powerpoint/2010/main" val="2443413143"/>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iterate>
                                    <p:tmAbs val="0"/>
                                  </p:iterate>
                                  <p:childTnLst>
                                    <p:set>
                                      <p:cBhvr>
                                        <p:cTn id="6" fill="hold"/>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par>
                          <p:cTn id="8" fill="hold">
                            <p:stCondLst>
                              <p:cond delay="2000"/>
                            </p:stCondLst>
                            <p:childTnLst>
                              <p:par>
                                <p:cTn id="9" presetID="4" presetClass="entr" presetSubtype="32" fill="hold" grpId="0" nodeType="afterEffect">
                                  <p:stCondLst>
                                    <p:cond delay="0"/>
                                  </p:stCondLst>
                                  <p:iterate>
                                    <p:tmAbs val="0"/>
                                  </p:iterate>
                                  <p:childTnLst>
                                    <p:set>
                                      <p:cBhvr>
                                        <p:cTn id="10" fill="hold"/>
                                        <p:tgtEl>
                                          <p:spTgt spid="83"/>
                                        </p:tgtEl>
                                        <p:attrNameLst>
                                          <p:attrName>style.visibility</p:attrName>
                                        </p:attrNameLst>
                                      </p:cBhvr>
                                      <p:to>
                                        <p:strVal val="visible"/>
                                      </p:to>
                                    </p:set>
                                    <p:animEffect transition="in" filter="box(out)">
                                      <p:cBhvr>
                                        <p:cTn id="1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85"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571A55-36F4-4C7D-9D37-80BFFD52A1D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6000" contrast="20000"/>
                    </a14:imgEffect>
                  </a14:imgLayer>
                </a14:imgProps>
              </a:ext>
              <a:ext uri="{28A0092B-C50C-407E-A947-70E740481C1C}">
                <a14:useLocalDpi xmlns:a14="http://schemas.microsoft.com/office/drawing/2010/main" val="0"/>
              </a:ext>
            </a:extLst>
          </a:blip>
          <a:srcRect l="10222" t="13974" r="11353" b="8282"/>
          <a:stretch/>
        </p:blipFill>
        <p:spPr>
          <a:xfrm>
            <a:off x="4588855" y="804609"/>
            <a:ext cx="4129441" cy="5315483"/>
          </a:xfrm>
          <a:prstGeom prst="rect">
            <a:avLst/>
          </a:prstGeom>
          <a:effectLst>
            <a:glow rad="101600">
              <a:schemeClr val="bg2">
                <a:alpha val="60000"/>
              </a:schemeClr>
            </a:glow>
          </a:effectLst>
        </p:spPr>
      </p:pic>
      <p:sp>
        <p:nvSpPr>
          <p:cNvPr id="91" name="Shape 91"/>
          <p:cNvSpPr/>
          <p:nvPr/>
        </p:nvSpPr>
        <p:spPr>
          <a:xfrm>
            <a:off x="488949" y="1062047"/>
            <a:ext cx="4129441" cy="1487846"/>
          </a:xfrm>
          <a:prstGeom prst="rect">
            <a:avLst/>
          </a:prstGeom>
          <a:ln w="12700">
            <a:miter lim="400000"/>
          </a:ln>
          <a:effectLst>
            <a:outerShdw blurRad="12700" dist="45791" dir="2021404"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p>
            <a:pPr lvl="0"/>
            <a:r>
              <a:rPr sz="3200" b="1" i="1">
                <a:solidFill>
                  <a:srgbClr val="FFD300"/>
                </a:solidFill>
                <a:latin typeface="Arial"/>
                <a:ea typeface="Arial"/>
                <a:cs typeface="Arial"/>
                <a:sym typeface="Arial"/>
              </a:rPr>
              <a:t>The </a:t>
            </a:r>
            <a:endParaRPr>
              <a:solidFill>
                <a:srgbClr val="FFFFFF"/>
              </a:solidFill>
              <a:latin typeface="Arial"/>
              <a:ea typeface="Arial"/>
              <a:cs typeface="Arial"/>
              <a:sym typeface="Arial"/>
            </a:endParaRPr>
          </a:p>
          <a:p>
            <a:pPr lvl="0"/>
            <a:r>
              <a:rPr sz="3200" b="1" i="1">
                <a:solidFill>
                  <a:srgbClr val="FFD300"/>
                </a:solidFill>
                <a:latin typeface="Arial"/>
                <a:ea typeface="Arial"/>
                <a:cs typeface="Arial"/>
                <a:sym typeface="Arial"/>
              </a:rPr>
              <a:t>Functional </a:t>
            </a:r>
            <a:endParaRPr>
              <a:solidFill>
                <a:srgbClr val="FFFFFF"/>
              </a:solidFill>
              <a:latin typeface="Arial"/>
              <a:ea typeface="Arial"/>
              <a:cs typeface="Arial"/>
              <a:sym typeface="Arial"/>
            </a:endParaRPr>
          </a:p>
          <a:p>
            <a:pPr lvl="0"/>
            <a:r>
              <a:rPr sz="3200" b="1" i="1">
                <a:solidFill>
                  <a:srgbClr val="FFD300"/>
                </a:solidFill>
                <a:latin typeface="Arial"/>
                <a:ea typeface="Arial"/>
                <a:cs typeface="Arial"/>
                <a:sym typeface="Arial"/>
              </a:rPr>
              <a:t>Resume</a:t>
            </a:r>
          </a:p>
        </p:txBody>
      </p:sp>
      <p:sp>
        <p:nvSpPr>
          <p:cNvPr id="92" name="Shape 92"/>
          <p:cNvSpPr/>
          <p:nvPr/>
        </p:nvSpPr>
        <p:spPr>
          <a:xfrm>
            <a:off x="4661337" y="1770180"/>
            <a:ext cx="3971926" cy="1841500"/>
          </a:xfrm>
          <a:prstGeom prst="rect">
            <a:avLst/>
          </a:prstGeom>
          <a:ln w="57150">
            <a:solidFill>
              <a:srgbClr val="CC0000"/>
            </a:solidFill>
            <a:miter/>
          </a:ln>
        </p:spPr>
        <p:txBody>
          <a:bodyPr lIns="0" tIns="0" rIns="0" bIns="0" anchor="ctr"/>
          <a:lstStyle/>
          <a:p>
            <a:pPr lvl="0" algn="ctr">
              <a:defRPr>
                <a:solidFill>
                  <a:srgbClr val="FFFFFF"/>
                </a:solidFill>
                <a:latin typeface="Arial"/>
                <a:ea typeface="Arial"/>
                <a:cs typeface="Arial"/>
                <a:sym typeface="Arial"/>
              </a:defRPr>
            </a:pPr>
            <a:endParaRPr/>
          </a:p>
        </p:txBody>
      </p:sp>
      <p:sp>
        <p:nvSpPr>
          <p:cNvPr id="93" name="Shape 93"/>
          <p:cNvSpPr/>
          <p:nvPr/>
        </p:nvSpPr>
        <p:spPr>
          <a:xfrm>
            <a:off x="488950" y="3323964"/>
            <a:ext cx="3511550" cy="1691235"/>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p>
            <a:pPr lvl="0">
              <a:lnSpc>
                <a:spcPct val="150000"/>
              </a:lnSpc>
              <a:spcBef>
                <a:spcPts val="1600"/>
              </a:spcBef>
            </a:pPr>
            <a:r>
              <a:rPr sz="2800" b="1" i="1" dirty="0">
                <a:solidFill>
                  <a:srgbClr val="FFFFFF"/>
                </a:solidFill>
                <a:latin typeface="Arial"/>
                <a:ea typeface="Arial"/>
                <a:cs typeface="Arial"/>
                <a:sym typeface="Arial"/>
              </a:rPr>
              <a:t>The focus is on your </a:t>
            </a:r>
            <a:r>
              <a:rPr sz="2800" b="1" i="1" dirty="0">
                <a:solidFill>
                  <a:srgbClr val="FFD300"/>
                </a:solidFill>
                <a:latin typeface="Arial"/>
                <a:ea typeface="Arial"/>
                <a:cs typeface="Arial"/>
                <a:sym typeface="Arial"/>
              </a:rPr>
              <a:t>Skills</a:t>
            </a:r>
            <a:r>
              <a:rPr sz="2800" b="1" i="1" dirty="0">
                <a:solidFill>
                  <a:srgbClr val="FFFFFF"/>
                </a:solidFill>
                <a:latin typeface="Arial"/>
                <a:ea typeface="Arial"/>
                <a:cs typeface="Arial"/>
                <a:sym typeface="Arial"/>
              </a:rPr>
              <a:t> and </a:t>
            </a:r>
            <a:r>
              <a:rPr sz="2800" b="1" i="1" dirty="0">
                <a:solidFill>
                  <a:srgbClr val="FFD300"/>
                </a:solidFill>
                <a:latin typeface="Arial"/>
                <a:ea typeface="Arial"/>
                <a:cs typeface="Arial"/>
                <a:sym typeface="Arial"/>
              </a:rPr>
              <a:t>Accomplishments</a:t>
            </a:r>
          </a:p>
        </p:txBody>
      </p:sp>
      <p:pic>
        <p:nvPicPr>
          <p:cNvPr id="94" name="image4.png" descr="CarDirPPT_Logo"/>
          <p:cNvPicPr/>
          <p:nvPr/>
        </p:nvPicPr>
        <p:blipFill>
          <a:blip r:embed="rId5"/>
          <a:stretch>
            <a:fillRect/>
          </a:stretch>
        </p:blipFill>
        <p:spPr>
          <a:xfrm>
            <a:off x="552450" y="6305550"/>
            <a:ext cx="469900" cy="469900"/>
          </a:xfrm>
          <a:prstGeom prst="rect">
            <a:avLst/>
          </a:prstGeom>
          <a:ln w="12700">
            <a:miter lim="400000"/>
          </a:ln>
        </p:spPr>
      </p:pic>
      <p:sp>
        <p:nvSpPr>
          <p:cNvPr id="95" name="Shape 95"/>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a:t>
            </a:r>
            <a:r>
              <a:rPr lang="en-US" sz="1800" dirty="0">
                <a:solidFill>
                  <a:srgbClr val="FFFFFF"/>
                </a:solidFill>
                <a:latin typeface="Arial"/>
                <a:ea typeface="Arial"/>
                <a:cs typeface="Arial"/>
                <a:sym typeface="Arial"/>
              </a:rPr>
              <a:t>50</a:t>
            </a:r>
            <a:r>
              <a:rPr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Pages 22 - 23</a:t>
            </a:r>
          </a:p>
        </p:txBody>
      </p:sp>
      <p:sp>
        <p:nvSpPr>
          <p:cNvPr id="96" name="Shape 96"/>
          <p:cNvSpPr/>
          <p:nvPr/>
        </p:nvSpPr>
        <p:spPr>
          <a:xfrm>
            <a:off x="1684564" y="24129"/>
            <a:ext cx="2987958" cy="535941"/>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lvl1pPr>
              <a:defRPr sz="2900">
                <a:solidFill>
                  <a:srgbClr val="FFFFFF"/>
                </a:solidFill>
                <a:latin typeface="Impact"/>
                <a:ea typeface="Impact"/>
                <a:cs typeface="Impact"/>
                <a:sym typeface="Impact"/>
              </a:defRPr>
            </a:lvl1pPr>
          </a:lstStyle>
          <a:p>
            <a:pPr lvl="0">
              <a:defRPr sz="1800">
                <a:solidFill>
                  <a:srgbClr val="000000"/>
                </a:solidFill>
              </a:defRPr>
            </a:pPr>
            <a:r>
              <a:rPr sz="2900">
                <a:solidFill>
                  <a:srgbClr val="FFFFFF"/>
                </a:solidFill>
              </a:rPr>
              <a:t>Functional Resume</a:t>
            </a:r>
          </a:p>
        </p:txBody>
      </p:sp>
    </p:spTree>
    <p:extLst>
      <p:ext uri="{BB962C8B-B14F-4D97-AF65-F5344CB8AC3E}">
        <p14:creationId xmlns:p14="http://schemas.microsoft.com/office/powerpoint/2010/main" val="1748729345"/>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p:tmAbs val="0"/>
                                  </p:iterate>
                                  <p:childTnLst>
                                    <p:set>
                                      <p:cBhvr>
                                        <p:cTn id="6" dur="1" fill="hold">
                                          <p:stCondLst>
                                            <p:cond delay="0"/>
                                          </p:stCondLst>
                                        </p:cTn>
                                        <p:tgtEl>
                                          <p:spTgt spid="93">
                                            <p:bg/>
                                          </p:spTgt>
                                        </p:tgtEl>
                                        <p:attrNameLst>
                                          <p:attrName>style.visibility</p:attrName>
                                        </p:attrNameLst>
                                      </p:cBhvr>
                                      <p:to>
                                        <p:strVal val="visible"/>
                                      </p:to>
                                    </p:set>
                                    <p:anim calcmode="lin" valueType="num">
                                      <p:cBhvr>
                                        <p:cTn id="7" dur="500" fill="hold"/>
                                        <p:tgtEl>
                                          <p:spTgt spid="93">
                                            <p:bg/>
                                          </p:spTgt>
                                        </p:tgtEl>
                                        <p:attrNameLst>
                                          <p:attrName>ppt_x</p:attrName>
                                        </p:attrNameLst>
                                      </p:cBhvr>
                                      <p:tavLst>
                                        <p:tav tm="0">
                                          <p:val>
                                            <p:strVal val="#ppt_x"/>
                                          </p:val>
                                        </p:tav>
                                        <p:tav tm="100000">
                                          <p:val>
                                            <p:strVal val="#ppt_x"/>
                                          </p:val>
                                        </p:tav>
                                      </p:tavLst>
                                    </p:anim>
                                    <p:anim calcmode="lin" valueType="num">
                                      <p:cBhvr>
                                        <p:cTn id="8" dur="500" fill="hold"/>
                                        <p:tgtEl>
                                          <p:spTgt spid="93">
                                            <p:bg/>
                                          </p:spTgt>
                                        </p:tgtEl>
                                        <p:attrNameLst>
                                          <p:attrName>ppt_y</p:attrName>
                                        </p:attrNameLst>
                                      </p:cBhvr>
                                      <p:tavLst>
                                        <p:tav tm="0">
                                          <p:val>
                                            <p:strVal val="#ppt_y-#ppt_h/2"/>
                                          </p:val>
                                        </p:tav>
                                        <p:tav tm="100000">
                                          <p:val>
                                            <p:strVal val="#ppt_y"/>
                                          </p:val>
                                        </p:tav>
                                      </p:tavLst>
                                    </p:anim>
                                    <p:anim calcmode="lin" valueType="num">
                                      <p:cBhvr>
                                        <p:cTn id="9" dur="500" fill="hold"/>
                                        <p:tgtEl>
                                          <p:spTgt spid="93">
                                            <p:bg/>
                                          </p:spTgt>
                                        </p:tgtEl>
                                        <p:attrNameLst>
                                          <p:attrName>ppt_w</p:attrName>
                                        </p:attrNameLst>
                                      </p:cBhvr>
                                      <p:tavLst>
                                        <p:tav tm="0">
                                          <p:val>
                                            <p:strVal val="#ppt_w"/>
                                          </p:val>
                                        </p:tav>
                                        <p:tav tm="100000">
                                          <p:val>
                                            <p:strVal val="#ppt_w"/>
                                          </p:val>
                                        </p:tav>
                                      </p:tavLst>
                                    </p:anim>
                                    <p:anim calcmode="lin" valueType="num">
                                      <p:cBhvr>
                                        <p:cTn id="10" dur="500" fill="hold"/>
                                        <p:tgtEl>
                                          <p:spTgt spid="93">
                                            <p:bg/>
                                          </p:spTgt>
                                        </p:tgtEl>
                                        <p:attrNameLst>
                                          <p:attrName>ppt_h</p:attrName>
                                        </p:attrNameLst>
                                      </p:cBhvr>
                                      <p:tavLst>
                                        <p:tav tm="0">
                                          <p:val>
                                            <p:fltVal val="0"/>
                                          </p:val>
                                        </p:tav>
                                        <p:tav tm="100000">
                                          <p:val>
                                            <p:strVal val="#ppt_h"/>
                                          </p:val>
                                        </p:tav>
                                      </p:tavLst>
                                    </p:anim>
                                  </p:childTnLst>
                                </p:cTn>
                              </p:par>
                              <p:par>
                                <p:cTn id="11" presetID="17" presetClass="entr" presetSubtype="1" fill="hold" grpId="0">
                                  <p:stCondLst>
                                    <p:cond delay="0"/>
                                  </p:stCondLst>
                                  <p:iterate>
                                    <p:tmAbs val="0"/>
                                  </p:iterate>
                                  <p:childTnLst>
                                    <p:set>
                                      <p:cBhvr>
                                        <p:cTn id="12" dur="1" fill="hold">
                                          <p:stCondLst>
                                            <p:cond delay="0"/>
                                          </p:stCondLst>
                                        </p:cTn>
                                        <p:tgtEl>
                                          <p:spTgt spid="93">
                                            <p:txEl>
                                              <p:pRg st="0" end="0"/>
                                            </p:txEl>
                                          </p:spTgt>
                                        </p:tgtEl>
                                        <p:attrNameLst>
                                          <p:attrName>style.visibility</p:attrName>
                                        </p:attrNameLst>
                                      </p:cBhvr>
                                      <p:to>
                                        <p:strVal val="visible"/>
                                      </p:to>
                                    </p:set>
                                    <p:anim calcmode="lin" valueType="num">
                                      <p:cBhvr>
                                        <p:cTn id="13"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9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93">
                                            <p:txEl>
                                              <p:pRg st="0" end="0"/>
                                            </p:txEl>
                                          </p:spTgt>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92"/>
                                        </p:tgtEl>
                                        <p:attrNameLst>
                                          <p:attrName>style.visibility</p:attrName>
                                        </p:attrNameLst>
                                      </p:cBhvr>
                                      <p:to>
                                        <p:strVal val="visible"/>
                                      </p:to>
                                    </p:set>
                                    <p:animEffect transition="in" filter="wipe(left)">
                                      <p:cBhvr>
                                        <p:cTn id="20" dur="1000"/>
                                        <p:tgtEl>
                                          <p:spTgt spid="92"/>
                                        </p:tgtEl>
                                      </p:cBhvr>
                                    </p:animEffect>
                                  </p:childTnLst>
                                </p:cTn>
                              </p:par>
                            </p:childTnLst>
                          </p:cTn>
                        </p:par>
                        <p:par>
                          <p:cTn id="21" fill="hold">
                            <p:stCondLst>
                              <p:cond delay="1500"/>
                            </p:stCondLst>
                            <p:childTnLst>
                              <p:par>
                                <p:cTn id="22" presetID="4" presetClass="entr" presetSubtype="32" fill="hold" grpId="0" nodeType="afterEffect">
                                  <p:stCondLst>
                                    <p:cond delay="0"/>
                                  </p:stCondLst>
                                  <p:iterate>
                                    <p:tmAbs val="0"/>
                                  </p:iterate>
                                  <p:childTnLst>
                                    <p:set>
                                      <p:cBhvr>
                                        <p:cTn id="23" fill="hold"/>
                                        <p:tgtEl>
                                          <p:spTgt spid="94"/>
                                        </p:tgtEl>
                                        <p:attrNameLst>
                                          <p:attrName>style.visibility</p:attrName>
                                        </p:attrNameLst>
                                      </p:cBhvr>
                                      <p:to>
                                        <p:strVal val="visible"/>
                                      </p:to>
                                    </p:set>
                                    <p:animEffect transition="in" filter="box(out)">
                                      <p:cBhvr>
                                        <p:cTn id="2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advAuto="0"/>
      <p:bldP spid="93" grpId="0" build="p" bldLvl="5" animBg="1" advAuto="0"/>
      <p:bldP spid="94"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B3BED8-4835-4AA0-AEF6-9266D47D5C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14975" r="13197" b="6461"/>
          <a:stretch/>
        </p:blipFill>
        <p:spPr>
          <a:xfrm>
            <a:off x="4752536" y="730840"/>
            <a:ext cx="3886200" cy="5387926"/>
          </a:xfrm>
          <a:prstGeom prst="rect">
            <a:avLst/>
          </a:prstGeom>
          <a:effectLst>
            <a:glow rad="101600">
              <a:schemeClr val="bg2">
                <a:alpha val="60000"/>
              </a:schemeClr>
            </a:glow>
          </a:effectLst>
        </p:spPr>
      </p:pic>
      <p:sp>
        <p:nvSpPr>
          <p:cNvPr id="101" name="Shape 101"/>
          <p:cNvSpPr/>
          <p:nvPr/>
        </p:nvSpPr>
        <p:spPr>
          <a:xfrm>
            <a:off x="533399" y="917396"/>
            <a:ext cx="3717968" cy="1487846"/>
          </a:xfrm>
          <a:prstGeom prst="rect">
            <a:avLst/>
          </a:prstGeom>
          <a:ln w="12700">
            <a:miter lim="400000"/>
          </a:ln>
          <a:effectLst>
            <a:outerShdw blurRad="12700" dist="45791" dir="2021404"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p>
            <a:pPr lvl="0"/>
            <a:r>
              <a:rPr sz="3200" b="1" i="1">
                <a:solidFill>
                  <a:srgbClr val="FFE419"/>
                </a:solidFill>
                <a:latin typeface="Arial"/>
                <a:ea typeface="Arial"/>
                <a:cs typeface="Arial"/>
                <a:sym typeface="Arial"/>
              </a:rPr>
              <a:t>The </a:t>
            </a:r>
            <a:endParaRPr>
              <a:solidFill>
                <a:srgbClr val="FFFFFF"/>
              </a:solidFill>
              <a:latin typeface="Arial"/>
              <a:ea typeface="Arial"/>
              <a:cs typeface="Arial"/>
              <a:sym typeface="Arial"/>
            </a:endParaRPr>
          </a:p>
          <a:p>
            <a:pPr lvl="0"/>
            <a:r>
              <a:rPr sz="3200" b="1" i="1">
                <a:solidFill>
                  <a:srgbClr val="FFE419"/>
                </a:solidFill>
                <a:latin typeface="Arial"/>
                <a:ea typeface="Arial"/>
                <a:cs typeface="Arial"/>
                <a:sym typeface="Arial"/>
              </a:rPr>
              <a:t>Chronological </a:t>
            </a:r>
            <a:endParaRPr>
              <a:solidFill>
                <a:srgbClr val="FFFFFF"/>
              </a:solidFill>
              <a:latin typeface="Arial"/>
              <a:ea typeface="Arial"/>
              <a:cs typeface="Arial"/>
              <a:sym typeface="Arial"/>
            </a:endParaRPr>
          </a:p>
          <a:p>
            <a:pPr lvl="0"/>
            <a:r>
              <a:rPr sz="3200" b="1" i="1">
                <a:solidFill>
                  <a:srgbClr val="FFE419"/>
                </a:solidFill>
                <a:latin typeface="Arial"/>
                <a:ea typeface="Arial"/>
                <a:cs typeface="Arial"/>
                <a:sym typeface="Arial"/>
              </a:rPr>
              <a:t>Resume</a:t>
            </a:r>
          </a:p>
        </p:txBody>
      </p:sp>
      <p:sp>
        <p:nvSpPr>
          <p:cNvPr id="102" name="Shape 102"/>
          <p:cNvSpPr/>
          <p:nvPr/>
        </p:nvSpPr>
        <p:spPr>
          <a:xfrm>
            <a:off x="4840684" y="2184334"/>
            <a:ext cx="3656202" cy="1888701"/>
          </a:xfrm>
          <a:prstGeom prst="rect">
            <a:avLst/>
          </a:prstGeom>
          <a:ln w="57150">
            <a:solidFill>
              <a:srgbClr val="CC0000"/>
            </a:solidFill>
            <a:miter/>
          </a:ln>
        </p:spPr>
        <p:txBody>
          <a:bodyPr lIns="0" tIns="0" rIns="0" bIns="0" anchor="ctr"/>
          <a:lstStyle/>
          <a:p>
            <a:pPr lvl="0" algn="ctr">
              <a:defRPr>
                <a:solidFill>
                  <a:srgbClr val="FFFFFF"/>
                </a:solidFill>
                <a:latin typeface="Arial"/>
                <a:ea typeface="Arial"/>
                <a:cs typeface="Arial"/>
                <a:sym typeface="Arial"/>
              </a:defRPr>
            </a:pPr>
            <a:endParaRPr/>
          </a:p>
        </p:txBody>
      </p:sp>
      <p:sp>
        <p:nvSpPr>
          <p:cNvPr id="103" name="Shape 103"/>
          <p:cNvSpPr/>
          <p:nvPr/>
        </p:nvSpPr>
        <p:spPr>
          <a:xfrm>
            <a:off x="533399" y="2881078"/>
            <a:ext cx="3886200" cy="1087451"/>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p>
            <a:pPr lvl="0">
              <a:lnSpc>
                <a:spcPct val="150000"/>
              </a:lnSpc>
              <a:spcBef>
                <a:spcPts val="1600"/>
              </a:spcBef>
            </a:pPr>
            <a:r>
              <a:rPr sz="2800" b="1" i="1" dirty="0">
                <a:solidFill>
                  <a:srgbClr val="FFFFFF"/>
                </a:solidFill>
                <a:latin typeface="Arial"/>
                <a:ea typeface="Arial"/>
                <a:cs typeface="Arial"/>
                <a:sym typeface="Arial"/>
              </a:rPr>
              <a:t>The focus is on your </a:t>
            </a:r>
            <a:br>
              <a:rPr sz="2800" b="1" i="1" dirty="0">
                <a:solidFill>
                  <a:srgbClr val="FFFFFF"/>
                </a:solidFill>
                <a:latin typeface="Arial"/>
                <a:ea typeface="Arial"/>
                <a:cs typeface="Arial"/>
                <a:sym typeface="Arial"/>
              </a:rPr>
            </a:br>
            <a:r>
              <a:rPr sz="2800" b="1" i="1" dirty="0">
                <a:solidFill>
                  <a:srgbClr val="FFD300"/>
                </a:solidFill>
                <a:latin typeface="Arial"/>
                <a:ea typeface="Arial"/>
                <a:cs typeface="Arial"/>
                <a:sym typeface="Arial"/>
              </a:rPr>
              <a:t>Work History</a:t>
            </a:r>
          </a:p>
        </p:txBody>
      </p:sp>
      <p:pic>
        <p:nvPicPr>
          <p:cNvPr id="104" name="image4.png" descr="CarDirPPT_Logo"/>
          <p:cNvPicPr/>
          <p:nvPr/>
        </p:nvPicPr>
        <p:blipFill>
          <a:blip r:embed="rId4"/>
          <a:stretch>
            <a:fillRect/>
          </a:stretch>
        </p:blipFill>
        <p:spPr>
          <a:xfrm>
            <a:off x="552450" y="6305550"/>
            <a:ext cx="469900" cy="469900"/>
          </a:xfrm>
          <a:prstGeom prst="rect">
            <a:avLst/>
          </a:prstGeom>
          <a:ln w="12700">
            <a:miter lim="400000"/>
          </a:ln>
        </p:spPr>
      </p:pic>
      <p:sp>
        <p:nvSpPr>
          <p:cNvPr id="105" name="Shape 105"/>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5</a:t>
            </a:r>
            <a:r>
              <a:rPr lang="en-US" sz="1800" dirty="0">
                <a:solidFill>
                  <a:srgbClr val="FFFFFF"/>
                </a:solidFill>
                <a:latin typeface="Arial"/>
                <a:ea typeface="Arial"/>
                <a:cs typeface="Arial"/>
                <a:sym typeface="Arial"/>
              </a:rPr>
              <a:t>1</a:t>
            </a:r>
            <a:r>
              <a:rPr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Pages 24 – 25</a:t>
            </a:r>
          </a:p>
        </p:txBody>
      </p:sp>
      <p:sp>
        <p:nvSpPr>
          <p:cNvPr id="106" name="Shape 106"/>
          <p:cNvSpPr/>
          <p:nvPr/>
        </p:nvSpPr>
        <p:spPr>
          <a:xfrm>
            <a:off x="1519464" y="24129"/>
            <a:ext cx="3541307" cy="535941"/>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lvl1pPr>
              <a:defRPr sz="2900">
                <a:solidFill>
                  <a:srgbClr val="FFFFFF"/>
                </a:solidFill>
                <a:latin typeface="Impact"/>
                <a:ea typeface="Impact"/>
                <a:cs typeface="Impact"/>
                <a:sym typeface="Impact"/>
              </a:defRPr>
            </a:lvl1pPr>
          </a:lstStyle>
          <a:p>
            <a:pPr lvl="0">
              <a:defRPr sz="1800">
                <a:solidFill>
                  <a:srgbClr val="000000"/>
                </a:solidFill>
              </a:defRPr>
            </a:pPr>
            <a:r>
              <a:rPr sz="2900">
                <a:solidFill>
                  <a:srgbClr val="FFFFFF"/>
                </a:solidFill>
              </a:rPr>
              <a:t>Chronological Resume</a:t>
            </a:r>
          </a:p>
        </p:txBody>
      </p:sp>
    </p:spTree>
    <p:extLst>
      <p:ext uri="{BB962C8B-B14F-4D97-AF65-F5344CB8AC3E}">
        <p14:creationId xmlns:p14="http://schemas.microsoft.com/office/powerpoint/2010/main" val="3422977077"/>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500"/>
                                  </p:stCondLst>
                                  <p:iterate>
                                    <p:tmAbs val="0"/>
                                  </p:iterate>
                                  <p:childTnLst>
                                    <p:set>
                                      <p:cBhvr>
                                        <p:cTn id="6" dur="1" fill="hold">
                                          <p:stCondLst>
                                            <p:cond delay="0"/>
                                          </p:stCondLst>
                                        </p:cTn>
                                        <p:tgtEl>
                                          <p:spTgt spid="103">
                                            <p:bg/>
                                          </p:spTgt>
                                        </p:tgtEl>
                                        <p:attrNameLst>
                                          <p:attrName>style.visibility</p:attrName>
                                        </p:attrNameLst>
                                      </p:cBhvr>
                                      <p:to>
                                        <p:strVal val="visible"/>
                                      </p:to>
                                    </p:set>
                                    <p:anim calcmode="lin" valueType="num">
                                      <p:cBhvr>
                                        <p:cTn id="7" dur="500" fill="hold"/>
                                        <p:tgtEl>
                                          <p:spTgt spid="103">
                                            <p:bg/>
                                          </p:spTgt>
                                        </p:tgtEl>
                                        <p:attrNameLst>
                                          <p:attrName>ppt_x</p:attrName>
                                        </p:attrNameLst>
                                      </p:cBhvr>
                                      <p:tavLst>
                                        <p:tav tm="0">
                                          <p:val>
                                            <p:strVal val="#ppt_x"/>
                                          </p:val>
                                        </p:tav>
                                        <p:tav tm="100000">
                                          <p:val>
                                            <p:strVal val="#ppt_x"/>
                                          </p:val>
                                        </p:tav>
                                      </p:tavLst>
                                    </p:anim>
                                    <p:anim calcmode="lin" valueType="num">
                                      <p:cBhvr>
                                        <p:cTn id="8" dur="500" fill="hold"/>
                                        <p:tgtEl>
                                          <p:spTgt spid="103">
                                            <p:bg/>
                                          </p:spTgt>
                                        </p:tgtEl>
                                        <p:attrNameLst>
                                          <p:attrName>ppt_y</p:attrName>
                                        </p:attrNameLst>
                                      </p:cBhvr>
                                      <p:tavLst>
                                        <p:tav tm="0">
                                          <p:val>
                                            <p:strVal val="#ppt_y-#ppt_h/2"/>
                                          </p:val>
                                        </p:tav>
                                        <p:tav tm="100000">
                                          <p:val>
                                            <p:strVal val="#ppt_y"/>
                                          </p:val>
                                        </p:tav>
                                      </p:tavLst>
                                    </p:anim>
                                    <p:anim calcmode="lin" valueType="num">
                                      <p:cBhvr>
                                        <p:cTn id="9" dur="500" fill="hold"/>
                                        <p:tgtEl>
                                          <p:spTgt spid="103">
                                            <p:bg/>
                                          </p:spTgt>
                                        </p:tgtEl>
                                        <p:attrNameLst>
                                          <p:attrName>ppt_w</p:attrName>
                                        </p:attrNameLst>
                                      </p:cBhvr>
                                      <p:tavLst>
                                        <p:tav tm="0">
                                          <p:val>
                                            <p:strVal val="#ppt_w"/>
                                          </p:val>
                                        </p:tav>
                                        <p:tav tm="100000">
                                          <p:val>
                                            <p:strVal val="#ppt_w"/>
                                          </p:val>
                                        </p:tav>
                                      </p:tavLst>
                                    </p:anim>
                                    <p:anim calcmode="lin" valueType="num">
                                      <p:cBhvr>
                                        <p:cTn id="10" dur="500" fill="hold"/>
                                        <p:tgtEl>
                                          <p:spTgt spid="103">
                                            <p:bg/>
                                          </p:spTgt>
                                        </p:tgtEl>
                                        <p:attrNameLst>
                                          <p:attrName>ppt_h</p:attrName>
                                        </p:attrNameLst>
                                      </p:cBhvr>
                                      <p:tavLst>
                                        <p:tav tm="0">
                                          <p:val>
                                            <p:fltVal val="0"/>
                                          </p:val>
                                        </p:tav>
                                        <p:tav tm="100000">
                                          <p:val>
                                            <p:strVal val="#ppt_h"/>
                                          </p:val>
                                        </p:tav>
                                      </p:tavLst>
                                    </p:anim>
                                  </p:childTnLst>
                                </p:cTn>
                              </p:par>
                              <p:par>
                                <p:cTn id="11" presetID="17" presetClass="entr" presetSubtype="1" fill="hold" grpId="0">
                                  <p:stCondLst>
                                    <p:cond delay="0"/>
                                  </p:stCondLst>
                                  <p:iterate>
                                    <p:tmAbs val="0"/>
                                  </p:iterate>
                                  <p:childTnLst>
                                    <p:set>
                                      <p:cBhvr>
                                        <p:cTn id="12" dur="1" fill="hold">
                                          <p:stCondLst>
                                            <p:cond delay="0"/>
                                          </p:stCondLst>
                                        </p:cTn>
                                        <p:tgtEl>
                                          <p:spTgt spid="103">
                                            <p:txEl>
                                              <p:pRg st="0" end="0"/>
                                            </p:txEl>
                                          </p:spTgt>
                                        </p:tgtEl>
                                        <p:attrNameLst>
                                          <p:attrName>style.visibility</p:attrName>
                                        </p:attrNameLst>
                                      </p:cBhvr>
                                      <p:to>
                                        <p:strVal val="visible"/>
                                      </p:to>
                                    </p:set>
                                    <p:anim calcmode="lin" valueType="num">
                                      <p:cBhvr>
                                        <p:cTn id="13"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0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10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103">
                                            <p:txEl>
                                              <p:pRg st="0" end="0"/>
                                            </p:txEl>
                                          </p:spTgt>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2" presetClass="entr" presetSubtype="8" fill="hold" grpId="0" nodeType="afterEffect">
                                  <p:stCondLst>
                                    <p:cond delay="500"/>
                                  </p:stCondLst>
                                  <p:iterate>
                                    <p:tmAbs val="0"/>
                                  </p:iterate>
                                  <p:childTnLst>
                                    <p:set>
                                      <p:cBhvr>
                                        <p:cTn id="19" fill="hold"/>
                                        <p:tgtEl>
                                          <p:spTgt spid="102"/>
                                        </p:tgtEl>
                                        <p:attrNameLst>
                                          <p:attrName>style.visibility</p:attrName>
                                        </p:attrNameLst>
                                      </p:cBhvr>
                                      <p:to>
                                        <p:strVal val="visible"/>
                                      </p:to>
                                    </p:set>
                                    <p:animEffect transition="in" filter="wipe(left)">
                                      <p:cBhvr>
                                        <p:cTn id="20" dur="2000"/>
                                        <p:tgtEl>
                                          <p:spTgt spid="102"/>
                                        </p:tgtEl>
                                      </p:cBhvr>
                                    </p:animEffect>
                                  </p:childTnLst>
                                </p:cTn>
                              </p:par>
                            </p:childTnLst>
                          </p:cTn>
                        </p:par>
                        <p:par>
                          <p:cTn id="21" fill="hold">
                            <p:stCondLst>
                              <p:cond delay="3500"/>
                            </p:stCondLst>
                            <p:childTnLst>
                              <p:par>
                                <p:cTn id="22" presetID="4" presetClass="entr" presetSubtype="32" fill="hold" grpId="0" nodeType="afterEffect">
                                  <p:stCondLst>
                                    <p:cond delay="0"/>
                                  </p:stCondLst>
                                  <p:iterate>
                                    <p:tmAbs val="0"/>
                                  </p:iterate>
                                  <p:childTnLst>
                                    <p:set>
                                      <p:cBhvr>
                                        <p:cTn id="23" fill="hold"/>
                                        <p:tgtEl>
                                          <p:spTgt spid="104"/>
                                        </p:tgtEl>
                                        <p:attrNameLst>
                                          <p:attrName>style.visibility</p:attrName>
                                        </p:attrNameLst>
                                      </p:cBhvr>
                                      <p:to>
                                        <p:strVal val="visible"/>
                                      </p:to>
                                    </p:set>
                                    <p:animEffect transition="in" filter="box(out)">
                                      <p:cBhvr>
                                        <p:cTn id="24"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03" grpId="0" build="p" bldLvl="5" animBg="1" advAuto="0"/>
      <p:bldP spid="104"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381000" y="927833"/>
            <a:ext cx="4953000" cy="4844916"/>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p>
            <a:pPr marL="406400" lvl="0" indent="-406400">
              <a:spcBef>
                <a:spcPts val="900"/>
              </a:spcBef>
              <a:spcAft>
                <a:spcPts val="1200"/>
              </a:spcAft>
            </a:pPr>
            <a:r>
              <a:rPr sz="3200" b="1" i="1" dirty="0">
                <a:solidFill>
                  <a:srgbClr val="FFD300"/>
                </a:solidFill>
                <a:latin typeface="Arial"/>
                <a:ea typeface="Arial"/>
                <a:cs typeface="Arial"/>
                <a:sym typeface="Arial"/>
              </a:rPr>
              <a:t>Be sure it sells you!</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A referral gives credibility</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Address a specific person</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Keep it short</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Make it neat</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Proofread it</a:t>
            </a:r>
            <a:endParaRPr dirty="0">
              <a:solidFill>
                <a:srgbClr val="FFFFFF"/>
              </a:solidFill>
              <a:latin typeface="Arial"/>
              <a:ea typeface="Arial"/>
              <a:cs typeface="Arial"/>
              <a:sym typeface="Arial"/>
            </a:endParaRPr>
          </a:p>
          <a:p>
            <a:pPr marL="406400" lvl="0" indent="-406400">
              <a:spcBef>
                <a:spcPts val="700"/>
              </a:spcBef>
              <a:spcAft>
                <a:spcPts val="1200"/>
              </a:spcAft>
              <a:buClr>
                <a:srgbClr val="FFD300"/>
              </a:buClr>
              <a:buSzPct val="100000"/>
              <a:buChar char="•"/>
            </a:pPr>
            <a:r>
              <a:rPr sz="2600" b="1" dirty="0">
                <a:solidFill>
                  <a:srgbClr val="FFFFFF"/>
                </a:solidFill>
                <a:latin typeface="Arial"/>
                <a:ea typeface="Arial"/>
                <a:cs typeface="Arial"/>
                <a:sym typeface="Arial"/>
              </a:rPr>
              <a:t>Enclose</a:t>
            </a:r>
            <a:r>
              <a:rPr lang="en-US" sz="2600" b="1" dirty="0">
                <a:solidFill>
                  <a:srgbClr val="FFFFFF"/>
                </a:solidFill>
                <a:latin typeface="Arial"/>
                <a:ea typeface="Arial"/>
                <a:cs typeface="Arial"/>
                <a:sym typeface="Arial"/>
              </a:rPr>
              <a:t> or attach </a:t>
            </a:r>
            <a:r>
              <a:rPr sz="2600" b="1" dirty="0">
                <a:solidFill>
                  <a:srgbClr val="FFFFFF"/>
                </a:solidFill>
                <a:latin typeface="Arial"/>
                <a:ea typeface="Arial"/>
                <a:cs typeface="Arial"/>
                <a:sym typeface="Arial"/>
              </a:rPr>
              <a:t> your resume</a:t>
            </a:r>
          </a:p>
        </p:txBody>
      </p:sp>
      <p:pic>
        <p:nvPicPr>
          <p:cNvPr id="111" name="image4.png" descr="CarDirPPT_Logo"/>
          <p:cNvPicPr/>
          <p:nvPr/>
        </p:nvPicPr>
        <p:blipFill>
          <a:blip r:embed="rId3"/>
          <a:stretch>
            <a:fillRect/>
          </a:stretch>
        </p:blipFill>
        <p:spPr>
          <a:xfrm>
            <a:off x="552450" y="6305550"/>
            <a:ext cx="469900" cy="469900"/>
          </a:xfrm>
          <a:prstGeom prst="rect">
            <a:avLst/>
          </a:prstGeom>
          <a:ln w="12700">
            <a:miter lim="400000"/>
          </a:ln>
        </p:spPr>
      </p:pic>
      <p:sp>
        <p:nvSpPr>
          <p:cNvPr id="112" name="Shape 112"/>
          <p:cNvSpPr/>
          <p:nvPr/>
        </p:nvSpPr>
        <p:spPr>
          <a:xfrm>
            <a:off x="7226300" y="42854"/>
            <a:ext cx="1348678" cy="498492"/>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lvl="0"/>
            <a:r>
              <a:rPr sz="2900" b="1">
                <a:solidFill>
                  <a:srgbClr val="FFE419"/>
                </a:solidFill>
                <a:latin typeface="Arial"/>
                <a:ea typeface="Arial"/>
                <a:cs typeface="Arial"/>
                <a:sym typeface="Arial"/>
              </a:rPr>
              <a:t>›››</a:t>
            </a:r>
            <a:r>
              <a:rPr sz="2400">
                <a:solidFill>
                  <a:srgbClr val="FFFFFF"/>
                </a:solidFill>
                <a:latin typeface="Impact"/>
                <a:ea typeface="Impact"/>
                <a:cs typeface="Impact"/>
                <a:sym typeface="Impact"/>
              </a:rPr>
              <a:t> step 9 </a:t>
            </a:r>
          </a:p>
        </p:txBody>
      </p:sp>
      <p:sp>
        <p:nvSpPr>
          <p:cNvPr id="113" name="Shape 113"/>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a:t>
            </a:r>
            <a:r>
              <a:rPr lang="en-US" sz="1800" dirty="0">
                <a:solidFill>
                  <a:srgbClr val="FFFFFF"/>
                </a:solidFill>
                <a:latin typeface="Arial"/>
                <a:ea typeface="Arial"/>
                <a:cs typeface="Arial"/>
                <a:sym typeface="Arial"/>
              </a:rPr>
              <a:t>52</a:t>
            </a:r>
            <a:r>
              <a:rPr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Pages 26 – 27</a:t>
            </a:r>
          </a:p>
        </p:txBody>
      </p:sp>
      <p:sp>
        <p:nvSpPr>
          <p:cNvPr id="114" name="Shape 114"/>
          <p:cNvSpPr/>
          <p:nvPr/>
        </p:nvSpPr>
        <p:spPr>
          <a:xfrm>
            <a:off x="1689100" y="17780"/>
            <a:ext cx="3162300" cy="548641"/>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3000">
                <a:solidFill>
                  <a:srgbClr val="FFFFFF"/>
                </a:solidFill>
                <a:latin typeface="Impact"/>
                <a:ea typeface="Impact"/>
                <a:cs typeface="Impact"/>
                <a:sym typeface="Impact"/>
              </a:defRPr>
            </a:lvl1pPr>
          </a:lstStyle>
          <a:p>
            <a:pPr lvl="0">
              <a:defRPr sz="1800">
                <a:solidFill>
                  <a:srgbClr val="000000"/>
                </a:solidFill>
              </a:defRPr>
            </a:pPr>
            <a:r>
              <a:rPr sz="3000">
                <a:solidFill>
                  <a:srgbClr val="FFFFFF"/>
                </a:solidFill>
              </a:rPr>
              <a:t>The Cover Letter</a:t>
            </a:r>
          </a:p>
        </p:txBody>
      </p:sp>
      <p:pic>
        <p:nvPicPr>
          <p:cNvPr id="8" name="Picture 7">
            <a:extLst>
              <a:ext uri="{FF2B5EF4-FFF2-40B4-BE49-F238E27FC236}">
                <a16:creationId xmlns:a16="http://schemas.microsoft.com/office/drawing/2014/main" id="{51530B84-AA7A-4F4F-BC4F-7E79B709C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33" t="11765" r="13509" b="17431"/>
          <a:stretch/>
        </p:blipFill>
        <p:spPr>
          <a:xfrm>
            <a:off x="5033766" y="912158"/>
            <a:ext cx="3984006" cy="4860591"/>
          </a:xfrm>
          <a:prstGeom prst="rect">
            <a:avLst/>
          </a:prstGeom>
          <a:effectLst>
            <a:glow rad="101600">
              <a:schemeClr val="bg2">
                <a:alpha val="60000"/>
              </a:schemeClr>
            </a:glow>
          </a:effectLst>
        </p:spPr>
      </p:pic>
    </p:spTree>
    <p:extLst>
      <p:ext uri="{BB962C8B-B14F-4D97-AF65-F5344CB8AC3E}">
        <p14:creationId xmlns:p14="http://schemas.microsoft.com/office/powerpoint/2010/main" val="1524957182"/>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11"/>
                                        </p:tgtEl>
                                        <p:attrNameLst>
                                          <p:attrName>style.visibility</p:attrName>
                                        </p:attrNameLst>
                                      </p:cBhvr>
                                      <p:to>
                                        <p:strVal val="visible"/>
                                      </p:to>
                                    </p:set>
                                    <p:animEffect transition="in" filter="box(out)">
                                      <p:cBhvr>
                                        <p:cTn id="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14400" y="3375050"/>
            <a:ext cx="7772400" cy="945259"/>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defRPr/>
            </a:pPr>
            <a:r>
              <a:rPr lang="en-US" b="1" dirty="0">
                <a:solidFill>
                  <a:srgbClr val="FFD300"/>
                </a:solidFill>
                <a:latin typeface="Arial" charset="0"/>
              </a:rPr>
              <a:t>Community </a:t>
            </a:r>
            <a:r>
              <a:rPr lang="en-US" b="1" dirty="0">
                <a:latin typeface="Arial" charset="0"/>
              </a:rPr>
              <a:t>–</a:t>
            </a:r>
            <a:r>
              <a:rPr lang="en-US" dirty="0">
                <a:latin typeface="Arial" charset="0"/>
              </a:rPr>
              <a:t> S</a:t>
            </a:r>
            <a:r>
              <a:rPr lang="en-US" b="1" dirty="0">
                <a:latin typeface="Arial" charset="0"/>
              </a:rPr>
              <a:t>upport local causes.</a:t>
            </a:r>
          </a:p>
          <a:p>
            <a:pPr eaLnBrk="0" hangingPunct="0">
              <a:lnSpc>
                <a:spcPts val="3500"/>
              </a:lnSpc>
              <a:defRPr/>
            </a:pPr>
            <a:r>
              <a:rPr lang="en-US" b="1" dirty="0">
                <a:latin typeface="Arial" charset="0"/>
              </a:rPr>
              <a:t>	Best job: worthy projects</a:t>
            </a:r>
          </a:p>
        </p:txBody>
      </p:sp>
      <p:sp>
        <p:nvSpPr>
          <p:cNvPr id="14343" name="Rectangle 7"/>
          <p:cNvSpPr>
            <a:spLocks noChangeArrowheads="1"/>
          </p:cNvSpPr>
          <p:nvPr/>
        </p:nvSpPr>
        <p:spPr bwMode="auto">
          <a:xfrm>
            <a:off x="457200" y="997530"/>
            <a:ext cx="8305800" cy="966931"/>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lnSpc>
                <a:spcPct val="95000"/>
              </a:lnSpc>
              <a:defRPr/>
            </a:pPr>
            <a:r>
              <a:rPr lang="en-US" sz="3200" b="1" i="1" dirty="0">
                <a:solidFill>
                  <a:srgbClr val="FFD300"/>
                </a:solidFill>
                <a:latin typeface="Arial" charset="0"/>
                <a:cs typeface="Times New Roman" pitchFamily="18" charset="0"/>
              </a:rPr>
              <a:t>Success requires knowing your Priorities:</a:t>
            </a:r>
          </a:p>
          <a:p>
            <a:pPr eaLnBrk="0" hangingPunct="0">
              <a:lnSpc>
                <a:spcPct val="95000"/>
              </a:lnSpc>
              <a:defRPr/>
            </a:pPr>
            <a:r>
              <a:rPr lang="en-US" sz="2800" b="1" i="1" dirty="0">
                <a:solidFill>
                  <a:schemeClr val="bg1"/>
                </a:solidFill>
                <a:latin typeface="Arial" charset="0"/>
                <a:cs typeface="Times New Roman" pitchFamily="18" charset="0"/>
              </a:rPr>
              <a:t>What are yours? What jobs fit your </a:t>
            </a:r>
            <a:r>
              <a:rPr lang="en-US" sz="2800" b="1" i="1" dirty="0">
                <a:solidFill>
                  <a:srgbClr val="FFD300"/>
                </a:solidFill>
                <a:latin typeface="Arial" charset="0"/>
                <a:cs typeface="Times New Roman" pitchFamily="18" charset="0"/>
              </a:rPr>
              <a:t>priorities? </a:t>
            </a:r>
            <a:endParaRPr lang="en-US" sz="2800" i="1" dirty="0">
              <a:solidFill>
                <a:srgbClr val="FFD300"/>
              </a:solidFill>
              <a:latin typeface="Arial" charset="0"/>
            </a:endParaRPr>
          </a:p>
        </p:txBody>
      </p:sp>
      <p:sp>
        <p:nvSpPr>
          <p:cNvPr id="14349" name="Text Box 13"/>
          <p:cNvSpPr txBox="1">
            <a:spLocks noChangeArrowheads="1"/>
          </p:cNvSpPr>
          <p:nvPr/>
        </p:nvSpPr>
        <p:spPr bwMode="auto">
          <a:xfrm>
            <a:off x="914400" y="2170113"/>
            <a:ext cx="7956550" cy="990015"/>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lnSpc>
                <a:spcPts val="3500"/>
              </a:lnSpc>
              <a:defRPr/>
            </a:pPr>
            <a:r>
              <a:rPr lang="en-US" b="1" dirty="0">
                <a:solidFill>
                  <a:srgbClr val="FFD300"/>
                </a:solidFill>
                <a:latin typeface="Arial" charset="0"/>
              </a:rPr>
              <a:t>Career </a:t>
            </a:r>
            <a:r>
              <a:rPr lang="en-US" b="1" dirty="0">
                <a:latin typeface="Arial" charset="0"/>
              </a:rPr>
              <a:t>– Work is your “calling.”</a:t>
            </a:r>
            <a:endParaRPr lang="en-US" dirty="0">
              <a:latin typeface="Arial" charset="0"/>
            </a:endParaRPr>
          </a:p>
          <a:p>
            <a:pPr lvl="2" eaLnBrk="0" hangingPunct="0">
              <a:lnSpc>
                <a:spcPts val="3500"/>
              </a:lnSpc>
              <a:defRPr/>
            </a:pPr>
            <a:r>
              <a:rPr lang="en-US" b="1" dirty="0">
                <a:latin typeface="Arial" charset="0"/>
              </a:rPr>
              <a:t>Best job: enjoyable skills </a:t>
            </a:r>
          </a:p>
        </p:txBody>
      </p:sp>
      <p:sp>
        <p:nvSpPr>
          <p:cNvPr id="14350" name="Rectangle 14"/>
          <p:cNvSpPr>
            <a:spLocks noChangeArrowheads="1"/>
          </p:cNvSpPr>
          <p:nvPr/>
        </p:nvSpPr>
        <p:spPr bwMode="auto">
          <a:xfrm>
            <a:off x="914400" y="4649788"/>
            <a:ext cx="7848600"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defRPr/>
            </a:pPr>
            <a:r>
              <a:rPr lang="en-US" b="1" dirty="0">
                <a:solidFill>
                  <a:srgbClr val="FFD300"/>
                </a:solidFill>
                <a:latin typeface="Arial" charset="0"/>
              </a:rPr>
              <a:t>Global Perspective </a:t>
            </a:r>
            <a:r>
              <a:rPr lang="en-US" b="1" dirty="0">
                <a:latin typeface="Arial" charset="0"/>
              </a:rPr>
              <a:t>– Work with all cultures.</a:t>
            </a:r>
          </a:p>
          <a:p>
            <a:pPr lvl="2" eaLnBrk="0" hangingPunct="0">
              <a:lnSpc>
                <a:spcPts val="3500"/>
              </a:lnSpc>
              <a:defRPr/>
            </a:pPr>
            <a:r>
              <a:rPr lang="en-US" b="1" dirty="0">
                <a:latin typeface="Arial" charset="0"/>
              </a:rPr>
              <a:t>Best job:  international mission</a:t>
            </a:r>
          </a:p>
        </p:txBody>
      </p:sp>
      <p:sp>
        <p:nvSpPr>
          <p:cNvPr id="14355" name="Rectangle 19"/>
          <p:cNvSpPr>
            <a:spLocks noChangeArrowheads="1"/>
          </p:cNvSpPr>
          <p:nvPr/>
        </p:nvSpPr>
        <p:spPr bwMode="auto">
          <a:xfrm>
            <a:off x="7226300" y="25400"/>
            <a:ext cx="1409700"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D300"/>
                </a:solidFill>
                <a:latin typeface="Arial" charset="0"/>
              </a:rPr>
              <a:t>›››</a:t>
            </a:r>
            <a:r>
              <a:rPr lang="en-US" dirty="0">
                <a:latin typeface="Arial" charset="0"/>
              </a:rPr>
              <a:t> </a:t>
            </a:r>
            <a:r>
              <a:rPr lang="en-US" dirty="0">
                <a:solidFill>
                  <a:schemeClr val="tx1"/>
                </a:solidFill>
                <a:latin typeface="Impact" pitchFamily="34" charset="0"/>
              </a:rPr>
              <a:t>step 1</a:t>
            </a:r>
            <a:r>
              <a:rPr lang="en-US" dirty="0">
                <a:latin typeface="Impact" pitchFamily="34" charset="0"/>
              </a:rPr>
              <a:t> </a:t>
            </a:r>
          </a:p>
        </p:txBody>
      </p:sp>
      <p:pic>
        <p:nvPicPr>
          <p:cNvPr id="14356" name="Picture 20" descr="CTC Man WhiteBlack"/>
          <p:cNvPicPr>
            <a:picLocks noChangeAspect="1" noChangeArrowheads="1"/>
          </p:cNvPicPr>
          <p:nvPr/>
        </p:nvPicPr>
        <p:blipFill>
          <a:blip r:embed="rId3" cstate="print"/>
          <a:srcRect/>
          <a:stretch>
            <a:fillRect/>
          </a:stretch>
        </p:blipFill>
        <p:spPr bwMode="auto">
          <a:xfrm>
            <a:off x="609600" y="2428875"/>
            <a:ext cx="241300" cy="457200"/>
          </a:xfrm>
          <a:prstGeom prst="rect">
            <a:avLst/>
          </a:prstGeom>
          <a:noFill/>
          <a:ln w="9525">
            <a:noFill/>
            <a:miter lim="800000"/>
            <a:headEnd/>
            <a:tailEnd/>
          </a:ln>
        </p:spPr>
      </p:pic>
      <p:pic>
        <p:nvPicPr>
          <p:cNvPr id="14357" name="Picture 21" descr="CTC Man WhiteBlack"/>
          <p:cNvPicPr>
            <a:picLocks noChangeAspect="1" noChangeArrowheads="1"/>
          </p:cNvPicPr>
          <p:nvPr/>
        </p:nvPicPr>
        <p:blipFill>
          <a:blip r:embed="rId3" cstate="print"/>
          <a:srcRect/>
          <a:stretch>
            <a:fillRect/>
          </a:stretch>
        </p:blipFill>
        <p:spPr bwMode="auto">
          <a:xfrm>
            <a:off x="585788" y="3563938"/>
            <a:ext cx="241300" cy="457200"/>
          </a:xfrm>
          <a:prstGeom prst="rect">
            <a:avLst/>
          </a:prstGeom>
          <a:noFill/>
          <a:ln w="9525">
            <a:noFill/>
            <a:miter lim="800000"/>
            <a:headEnd/>
            <a:tailEnd/>
          </a:ln>
        </p:spPr>
      </p:pic>
      <p:pic>
        <p:nvPicPr>
          <p:cNvPr id="14358" name="Picture 22" descr="CTC Man WhiteBlack"/>
          <p:cNvPicPr>
            <a:picLocks noChangeAspect="1" noChangeArrowheads="1"/>
          </p:cNvPicPr>
          <p:nvPr/>
        </p:nvPicPr>
        <p:blipFill>
          <a:blip r:embed="rId3" cstate="print"/>
          <a:srcRect/>
          <a:stretch>
            <a:fillRect/>
          </a:stretch>
        </p:blipFill>
        <p:spPr bwMode="auto">
          <a:xfrm>
            <a:off x="598488" y="4770438"/>
            <a:ext cx="241300" cy="457200"/>
          </a:xfrm>
          <a:prstGeom prst="rect">
            <a:avLst/>
          </a:prstGeom>
          <a:noFill/>
          <a:ln w="9525">
            <a:noFill/>
            <a:miter lim="800000"/>
            <a:headEnd/>
            <a:tailEnd/>
          </a:ln>
        </p:spPr>
      </p:pic>
      <p:pic>
        <p:nvPicPr>
          <p:cNvPr id="14359" name="Picture 23"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13"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a:t>
            </a:fld>
            <a:r>
              <a:rPr lang="en-US" sz="1800" dirty="0"/>
              <a:t>   </a:t>
            </a:r>
            <a:r>
              <a:rPr lang="en-US" sz="2800" dirty="0"/>
              <a:t>|  </a:t>
            </a:r>
            <a:r>
              <a:rPr lang="en-US" sz="1800" dirty="0"/>
              <a:t>Page 7</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56"/>
                                        </p:tgtEl>
                                        <p:attrNameLst>
                                          <p:attrName>style.visibility</p:attrName>
                                        </p:attrNameLst>
                                      </p:cBhvr>
                                      <p:to>
                                        <p:strVal val="visible"/>
                                      </p:to>
                                    </p:set>
                                    <p:animEffect transition="in" filter="wipe(up)">
                                      <p:cBhvr>
                                        <p:cTn id="7" dur="500"/>
                                        <p:tgtEl>
                                          <p:spTgt spid="143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349"/>
                                        </p:tgtEl>
                                        <p:attrNameLst>
                                          <p:attrName>style.visibility</p:attrName>
                                        </p:attrNameLst>
                                      </p:cBhvr>
                                      <p:to>
                                        <p:strVal val="visible"/>
                                      </p:to>
                                    </p:set>
                                    <p:animEffect transition="in" filter="wipe(up)">
                                      <p:cBhvr>
                                        <p:cTn id="10" dur="500"/>
                                        <p:tgtEl>
                                          <p:spTgt spid="143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357"/>
                                        </p:tgtEl>
                                        <p:attrNameLst>
                                          <p:attrName>style.visibility</p:attrName>
                                        </p:attrNameLst>
                                      </p:cBhvr>
                                      <p:to>
                                        <p:strVal val="visible"/>
                                      </p:to>
                                    </p:set>
                                    <p:animEffect transition="in" filter="wipe(up)">
                                      <p:cBhvr>
                                        <p:cTn id="15" dur="500"/>
                                        <p:tgtEl>
                                          <p:spTgt spid="1435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wipe(up)">
                                      <p:cBhvr>
                                        <p:cTn id="18" dur="500"/>
                                        <p:tgtEl>
                                          <p:spTgt spid="143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350"/>
                                        </p:tgtEl>
                                        <p:attrNameLst>
                                          <p:attrName>style.visibility</p:attrName>
                                        </p:attrNameLst>
                                      </p:cBhvr>
                                      <p:to>
                                        <p:strVal val="visible"/>
                                      </p:to>
                                    </p:set>
                                    <p:animEffect transition="in" filter="wipe(up)">
                                      <p:cBhvr>
                                        <p:cTn id="23" dur="500"/>
                                        <p:tgtEl>
                                          <p:spTgt spid="14350"/>
                                        </p:tgtEl>
                                      </p:cBhvr>
                                    </p:animEffect>
                                  </p:childTnLst>
                                </p:cTn>
                              </p:par>
                              <p:par>
                                <p:cTn id="24" presetID="22" presetClass="entr" presetSubtype="1" fill="hold" nodeType="withEffect">
                                  <p:stCondLst>
                                    <p:cond delay="0"/>
                                  </p:stCondLst>
                                  <p:childTnLst>
                                    <p:set>
                                      <p:cBhvr>
                                        <p:cTn id="25" dur="1" fill="hold">
                                          <p:stCondLst>
                                            <p:cond delay="0"/>
                                          </p:stCondLst>
                                        </p:cTn>
                                        <p:tgtEl>
                                          <p:spTgt spid="14358"/>
                                        </p:tgtEl>
                                        <p:attrNameLst>
                                          <p:attrName>style.visibility</p:attrName>
                                        </p:attrNameLst>
                                      </p:cBhvr>
                                      <p:to>
                                        <p:strVal val="visible"/>
                                      </p:to>
                                    </p:set>
                                    <p:animEffect transition="in" filter="wipe(up)">
                                      <p:cBhvr>
                                        <p:cTn id="26" dur="500"/>
                                        <p:tgtEl>
                                          <p:spTgt spid="14358"/>
                                        </p:tgtEl>
                                      </p:cBhvr>
                                    </p:animEffect>
                                  </p:childTnLst>
                                </p:cTn>
                              </p:par>
                            </p:childTnLst>
                          </p:cTn>
                        </p:par>
                        <p:par>
                          <p:cTn id="27" fill="hold">
                            <p:stCondLst>
                              <p:cond delay="500"/>
                            </p:stCondLst>
                            <p:childTnLst>
                              <p:par>
                                <p:cTn id="28" presetID="4" presetClass="entr" presetSubtype="32" fill="hold" nodeType="afterEffect">
                                  <p:stCondLst>
                                    <p:cond delay="0"/>
                                  </p:stCondLst>
                                  <p:childTnLst>
                                    <p:set>
                                      <p:cBhvr>
                                        <p:cTn id="29" dur="1" fill="hold">
                                          <p:stCondLst>
                                            <p:cond delay="0"/>
                                          </p:stCondLst>
                                        </p:cTn>
                                        <p:tgtEl>
                                          <p:spTgt spid="14359"/>
                                        </p:tgtEl>
                                        <p:attrNameLst>
                                          <p:attrName>style.visibility</p:attrName>
                                        </p:attrNameLst>
                                      </p:cBhvr>
                                      <p:to>
                                        <p:strVal val="visible"/>
                                      </p:to>
                                    </p:set>
                                    <p:animEffect transition="in" filter="box(out)">
                                      <p:cBhvr>
                                        <p:cTn id="30" dur="500"/>
                                        <p:tgtEl>
                                          <p:spTgt spid="14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9" grpId="0"/>
      <p:bldP spid="143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316358" y="2245166"/>
            <a:ext cx="4572000" cy="1587614"/>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p>
            <a:pPr lvl="0">
              <a:spcBef>
                <a:spcPts val="1600"/>
              </a:spcBef>
            </a:pPr>
            <a:r>
              <a:rPr sz="2800" b="1" dirty="0">
                <a:solidFill>
                  <a:srgbClr val="FFFFFF"/>
                </a:solidFill>
                <a:latin typeface="Arial"/>
                <a:ea typeface="Arial"/>
                <a:cs typeface="Arial"/>
                <a:sym typeface="Arial"/>
              </a:rPr>
              <a:t>It moves your resume to the top of the stack!</a:t>
            </a:r>
            <a:endParaRPr sz="2800" dirty="0">
              <a:solidFill>
                <a:srgbClr val="FFFFFF"/>
              </a:solidFill>
              <a:latin typeface="Arial"/>
              <a:ea typeface="Arial"/>
              <a:cs typeface="Arial"/>
              <a:sym typeface="Arial"/>
            </a:endParaRPr>
          </a:p>
          <a:p>
            <a:pPr lvl="0">
              <a:spcBef>
                <a:spcPts val="1600"/>
              </a:spcBef>
            </a:pPr>
            <a:r>
              <a:rPr sz="2800" b="1" i="1" dirty="0">
                <a:solidFill>
                  <a:srgbClr val="FFD300"/>
                </a:solidFill>
                <a:latin typeface="Arial"/>
                <a:ea typeface="Arial"/>
                <a:cs typeface="Arial"/>
                <a:sym typeface="Arial"/>
              </a:rPr>
              <a:t>Mail it </a:t>
            </a:r>
            <a:r>
              <a:rPr lang="en-US" sz="2800" b="1" i="1" dirty="0">
                <a:solidFill>
                  <a:srgbClr val="FFD300"/>
                </a:solidFill>
                <a:latin typeface="Arial"/>
                <a:ea typeface="Arial"/>
                <a:cs typeface="Arial"/>
                <a:sym typeface="Arial"/>
              </a:rPr>
              <a:t>immediately!</a:t>
            </a:r>
            <a:endParaRPr sz="2800" b="1" i="1" dirty="0">
              <a:solidFill>
                <a:srgbClr val="FFD300"/>
              </a:solidFill>
              <a:latin typeface="Arial"/>
              <a:ea typeface="Arial"/>
              <a:cs typeface="Arial"/>
              <a:sym typeface="Arial"/>
            </a:endParaRPr>
          </a:p>
        </p:txBody>
      </p:sp>
      <p:sp>
        <p:nvSpPr>
          <p:cNvPr id="120" name="Shape 120"/>
          <p:cNvSpPr/>
          <p:nvPr/>
        </p:nvSpPr>
        <p:spPr>
          <a:xfrm>
            <a:off x="317500" y="868362"/>
            <a:ext cx="4483100" cy="1292662"/>
          </a:xfrm>
          <a:prstGeom prst="rect">
            <a:avLst/>
          </a:prstGeom>
          <a:ln w="12700">
            <a:miter lim="400000"/>
          </a:ln>
          <a:effectLst>
            <a:outerShdw blurRad="12700" dist="45791" dir="2021404"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lvl1pPr>
              <a:defRPr sz="3200" b="1" i="1">
                <a:solidFill>
                  <a:srgbClr val="FFD300"/>
                </a:solidFill>
                <a:latin typeface="Arial"/>
                <a:ea typeface="Arial"/>
                <a:cs typeface="Arial"/>
                <a:sym typeface="Arial"/>
              </a:defRPr>
            </a:lvl1pPr>
          </a:lstStyle>
          <a:p>
            <a:pPr lvl="0">
              <a:defRPr sz="1800" b="0" i="0">
                <a:solidFill>
                  <a:srgbClr val="000000"/>
                </a:solidFill>
              </a:defRPr>
            </a:pPr>
            <a:r>
              <a:rPr sz="2800" b="1" i="1" dirty="0">
                <a:solidFill>
                  <a:srgbClr val="FFD300"/>
                </a:solidFill>
              </a:rPr>
              <a:t>Very few people bother to send a thank</a:t>
            </a:r>
            <a:r>
              <a:rPr lang="en-US" sz="2800" b="1" i="1" dirty="0">
                <a:solidFill>
                  <a:srgbClr val="FFD300"/>
                </a:solidFill>
              </a:rPr>
              <a:t>-</a:t>
            </a:r>
            <a:r>
              <a:rPr sz="2800" b="1" i="1" dirty="0">
                <a:solidFill>
                  <a:srgbClr val="FFD300"/>
                </a:solidFill>
              </a:rPr>
              <a:t>you letter</a:t>
            </a:r>
            <a:r>
              <a:rPr lang="en-US" sz="2800" b="1" i="1" dirty="0">
                <a:solidFill>
                  <a:srgbClr val="FFD300"/>
                </a:solidFill>
              </a:rPr>
              <a:t>,</a:t>
            </a:r>
            <a:r>
              <a:rPr sz="2800" b="1" i="1" dirty="0">
                <a:solidFill>
                  <a:srgbClr val="FFD300"/>
                </a:solidFill>
              </a:rPr>
              <a:t> card</a:t>
            </a:r>
            <a:r>
              <a:rPr lang="en-US" sz="2800" b="1" i="1" dirty="0">
                <a:solidFill>
                  <a:srgbClr val="FFD300"/>
                </a:solidFill>
              </a:rPr>
              <a:t>, or email.</a:t>
            </a:r>
            <a:endParaRPr sz="2800" b="1" i="1" dirty="0">
              <a:solidFill>
                <a:srgbClr val="FFD300"/>
              </a:solidFill>
            </a:endParaRPr>
          </a:p>
        </p:txBody>
      </p:sp>
      <p:pic>
        <p:nvPicPr>
          <p:cNvPr id="121" name="image4.png" descr="CarDirPPT_Logo"/>
          <p:cNvPicPr/>
          <p:nvPr/>
        </p:nvPicPr>
        <p:blipFill>
          <a:blip r:embed="rId3"/>
          <a:stretch>
            <a:fillRect/>
          </a:stretch>
        </p:blipFill>
        <p:spPr>
          <a:xfrm>
            <a:off x="552450" y="6305550"/>
            <a:ext cx="469900" cy="469900"/>
          </a:xfrm>
          <a:prstGeom prst="rect">
            <a:avLst/>
          </a:prstGeom>
          <a:ln w="12700">
            <a:miter lim="400000"/>
          </a:ln>
        </p:spPr>
      </p:pic>
      <p:sp>
        <p:nvSpPr>
          <p:cNvPr id="122" name="Shape 122"/>
          <p:cNvSpPr/>
          <p:nvPr/>
        </p:nvSpPr>
        <p:spPr>
          <a:xfrm>
            <a:off x="7226300" y="42854"/>
            <a:ext cx="1215366" cy="498492"/>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lvl="0"/>
            <a:r>
              <a:rPr sz="2900" b="1">
                <a:solidFill>
                  <a:srgbClr val="FFE419"/>
                </a:solidFill>
                <a:latin typeface="Arial"/>
                <a:ea typeface="Arial"/>
                <a:cs typeface="Arial"/>
                <a:sym typeface="Arial"/>
              </a:rPr>
              <a:t>›››</a:t>
            </a:r>
            <a:r>
              <a:rPr>
                <a:solidFill>
                  <a:srgbClr val="FFFFFF"/>
                </a:solidFill>
                <a:latin typeface="Impact"/>
                <a:ea typeface="Impact"/>
                <a:cs typeface="Impact"/>
                <a:sym typeface="Impact"/>
              </a:rPr>
              <a:t> step 10 </a:t>
            </a:r>
          </a:p>
        </p:txBody>
      </p:sp>
      <p:sp>
        <p:nvSpPr>
          <p:cNvPr id="123" name="Shape 123"/>
          <p:cNvSpPr/>
          <p:nvPr/>
        </p:nvSpPr>
        <p:spPr>
          <a:xfrm>
            <a:off x="1145349" y="6304974"/>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a:t>
            </a:r>
            <a:r>
              <a:rPr lang="en-US" sz="1800" dirty="0">
                <a:solidFill>
                  <a:srgbClr val="FFFFFF"/>
                </a:solidFill>
                <a:latin typeface="Arial"/>
                <a:ea typeface="Arial"/>
                <a:cs typeface="Arial"/>
                <a:sym typeface="Arial"/>
              </a:rPr>
              <a:t>53</a:t>
            </a:r>
            <a:r>
              <a:rPr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 28</a:t>
            </a:r>
          </a:p>
        </p:txBody>
      </p:sp>
      <p:sp>
        <p:nvSpPr>
          <p:cNvPr id="124" name="Shape 124"/>
          <p:cNvSpPr/>
          <p:nvPr/>
        </p:nvSpPr>
        <p:spPr>
          <a:xfrm>
            <a:off x="1714500" y="61268"/>
            <a:ext cx="4432300" cy="461665"/>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3000">
                <a:solidFill>
                  <a:srgbClr val="FFFFFF"/>
                </a:solidFill>
                <a:latin typeface="Impact"/>
                <a:ea typeface="Impact"/>
                <a:cs typeface="Impact"/>
                <a:sym typeface="Impact"/>
              </a:defRPr>
            </a:lvl1pPr>
          </a:lstStyle>
          <a:p>
            <a:pPr lvl="0">
              <a:defRPr sz="1800">
                <a:solidFill>
                  <a:srgbClr val="000000"/>
                </a:solidFill>
              </a:defRPr>
            </a:pPr>
            <a:r>
              <a:rPr sz="3000" dirty="0">
                <a:solidFill>
                  <a:srgbClr val="FFFFFF"/>
                </a:solidFill>
              </a:rPr>
              <a:t>The Thank</a:t>
            </a:r>
            <a:r>
              <a:rPr lang="en-US" sz="3000" dirty="0">
                <a:solidFill>
                  <a:srgbClr val="FFFFFF"/>
                </a:solidFill>
              </a:rPr>
              <a:t>-</a:t>
            </a:r>
            <a:r>
              <a:rPr sz="3000" dirty="0">
                <a:solidFill>
                  <a:srgbClr val="FFFFFF"/>
                </a:solidFill>
              </a:rPr>
              <a:t>You Letter</a:t>
            </a:r>
          </a:p>
        </p:txBody>
      </p:sp>
      <p:pic>
        <p:nvPicPr>
          <p:cNvPr id="9" name="Picture 8">
            <a:extLst>
              <a:ext uri="{FF2B5EF4-FFF2-40B4-BE49-F238E27FC236}">
                <a16:creationId xmlns:a16="http://schemas.microsoft.com/office/drawing/2014/main" id="{E65E1F7C-490F-4124-850D-EEA7824BBD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09" t="25230" r="14840" b="11766"/>
          <a:stretch/>
        </p:blipFill>
        <p:spPr>
          <a:xfrm>
            <a:off x="4888358" y="1111348"/>
            <a:ext cx="4110592" cy="4693404"/>
          </a:xfrm>
          <a:prstGeom prst="rect">
            <a:avLst/>
          </a:prstGeom>
          <a:effectLst>
            <a:glow rad="101600">
              <a:schemeClr val="bg2">
                <a:alpha val="60000"/>
              </a:schemeClr>
            </a:glow>
          </a:effectLst>
        </p:spPr>
      </p:pic>
    </p:spTree>
    <p:extLst>
      <p:ext uri="{BB962C8B-B14F-4D97-AF65-F5344CB8AC3E}">
        <p14:creationId xmlns:p14="http://schemas.microsoft.com/office/powerpoint/2010/main" val="2774539532"/>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21"/>
                                        </p:tgtEl>
                                        <p:attrNameLst>
                                          <p:attrName>style.visibility</p:attrName>
                                        </p:attrNameLst>
                                      </p:cBhvr>
                                      <p:to>
                                        <p:strVal val="visible"/>
                                      </p:to>
                                    </p:set>
                                    <p:animEffect transition="in" filter="box(out)">
                                      <p:cBhvr>
                                        <p:cTn id="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Rectangle 4"/>
          <p:cNvSpPr>
            <a:spLocks noChangeArrowheads="1"/>
          </p:cNvSpPr>
          <p:nvPr/>
        </p:nvSpPr>
        <p:spPr bwMode="auto">
          <a:xfrm>
            <a:off x="7226300" y="25400"/>
            <a:ext cx="1495425"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419"/>
                </a:solidFill>
                <a:latin typeface="Arial" charset="0"/>
              </a:rPr>
              <a:t>›››</a:t>
            </a:r>
            <a:r>
              <a:rPr lang="en-US" dirty="0">
                <a:latin typeface="Impact" pitchFamily="34" charset="0"/>
              </a:rPr>
              <a:t> </a:t>
            </a:r>
            <a:r>
              <a:rPr lang="en-US" dirty="0">
                <a:solidFill>
                  <a:schemeClr val="tx1"/>
                </a:solidFill>
                <a:latin typeface="Impact" pitchFamily="34" charset="0"/>
              </a:rPr>
              <a:t>step 11</a:t>
            </a:r>
            <a:r>
              <a:rPr lang="en-US" dirty="0">
                <a:latin typeface="Impact" pitchFamily="34" charset="0"/>
              </a:rPr>
              <a:t> </a:t>
            </a:r>
          </a:p>
        </p:txBody>
      </p:sp>
      <p:sp>
        <p:nvSpPr>
          <p:cNvPr id="82948" name="Rectangle 5"/>
          <p:cNvSpPr>
            <a:spLocks noChangeArrowheads="1"/>
          </p:cNvSpPr>
          <p:nvPr/>
        </p:nvSpPr>
        <p:spPr bwMode="auto">
          <a:xfrm>
            <a:off x="495300" y="1282700"/>
            <a:ext cx="8382000" cy="4872616"/>
          </a:xfrm>
          <a:prstGeom prst="rect">
            <a:avLst/>
          </a:prstGeom>
          <a:noFill/>
          <a:ln w="12700" algn="ctr">
            <a:noFill/>
            <a:miter lim="800000"/>
            <a:headEnd/>
            <a:tailEnd/>
          </a:ln>
        </p:spPr>
        <p:txBody>
          <a:bodyPr lIns="90488" tIns="44450" rIns="90488" bIns="44450">
            <a:spAutoFit/>
          </a:bodyPr>
          <a:lstStyle/>
          <a:p>
            <a:pPr marL="228600" indent="-228600" eaLnBrk="0" hangingPunct="0">
              <a:lnSpc>
                <a:spcPct val="120000"/>
              </a:lnSpc>
              <a:spcBef>
                <a:spcPct val="50000"/>
              </a:spcBef>
              <a:buClr>
                <a:srgbClr val="29A8FF"/>
              </a:buClr>
            </a:pPr>
            <a:r>
              <a:rPr lang="en-US" sz="2800" b="1" u="sng" dirty="0">
                <a:solidFill>
                  <a:srgbClr val="FFFFFF"/>
                </a:solidFill>
              </a:rPr>
              <a:t>www.careertrain.com</a:t>
            </a:r>
            <a:endParaRPr lang="en-US" sz="2800" b="1" dirty="0">
              <a:solidFill>
                <a:srgbClr val="FFFF99"/>
              </a:solidFill>
            </a:endParaRPr>
          </a:p>
          <a:p>
            <a:pPr marL="228600" indent="-228600" eaLnBrk="0" hangingPunct="0">
              <a:lnSpc>
                <a:spcPct val="120000"/>
              </a:lnSpc>
              <a:spcBef>
                <a:spcPct val="50000"/>
              </a:spcBef>
              <a:buClr>
                <a:srgbClr val="FFD300"/>
              </a:buClr>
              <a:buFontTx/>
              <a:buChar char="•"/>
            </a:pPr>
            <a:r>
              <a:rPr lang="en-US" sz="2800" b="1" i="1" dirty="0">
                <a:solidFill>
                  <a:schemeClr val="tx1"/>
                </a:solidFill>
              </a:rPr>
              <a:t>The worksheet on pages 29 – 31 will help you  complete the online Resume Tool.</a:t>
            </a:r>
          </a:p>
          <a:p>
            <a:pPr marL="228600" indent="-228600" eaLnBrk="0" hangingPunct="0">
              <a:lnSpc>
                <a:spcPct val="120000"/>
              </a:lnSpc>
              <a:spcBef>
                <a:spcPct val="50000"/>
              </a:spcBef>
              <a:buClr>
                <a:srgbClr val="FFD300"/>
              </a:buClr>
              <a:buFontTx/>
              <a:buChar char="•"/>
            </a:pPr>
            <a:r>
              <a:rPr lang="en-US" sz="2800" b="1" i="1" dirty="0">
                <a:solidFill>
                  <a:schemeClr val="tx1"/>
                </a:solidFill>
              </a:rPr>
              <a:t>The Resume Tool will create your resume, cover letters, thank-you letters, and references pages!</a:t>
            </a:r>
          </a:p>
          <a:p>
            <a:pPr marL="228600" indent="-228600" eaLnBrk="0" hangingPunct="0">
              <a:lnSpc>
                <a:spcPct val="120000"/>
              </a:lnSpc>
              <a:spcBef>
                <a:spcPct val="50000"/>
              </a:spcBef>
              <a:buClr>
                <a:srgbClr val="FFD300"/>
              </a:buClr>
              <a:buFontTx/>
              <a:buChar char="•"/>
            </a:pPr>
            <a:r>
              <a:rPr lang="en-US" sz="2800" b="1" i="1" dirty="0">
                <a:solidFill>
                  <a:schemeClr val="tx1"/>
                </a:solidFill>
              </a:rPr>
              <a:t>Stored online – accessible only by you, password protected.</a:t>
            </a:r>
          </a:p>
        </p:txBody>
      </p:sp>
      <p:sp>
        <p:nvSpPr>
          <p:cNvPr id="464902" name="Text Box 6"/>
          <p:cNvSpPr txBox="1">
            <a:spLocks noChangeArrowheads="1"/>
          </p:cNvSpPr>
          <p:nvPr/>
        </p:nvSpPr>
        <p:spPr bwMode="auto">
          <a:xfrm>
            <a:off x="457200" y="779463"/>
            <a:ext cx="8534400" cy="579437"/>
          </a:xfrm>
          <a:prstGeom prst="rect">
            <a:avLst/>
          </a:prstGeom>
          <a:noFill/>
          <a:ln w="12700">
            <a:noFill/>
            <a:miter lim="800000"/>
            <a:headEnd/>
            <a:tailEnd/>
          </a:ln>
          <a:effectLst>
            <a:outerShdw dist="45791" dir="2021404" algn="ctr" rotWithShape="0">
              <a:srgbClr val="000000"/>
            </a:outerShdw>
          </a:effectLst>
        </p:spPr>
        <p:txBody>
          <a:bodyPr>
            <a:spAutoFit/>
          </a:bodyPr>
          <a:lstStyle/>
          <a:p>
            <a:pPr eaLnBrk="0" hangingPunct="0">
              <a:defRPr/>
            </a:pPr>
            <a:r>
              <a:rPr lang="en-US" sz="3200" b="1" i="1" dirty="0">
                <a:solidFill>
                  <a:srgbClr val="FFD300"/>
                </a:solidFill>
                <a:latin typeface="Arial" charset="0"/>
              </a:rPr>
              <a:t>CD2 Online Resume Tool Worksheet</a:t>
            </a:r>
          </a:p>
        </p:txBody>
      </p:sp>
      <p:pic>
        <p:nvPicPr>
          <p:cNvPr id="464903" name="Picture 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51</a:t>
            </a:fld>
            <a:r>
              <a:rPr lang="en-US" sz="1800" dirty="0"/>
              <a:t>   </a:t>
            </a:r>
            <a:r>
              <a:rPr lang="en-US" sz="2800" dirty="0"/>
              <a:t>|  </a:t>
            </a:r>
            <a:r>
              <a:rPr lang="en-US" sz="1800" dirty="0"/>
              <a:t>Pages 29 – 31</a:t>
            </a:r>
            <a:endParaRPr lang="en-US" sz="1600" dirty="0"/>
          </a:p>
        </p:txBody>
      </p:sp>
      <p:sp>
        <p:nvSpPr>
          <p:cNvPr id="7" name="Rectangle 19"/>
          <p:cNvSpPr>
            <a:spLocks noChangeArrowheads="1"/>
          </p:cNvSpPr>
          <p:nvPr/>
        </p:nvSpPr>
        <p:spPr bwMode="auto">
          <a:xfrm>
            <a:off x="1651000" y="15101"/>
            <a:ext cx="55753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Resume Online Tool Worksheet</a:t>
            </a:r>
            <a:endParaRPr lang="en-US" sz="3000" dirty="0">
              <a:latin typeface="Impact" pitchFamily="34" charset="0"/>
            </a:endParaRPr>
          </a:p>
        </p:txBody>
      </p:sp>
    </p:spTree>
    <p:extLst>
      <p:ext uri="{BB962C8B-B14F-4D97-AF65-F5344CB8AC3E}">
        <p14:creationId xmlns:p14="http://schemas.microsoft.com/office/powerpoint/2010/main" val="342417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64903"/>
                                        </p:tgtEl>
                                        <p:attrNameLst>
                                          <p:attrName>style.visibility</p:attrName>
                                        </p:attrNameLst>
                                      </p:cBhvr>
                                      <p:to>
                                        <p:strVal val="visible"/>
                                      </p:to>
                                    </p:set>
                                    <p:animEffect transition="in" filter="box(out)">
                                      <p:cBhvr>
                                        <p:cTn id="7" dur="500"/>
                                        <p:tgtEl>
                                          <p:spTgt spid="464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ED3900-1B73-4AFE-80E5-8958522F5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92153">
            <a:off x="5036483" y="551615"/>
            <a:ext cx="3349175" cy="4348929"/>
          </a:xfrm>
          <a:prstGeom prst="rect">
            <a:avLst/>
          </a:prstGeom>
        </p:spPr>
      </p:pic>
      <p:pic>
        <p:nvPicPr>
          <p:cNvPr id="5" name="Picture 4">
            <a:extLst>
              <a:ext uri="{FF2B5EF4-FFF2-40B4-BE49-F238E27FC236}">
                <a16:creationId xmlns:a16="http://schemas.microsoft.com/office/drawing/2014/main" id="{547049AF-175E-4262-866F-C5EBBE2BF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34" t="30769" r="20756" b="6257"/>
          <a:stretch/>
        </p:blipFill>
        <p:spPr>
          <a:xfrm>
            <a:off x="433293" y="1813399"/>
            <a:ext cx="3106017" cy="4318781"/>
          </a:xfrm>
          <a:prstGeom prst="rect">
            <a:avLst/>
          </a:prstGeom>
        </p:spPr>
      </p:pic>
      <p:sp>
        <p:nvSpPr>
          <p:cNvPr id="129" name="Shape 129"/>
          <p:cNvSpPr/>
          <p:nvPr/>
        </p:nvSpPr>
        <p:spPr>
          <a:xfrm>
            <a:off x="330200" y="796256"/>
            <a:ext cx="4495801" cy="940037"/>
          </a:xfrm>
          <a:prstGeom prst="rect">
            <a:avLst/>
          </a:prstGeom>
          <a:ln w="12700">
            <a:miter lim="400000"/>
          </a:ln>
          <a:effectLst>
            <a:outerShdw blurRad="12700" dist="53882" dir="2700000" rotWithShape="0">
              <a:srgbClr val="000000"/>
            </a:outerShdw>
          </a:effectLst>
          <a:extLst>
            <a:ext uri="{C572A759-6A51-4108-AA02-DFA0A04FC94B}">
              <ma14:wrappingTextBoxFlag xmlns:ma14="http://schemas.microsoft.com/office/mac/drawingml/2011/main" xmlns="" val="1"/>
            </a:ext>
          </a:extLst>
        </p:spPr>
        <p:txBody>
          <a:bodyPr lIns="44450" tIns="44450" rIns="44450" bIns="44450">
            <a:spAutoFit/>
          </a:bodyPr>
          <a:lstStyle>
            <a:lvl1pPr>
              <a:defRPr sz="3000" b="1">
                <a:solidFill>
                  <a:srgbClr val="FFD300"/>
                </a:solidFill>
                <a:latin typeface="Arial"/>
                <a:ea typeface="Arial"/>
                <a:cs typeface="Arial"/>
                <a:sym typeface="Arial"/>
              </a:defRPr>
            </a:lvl1pPr>
          </a:lstStyle>
          <a:p>
            <a:pPr lvl="0">
              <a:defRPr sz="1800" b="0">
                <a:solidFill>
                  <a:srgbClr val="000000"/>
                </a:solidFill>
              </a:defRPr>
            </a:pPr>
            <a:r>
              <a:rPr sz="3000" b="1" dirty="0">
                <a:solidFill>
                  <a:srgbClr val="FFD300"/>
                </a:solidFill>
              </a:rPr>
              <a:t>All the information you need is on your resume</a:t>
            </a:r>
          </a:p>
        </p:txBody>
      </p:sp>
      <p:pic>
        <p:nvPicPr>
          <p:cNvPr id="130" name="image4.png" descr="CarDirPPT_Logo"/>
          <p:cNvPicPr/>
          <p:nvPr/>
        </p:nvPicPr>
        <p:blipFill>
          <a:blip r:embed="rId5"/>
          <a:stretch>
            <a:fillRect/>
          </a:stretch>
        </p:blipFill>
        <p:spPr>
          <a:xfrm>
            <a:off x="552450" y="6305550"/>
            <a:ext cx="469900" cy="469900"/>
          </a:xfrm>
          <a:prstGeom prst="rect">
            <a:avLst/>
          </a:prstGeom>
          <a:ln w="12700">
            <a:miter lim="400000"/>
          </a:ln>
        </p:spPr>
      </p:pic>
      <p:sp>
        <p:nvSpPr>
          <p:cNvPr id="131" name="Shape 131"/>
          <p:cNvSpPr/>
          <p:nvPr/>
        </p:nvSpPr>
        <p:spPr>
          <a:xfrm>
            <a:off x="7226300" y="42854"/>
            <a:ext cx="1207552" cy="498492"/>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lvl="0"/>
            <a:r>
              <a:rPr sz="2900" b="1">
                <a:solidFill>
                  <a:srgbClr val="FFE419"/>
                </a:solidFill>
                <a:latin typeface="Arial"/>
                <a:ea typeface="Arial"/>
                <a:cs typeface="Arial"/>
                <a:sym typeface="Arial"/>
              </a:rPr>
              <a:t>›››</a:t>
            </a:r>
            <a:r>
              <a:rPr>
                <a:solidFill>
                  <a:srgbClr val="FFFFFF"/>
                </a:solidFill>
                <a:latin typeface="Impact"/>
                <a:ea typeface="Impact"/>
                <a:cs typeface="Impact"/>
                <a:sym typeface="Impact"/>
              </a:rPr>
              <a:t> step 12 </a:t>
            </a:r>
          </a:p>
        </p:txBody>
      </p:sp>
      <p:sp>
        <p:nvSpPr>
          <p:cNvPr id="132" name="Shape 132"/>
          <p:cNvSpPr/>
          <p:nvPr/>
        </p:nvSpPr>
        <p:spPr>
          <a:xfrm>
            <a:off x="1158049" y="6271996"/>
            <a:ext cx="3106017"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1800" dirty="0">
                <a:solidFill>
                  <a:srgbClr val="FFFFFF"/>
                </a:solidFill>
                <a:latin typeface="Arial"/>
                <a:ea typeface="Arial"/>
                <a:cs typeface="Arial"/>
                <a:sym typeface="Arial"/>
              </a:rPr>
              <a:t>Slide </a:t>
            </a:r>
            <a:r>
              <a:rPr lang="en-US" sz="1800" dirty="0">
                <a:solidFill>
                  <a:srgbClr val="FFFFFF"/>
                </a:solidFill>
                <a:latin typeface="Arial"/>
                <a:ea typeface="Arial"/>
                <a:cs typeface="Arial"/>
                <a:sym typeface="Arial"/>
              </a:rPr>
              <a:t>55</a:t>
            </a:r>
            <a:r>
              <a:rPr sz="1800" dirty="0">
                <a:solidFill>
                  <a:srgbClr val="FFFFFF"/>
                </a:solidFill>
                <a:latin typeface="Arial"/>
                <a:ea typeface="Arial"/>
                <a:cs typeface="Arial"/>
                <a:sym typeface="Arial"/>
              </a:rPr>
              <a:t>   </a:t>
            </a:r>
            <a:r>
              <a:rPr sz="2800" dirty="0">
                <a:solidFill>
                  <a:srgbClr val="FFFFFF"/>
                </a:solidFill>
                <a:latin typeface="Arial"/>
                <a:ea typeface="Arial"/>
                <a:cs typeface="Arial"/>
                <a:sym typeface="Arial"/>
              </a:rPr>
              <a:t>|  </a:t>
            </a:r>
            <a:r>
              <a:rPr sz="1800" dirty="0">
                <a:solidFill>
                  <a:srgbClr val="FFFFFF"/>
                </a:solidFill>
                <a:latin typeface="Arial"/>
                <a:ea typeface="Arial"/>
                <a:cs typeface="Arial"/>
                <a:sym typeface="Arial"/>
              </a:rPr>
              <a:t>Pages 32 – 33</a:t>
            </a:r>
          </a:p>
        </p:txBody>
      </p:sp>
      <p:sp>
        <p:nvSpPr>
          <p:cNvPr id="133" name="Shape 133"/>
          <p:cNvSpPr/>
          <p:nvPr/>
        </p:nvSpPr>
        <p:spPr>
          <a:xfrm>
            <a:off x="1701800" y="17780"/>
            <a:ext cx="5486400" cy="548641"/>
          </a:xfrm>
          <a:prstGeom prst="rect">
            <a:avLst/>
          </a:prstGeom>
          <a:ln w="12700">
            <a:miter lim="400000"/>
          </a:ln>
          <a:effectLst>
            <a:outerShdw blurRad="12700" dist="35921"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3000">
                <a:solidFill>
                  <a:srgbClr val="FFFFFF"/>
                </a:solidFill>
                <a:latin typeface="Impact"/>
                <a:ea typeface="Impact"/>
                <a:cs typeface="Impact"/>
                <a:sym typeface="Impact"/>
              </a:defRPr>
            </a:lvl1pPr>
          </a:lstStyle>
          <a:p>
            <a:pPr lvl="0">
              <a:defRPr sz="1800">
                <a:solidFill>
                  <a:srgbClr val="000000"/>
                </a:solidFill>
              </a:defRPr>
            </a:pPr>
            <a:r>
              <a:rPr sz="3000">
                <a:solidFill>
                  <a:srgbClr val="FFFFFF"/>
                </a:solidFill>
              </a:rPr>
              <a:t>The Job Application</a:t>
            </a:r>
          </a:p>
        </p:txBody>
      </p:sp>
      <p:sp>
        <p:nvSpPr>
          <p:cNvPr id="134" name="Shape 134"/>
          <p:cNvSpPr/>
          <p:nvPr/>
        </p:nvSpPr>
        <p:spPr>
          <a:xfrm>
            <a:off x="3672278" y="5089695"/>
            <a:ext cx="5234749"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b="1">
                <a:solidFill>
                  <a:srgbClr val="FFD300"/>
                </a:solidFill>
                <a:latin typeface="Arial"/>
                <a:ea typeface="Arial"/>
                <a:cs typeface="Arial"/>
                <a:sym typeface="Arial"/>
              </a:rPr>
              <a:t>Download a practice application from our Resume Tool section at </a:t>
            </a:r>
            <a:r>
              <a:rPr b="1">
                <a:solidFill>
                  <a:srgbClr val="FFFFFF"/>
                </a:solidFill>
                <a:latin typeface="Arial"/>
                <a:ea typeface="Arial"/>
                <a:cs typeface="Arial"/>
                <a:sym typeface="Arial"/>
              </a:rPr>
              <a:t>www.careertrain.com</a:t>
            </a:r>
          </a:p>
        </p:txBody>
      </p:sp>
      <p:cxnSp>
        <p:nvCxnSpPr>
          <p:cNvPr id="6" name="Straight Arrow Connector 5"/>
          <p:cNvCxnSpPr>
            <a:cxnSpLocks/>
          </p:cNvCxnSpPr>
          <p:nvPr/>
        </p:nvCxnSpPr>
        <p:spPr bwMode="auto">
          <a:xfrm flipV="1">
            <a:off x="1800665" y="1535962"/>
            <a:ext cx="3804027" cy="765270"/>
          </a:xfrm>
          <a:prstGeom prst="straightConnector1">
            <a:avLst/>
          </a:prstGeom>
          <a:solidFill>
            <a:schemeClr val="accent1"/>
          </a:solidFill>
          <a:ln w="57150" cap="flat" cmpd="sng" algn="ctr">
            <a:solidFill>
              <a:srgbClr val="FF0000"/>
            </a:solidFill>
            <a:prstDash val="solid"/>
            <a:round/>
            <a:headEnd type="none" w="med" len="med"/>
            <a:tailEnd type="arrow"/>
          </a:ln>
          <a:effectLst>
            <a:outerShdw dist="35921" dir="2700000" algn="ctr" rotWithShape="0">
              <a:schemeClr val="bg2"/>
            </a:outerShdw>
          </a:effectLst>
        </p:spPr>
      </p:cxnSp>
    </p:spTree>
    <p:extLst>
      <p:ext uri="{BB962C8B-B14F-4D97-AF65-F5344CB8AC3E}">
        <p14:creationId xmlns:p14="http://schemas.microsoft.com/office/powerpoint/2010/main" val="601111866"/>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par>
                          <p:cTn id="8" fill="hold">
                            <p:stCondLst>
                              <p:cond delay="2000"/>
                            </p:stCondLst>
                            <p:childTnLst>
                              <p:par>
                                <p:cTn id="9" presetID="4" presetClass="entr" presetSubtype="32" fill="hold" grpId="0" nodeType="afterEffect">
                                  <p:stCondLst>
                                    <p:cond delay="0"/>
                                  </p:stCondLst>
                                  <p:iterate>
                                    <p:tmAbs val="0"/>
                                  </p:iterate>
                                  <p:childTnLst>
                                    <p:set>
                                      <p:cBhvr>
                                        <p:cTn id="10" fill="hold"/>
                                        <p:tgtEl>
                                          <p:spTgt spid="130"/>
                                        </p:tgtEl>
                                        <p:attrNameLst>
                                          <p:attrName>style.visibility</p:attrName>
                                        </p:attrNameLst>
                                      </p:cBhvr>
                                      <p:to>
                                        <p:strVal val="visible"/>
                                      </p:to>
                                    </p:set>
                                    <p:animEffect transition="in" filter="box(out)">
                                      <p:cBhvr>
                                        <p:cTn id="1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365126" y="871538"/>
            <a:ext cx="3140074" cy="1567096"/>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tabLst>
                <a:tab pos="4170363" algn="l"/>
              </a:tabLst>
              <a:defRPr/>
            </a:pPr>
            <a:r>
              <a:rPr lang="en-US" sz="3200" b="1" i="1" dirty="0">
                <a:solidFill>
                  <a:srgbClr val="FFD300"/>
                </a:solidFill>
                <a:latin typeface="Arial" charset="0"/>
              </a:rPr>
              <a:t>Your purpose is simple –</a:t>
            </a:r>
          </a:p>
          <a:p>
            <a:pPr eaLnBrk="0" hangingPunct="0">
              <a:tabLst>
                <a:tab pos="4170363" algn="l"/>
              </a:tabLst>
              <a:defRPr/>
            </a:pPr>
            <a:r>
              <a:rPr lang="en-US" sz="3200" b="1" i="1" dirty="0">
                <a:solidFill>
                  <a:srgbClr val="FFD300"/>
                </a:solidFill>
                <a:latin typeface="Arial" charset="0"/>
              </a:rPr>
              <a:t>Get an offer!</a:t>
            </a:r>
          </a:p>
        </p:txBody>
      </p:sp>
      <p:sp>
        <p:nvSpPr>
          <p:cNvPr id="129027" name="Rectangle 3"/>
          <p:cNvSpPr>
            <a:spLocks noChangeArrowheads="1"/>
          </p:cNvSpPr>
          <p:nvPr/>
        </p:nvSpPr>
        <p:spPr bwMode="auto">
          <a:xfrm>
            <a:off x="365127" y="2875778"/>
            <a:ext cx="4029074" cy="2675091"/>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lnSpc>
                <a:spcPct val="150000"/>
              </a:lnSpc>
              <a:spcBef>
                <a:spcPts val="1800"/>
              </a:spcBef>
              <a:defRPr/>
            </a:pPr>
            <a:r>
              <a:rPr lang="en-US" sz="2800" b="1" dirty="0">
                <a:latin typeface="Arial" charset="0"/>
              </a:rPr>
              <a:t>It will build your confidence, even if you don’t accept the job.</a:t>
            </a:r>
          </a:p>
        </p:txBody>
      </p:sp>
      <p:pic>
        <p:nvPicPr>
          <p:cNvPr id="129042" name="Picture 1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129043" name="Picture 19" descr="interview pic"/>
          <p:cNvPicPr>
            <a:picLocks noChangeAspect="1" noChangeArrowheads="1"/>
          </p:cNvPicPr>
          <p:nvPr/>
        </p:nvPicPr>
        <p:blipFill>
          <a:blip r:embed="rId4" cstate="print">
            <a:lum bright="6000"/>
            <a:extLst>
              <a:ext uri="{BEBA8EAE-BF5A-486C-A8C5-ECC9F3942E4B}">
                <a14:imgProps xmlns:a14="http://schemas.microsoft.com/office/drawing/2010/main">
                  <a14:imgLayer r:embed="rId5">
                    <a14:imgEffect>
                      <a14:sharpenSoften amount="25000"/>
                    </a14:imgEffect>
                    <a14:imgEffect>
                      <a14:colorTemperature colorTemp="11200"/>
                    </a14:imgEffect>
                  </a14:imgLayer>
                </a14:imgProps>
              </a:ext>
            </a:extLst>
          </a:blip>
          <a:srcRect/>
          <a:stretch>
            <a:fillRect/>
          </a:stretch>
        </p:blipFill>
        <p:spPr bwMode="auto">
          <a:xfrm>
            <a:off x="4572000" y="871538"/>
            <a:ext cx="4070350" cy="5112664"/>
          </a:xfrm>
          <a:prstGeom prst="rect">
            <a:avLst/>
          </a:prstGeom>
          <a:ln>
            <a:noFill/>
          </a:ln>
          <a:effectLst>
            <a:softEdge rad="112500"/>
          </a:effectLst>
        </p:spPr>
      </p:pic>
      <p:sp>
        <p:nvSpPr>
          <p:cNvPr id="129045" name="Rectangle 21"/>
          <p:cNvSpPr>
            <a:spLocks noChangeArrowheads="1"/>
          </p:cNvSpPr>
          <p:nvPr/>
        </p:nvSpPr>
        <p:spPr bwMode="auto">
          <a:xfrm>
            <a:off x="7226300" y="25400"/>
            <a:ext cx="1541463"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419"/>
                </a:solidFill>
                <a:latin typeface="Arial" charset="0"/>
              </a:rPr>
              <a:t>›››</a:t>
            </a:r>
            <a:r>
              <a:rPr lang="en-US" dirty="0">
                <a:latin typeface="Impact" pitchFamily="34" charset="0"/>
              </a:rPr>
              <a:t> </a:t>
            </a:r>
            <a:r>
              <a:rPr lang="en-US" dirty="0">
                <a:solidFill>
                  <a:schemeClr val="tx1"/>
                </a:solidFill>
                <a:latin typeface="Impact" pitchFamily="34" charset="0"/>
              </a:rPr>
              <a:t>step 13</a:t>
            </a:r>
            <a:r>
              <a:rPr lang="en-US" dirty="0">
                <a:latin typeface="Impact" pitchFamily="34" charset="0"/>
              </a:rPr>
              <a:t> </a:t>
            </a: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53</a:t>
            </a:fld>
            <a:r>
              <a:rPr lang="en-US" sz="1800" dirty="0"/>
              <a:t>   </a:t>
            </a:r>
            <a:r>
              <a:rPr lang="en-US" sz="2800" dirty="0"/>
              <a:t>|  </a:t>
            </a:r>
            <a:r>
              <a:rPr lang="en-US" sz="1800" dirty="0"/>
              <a:t>Page 34</a:t>
            </a:r>
            <a:endParaRPr lang="en-US" sz="1600" dirty="0"/>
          </a:p>
        </p:txBody>
      </p:sp>
      <p:sp>
        <p:nvSpPr>
          <p:cNvPr id="8"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Interviewing Strategies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29043"/>
                                        </p:tgtEl>
                                        <p:attrNameLst>
                                          <p:attrName>style.visibility</p:attrName>
                                        </p:attrNameLst>
                                      </p:cBhvr>
                                      <p:to>
                                        <p:strVal val="visible"/>
                                      </p:to>
                                    </p:set>
                                    <p:anim calcmode="lin" valueType="num">
                                      <p:cBhvr>
                                        <p:cTn id="7" dur="1000" fill="hold"/>
                                        <p:tgtEl>
                                          <p:spTgt spid="129043"/>
                                        </p:tgtEl>
                                        <p:attrNameLst>
                                          <p:attrName>ppt_w</p:attrName>
                                        </p:attrNameLst>
                                      </p:cBhvr>
                                      <p:tavLst>
                                        <p:tav tm="0">
                                          <p:val>
                                            <p:fltVal val="0"/>
                                          </p:val>
                                        </p:tav>
                                        <p:tav tm="100000">
                                          <p:val>
                                            <p:strVal val="#ppt_w"/>
                                          </p:val>
                                        </p:tav>
                                      </p:tavLst>
                                    </p:anim>
                                    <p:anim calcmode="lin" valueType="num">
                                      <p:cBhvr>
                                        <p:cTn id="8" dur="1000" fill="hold"/>
                                        <p:tgtEl>
                                          <p:spTgt spid="129043"/>
                                        </p:tgtEl>
                                        <p:attrNameLst>
                                          <p:attrName>ppt_h</p:attrName>
                                        </p:attrNameLst>
                                      </p:cBhvr>
                                      <p:tavLst>
                                        <p:tav tm="0">
                                          <p:val>
                                            <p:fltVal val="0"/>
                                          </p:val>
                                        </p:tav>
                                        <p:tav tm="100000">
                                          <p:val>
                                            <p:strVal val="#ppt_h"/>
                                          </p:val>
                                        </p:tav>
                                      </p:tavLst>
                                    </p:anim>
                                    <p:anim calcmode="lin" valueType="num">
                                      <p:cBhvr>
                                        <p:cTn id="9" dur="1000" fill="hold"/>
                                        <p:tgtEl>
                                          <p:spTgt spid="129043"/>
                                        </p:tgtEl>
                                        <p:attrNameLst>
                                          <p:attrName>style.rotation</p:attrName>
                                        </p:attrNameLst>
                                      </p:cBhvr>
                                      <p:tavLst>
                                        <p:tav tm="0">
                                          <p:val>
                                            <p:fltVal val="90"/>
                                          </p:val>
                                        </p:tav>
                                        <p:tav tm="100000">
                                          <p:val>
                                            <p:fltVal val="0"/>
                                          </p:val>
                                        </p:tav>
                                      </p:tavLst>
                                    </p:anim>
                                    <p:animEffect transition="in" filter="fade">
                                      <p:cBhvr>
                                        <p:cTn id="10" dur="1000"/>
                                        <p:tgtEl>
                                          <p:spTgt spid="129043"/>
                                        </p:tgtEl>
                                      </p:cBhvr>
                                    </p:animEffect>
                                  </p:childTnLst>
                                </p:cTn>
                              </p:par>
                            </p:childTnLst>
                          </p:cTn>
                        </p:par>
                        <p:par>
                          <p:cTn id="11" fill="hold">
                            <p:stCondLst>
                              <p:cond delay="1000"/>
                            </p:stCondLst>
                            <p:childTnLst>
                              <p:par>
                                <p:cTn id="12" presetID="4" presetClass="entr" presetSubtype="32" fill="hold" nodeType="afterEffect">
                                  <p:stCondLst>
                                    <p:cond delay="0"/>
                                  </p:stCondLst>
                                  <p:childTnLst>
                                    <p:set>
                                      <p:cBhvr>
                                        <p:cTn id="13" dur="1" fill="hold">
                                          <p:stCondLst>
                                            <p:cond delay="0"/>
                                          </p:stCondLst>
                                        </p:cTn>
                                        <p:tgtEl>
                                          <p:spTgt spid="129042"/>
                                        </p:tgtEl>
                                        <p:attrNameLst>
                                          <p:attrName>style.visibility</p:attrName>
                                        </p:attrNameLst>
                                      </p:cBhvr>
                                      <p:to>
                                        <p:strVal val="visible"/>
                                      </p:to>
                                    </p:set>
                                    <p:animEffect transition="in" filter="box(out)">
                                      <p:cBhvr>
                                        <p:cTn id="14" dur="500"/>
                                        <p:tgtEl>
                                          <p:spTgt spid="12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ChangeArrowheads="1"/>
          </p:cNvSpPr>
          <p:nvPr/>
        </p:nvSpPr>
        <p:spPr bwMode="auto">
          <a:xfrm>
            <a:off x="269483" y="823916"/>
            <a:ext cx="4857750" cy="5281959"/>
          </a:xfrm>
          <a:prstGeom prst="rect">
            <a:avLst/>
          </a:prstGeom>
          <a:noFill/>
          <a:ln w="12700">
            <a:noFill/>
            <a:miter lim="800000"/>
            <a:headEnd/>
            <a:tailEnd/>
          </a:ln>
          <a:effectLst>
            <a:outerShdw dist="63500" dir="2212194" algn="ctr" rotWithShape="0">
              <a:srgbClr val="000000"/>
            </a:outerShdw>
          </a:effectLst>
        </p:spPr>
        <p:txBody>
          <a:bodyPr wrap="square" lIns="90488" tIns="44450" rIns="90488" bIns="44450">
            <a:spAutoFit/>
          </a:bodyPr>
          <a:lstStyle/>
          <a:p>
            <a:pPr marL="233363" indent="-233363" defTabSz="119063" eaLnBrk="0" hangingPunct="0">
              <a:lnSpc>
                <a:spcPct val="105000"/>
              </a:lnSpc>
              <a:spcAft>
                <a:spcPct val="50000"/>
              </a:spcAft>
              <a:buClr>
                <a:srgbClr val="FFD300"/>
              </a:buClr>
              <a:tabLst>
                <a:tab pos="342900" algn="l"/>
              </a:tabLst>
              <a:defRPr/>
            </a:pPr>
            <a:r>
              <a:rPr lang="en-US" sz="2800" b="1" dirty="0">
                <a:solidFill>
                  <a:srgbClr val="FFD300"/>
                </a:solidFill>
                <a:latin typeface="Arial" charset="0"/>
              </a:rPr>
              <a:t> Research: </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Products and services?</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Locations?</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Growth potential?</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Who’s who in the organization? </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What’s the dress code?</a:t>
            </a:r>
          </a:p>
          <a:p>
            <a:pPr marL="342900" indent="-342900" defTabSz="119063" eaLnBrk="0" hangingPunct="0">
              <a:spcAft>
                <a:spcPct val="50000"/>
              </a:spcAft>
              <a:buClr>
                <a:srgbClr val="FFD300"/>
              </a:buClr>
              <a:buFontTx/>
              <a:buChar char="•"/>
              <a:tabLst>
                <a:tab pos="342900" algn="l"/>
              </a:tabLst>
              <a:defRPr/>
            </a:pPr>
            <a:r>
              <a:rPr lang="en-US" sz="2800" b="1" dirty="0">
                <a:latin typeface="Arial" charset="0"/>
              </a:rPr>
              <a:t>Who are their competitors?</a:t>
            </a:r>
          </a:p>
        </p:txBody>
      </p:sp>
      <p:pic>
        <p:nvPicPr>
          <p:cNvPr id="342025" name="Picture 9"/>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rot="666285">
            <a:off x="4461427" y="1262222"/>
            <a:ext cx="4908837" cy="3676871"/>
          </a:xfrm>
          <a:prstGeom prst="rect">
            <a:avLst/>
          </a:prstGeom>
          <a:ln>
            <a:noFill/>
          </a:ln>
          <a:effectLst>
            <a:softEdge rad="112500"/>
          </a:effectLst>
        </p:spPr>
      </p:pic>
      <p:pic>
        <p:nvPicPr>
          <p:cNvPr id="342028" name="Picture 12"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54</a:t>
            </a:fld>
            <a:r>
              <a:rPr lang="en-US" sz="1800" dirty="0"/>
              <a:t>   </a:t>
            </a:r>
            <a:r>
              <a:rPr lang="en-US" sz="2800" dirty="0"/>
              <a:t>|  </a:t>
            </a:r>
            <a:r>
              <a:rPr lang="en-US" sz="1800" dirty="0"/>
              <a:t>Page 34</a:t>
            </a:r>
            <a:endParaRPr lang="en-US" sz="1600" dirty="0"/>
          </a:p>
        </p:txBody>
      </p:sp>
      <p:sp>
        <p:nvSpPr>
          <p:cNvPr id="7"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Prepare for the Interview</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2018">
                                            <p:txEl>
                                              <p:pRg st="0" end="0"/>
                                            </p:txEl>
                                          </p:spTgt>
                                        </p:tgtEl>
                                        <p:attrNameLst>
                                          <p:attrName>style.visibility</p:attrName>
                                        </p:attrNameLst>
                                      </p:cBhvr>
                                      <p:to>
                                        <p:strVal val="visible"/>
                                      </p:to>
                                    </p:set>
                                    <p:animEffect transition="in" filter="wipe(left)">
                                      <p:cBhvr>
                                        <p:cTn id="7" dur="500"/>
                                        <p:tgtEl>
                                          <p:spTgt spid="34201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2018">
                                            <p:txEl>
                                              <p:pRg st="1" end="1"/>
                                            </p:txEl>
                                          </p:spTgt>
                                        </p:tgtEl>
                                        <p:attrNameLst>
                                          <p:attrName>style.visibility</p:attrName>
                                        </p:attrNameLst>
                                      </p:cBhvr>
                                      <p:to>
                                        <p:strVal val="visible"/>
                                      </p:to>
                                    </p:set>
                                    <p:animEffect transition="in" filter="wipe(left)">
                                      <p:cBhvr>
                                        <p:cTn id="10" dur="500"/>
                                        <p:tgtEl>
                                          <p:spTgt spid="34201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42018">
                                            <p:txEl>
                                              <p:pRg st="2" end="2"/>
                                            </p:txEl>
                                          </p:spTgt>
                                        </p:tgtEl>
                                        <p:attrNameLst>
                                          <p:attrName>style.visibility</p:attrName>
                                        </p:attrNameLst>
                                      </p:cBhvr>
                                      <p:to>
                                        <p:strVal val="visible"/>
                                      </p:to>
                                    </p:set>
                                    <p:animEffect transition="in" filter="wipe(left)">
                                      <p:cBhvr>
                                        <p:cTn id="13" dur="500"/>
                                        <p:tgtEl>
                                          <p:spTgt spid="34201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2018">
                                            <p:txEl>
                                              <p:pRg st="3" end="3"/>
                                            </p:txEl>
                                          </p:spTgt>
                                        </p:tgtEl>
                                        <p:attrNameLst>
                                          <p:attrName>style.visibility</p:attrName>
                                        </p:attrNameLst>
                                      </p:cBhvr>
                                      <p:to>
                                        <p:strVal val="visible"/>
                                      </p:to>
                                    </p:set>
                                    <p:animEffect transition="in" filter="wipe(left)">
                                      <p:cBhvr>
                                        <p:cTn id="16" dur="500"/>
                                        <p:tgtEl>
                                          <p:spTgt spid="342018">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2018">
                                            <p:txEl>
                                              <p:pRg st="4" end="4"/>
                                            </p:txEl>
                                          </p:spTgt>
                                        </p:tgtEl>
                                        <p:attrNameLst>
                                          <p:attrName>style.visibility</p:attrName>
                                        </p:attrNameLst>
                                      </p:cBhvr>
                                      <p:to>
                                        <p:strVal val="visible"/>
                                      </p:to>
                                    </p:set>
                                    <p:animEffect transition="in" filter="wipe(left)">
                                      <p:cBhvr>
                                        <p:cTn id="19" dur="500"/>
                                        <p:tgtEl>
                                          <p:spTgt spid="342018">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42018">
                                            <p:txEl>
                                              <p:pRg st="5" end="5"/>
                                            </p:txEl>
                                          </p:spTgt>
                                        </p:tgtEl>
                                        <p:attrNameLst>
                                          <p:attrName>style.visibility</p:attrName>
                                        </p:attrNameLst>
                                      </p:cBhvr>
                                      <p:to>
                                        <p:strVal val="visible"/>
                                      </p:to>
                                    </p:set>
                                    <p:animEffect transition="in" filter="wipe(left)">
                                      <p:cBhvr>
                                        <p:cTn id="22" dur="500"/>
                                        <p:tgtEl>
                                          <p:spTgt spid="342018">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42018">
                                            <p:txEl>
                                              <p:pRg st="6" end="6"/>
                                            </p:txEl>
                                          </p:spTgt>
                                        </p:tgtEl>
                                        <p:attrNameLst>
                                          <p:attrName>style.visibility</p:attrName>
                                        </p:attrNameLst>
                                      </p:cBhvr>
                                      <p:to>
                                        <p:strVal val="visible"/>
                                      </p:to>
                                    </p:set>
                                    <p:animEffect transition="in" filter="wipe(left)">
                                      <p:cBhvr>
                                        <p:cTn id="25" dur="500"/>
                                        <p:tgtEl>
                                          <p:spTgt spid="342018">
                                            <p:txEl>
                                              <p:pRg st="6" end="6"/>
                                            </p:txEl>
                                          </p:spTgt>
                                        </p:tgtEl>
                                      </p:cBhvr>
                                    </p:animEffect>
                                  </p:childTnLst>
                                </p:cTn>
                              </p:par>
                            </p:childTnLst>
                          </p:cTn>
                        </p:par>
                        <p:par>
                          <p:cTn id="26" fill="hold">
                            <p:stCondLst>
                              <p:cond delay="500"/>
                            </p:stCondLst>
                            <p:childTnLst>
                              <p:par>
                                <p:cTn id="27" presetID="53" presetClass="entr" presetSubtype="0" fill="hold" nodeType="afterEffect">
                                  <p:stCondLst>
                                    <p:cond delay="0"/>
                                  </p:stCondLst>
                                  <p:childTnLst>
                                    <p:set>
                                      <p:cBhvr>
                                        <p:cTn id="28" dur="1" fill="hold">
                                          <p:stCondLst>
                                            <p:cond delay="0"/>
                                          </p:stCondLst>
                                        </p:cTn>
                                        <p:tgtEl>
                                          <p:spTgt spid="342025"/>
                                        </p:tgtEl>
                                        <p:attrNameLst>
                                          <p:attrName>style.visibility</p:attrName>
                                        </p:attrNameLst>
                                      </p:cBhvr>
                                      <p:to>
                                        <p:strVal val="visible"/>
                                      </p:to>
                                    </p:set>
                                    <p:anim calcmode="lin" valueType="num">
                                      <p:cBhvr>
                                        <p:cTn id="29" dur="500" fill="hold"/>
                                        <p:tgtEl>
                                          <p:spTgt spid="342025"/>
                                        </p:tgtEl>
                                        <p:attrNameLst>
                                          <p:attrName>ppt_w</p:attrName>
                                        </p:attrNameLst>
                                      </p:cBhvr>
                                      <p:tavLst>
                                        <p:tav tm="0">
                                          <p:val>
                                            <p:fltVal val="0"/>
                                          </p:val>
                                        </p:tav>
                                        <p:tav tm="100000">
                                          <p:val>
                                            <p:strVal val="#ppt_w"/>
                                          </p:val>
                                        </p:tav>
                                      </p:tavLst>
                                    </p:anim>
                                    <p:anim calcmode="lin" valueType="num">
                                      <p:cBhvr>
                                        <p:cTn id="30" dur="500" fill="hold"/>
                                        <p:tgtEl>
                                          <p:spTgt spid="342025"/>
                                        </p:tgtEl>
                                        <p:attrNameLst>
                                          <p:attrName>ppt_h</p:attrName>
                                        </p:attrNameLst>
                                      </p:cBhvr>
                                      <p:tavLst>
                                        <p:tav tm="0">
                                          <p:val>
                                            <p:fltVal val="0"/>
                                          </p:val>
                                        </p:tav>
                                        <p:tav tm="100000">
                                          <p:val>
                                            <p:strVal val="#ppt_h"/>
                                          </p:val>
                                        </p:tav>
                                      </p:tavLst>
                                    </p:anim>
                                    <p:animEffect transition="in" filter="fade">
                                      <p:cBhvr>
                                        <p:cTn id="31" dur="500"/>
                                        <p:tgtEl>
                                          <p:spTgt spid="342025"/>
                                        </p:tgtEl>
                                      </p:cBhvr>
                                    </p:animEffect>
                                  </p:childTnLst>
                                </p:cTn>
                              </p:par>
                            </p:childTnLst>
                          </p:cTn>
                        </p:par>
                        <p:par>
                          <p:cTn id="32" fill="hold">
                            <p:stCondLst>
                              <p:cond delay="1000"/>
                            </p:stCondLst>
                            <p:childTnLst>
                              <p:par>
                                <p:cTn id="33" presetID="4" presetClass="entr" presetSubtype="32" fill="hold" nodeType="afterEffect">
                                  <p:stCondLst>
                                    <p:cond delay="0"/>
                                  </p:stCondLst>
                                  <p:childTnLst>
                                    <p:set>
                                      <p:cBhvr>
                                        <p:cTn id="34" dur="1" fill="hold">
                                          <p:stCondLst>
                                            <p:cond delay="0"/>
                                          </p:stCondLst>
                                        </p:cTn>
                                        <p:tgtEl>
                                          <p:spTgt spid="342028"/>
                                        </p:tgtEl>
                                        <p:attrNameLst>
                                          <p:attrName>style.visibility</p:attrName>
                                        </p:attrNameLst>
                                      </p:cBhvr>
                                      <p:to>
                                        <p:strVal val="visible"/>
                                      </p:to>
                                    </p:set>
                                    <p:animEffect transition="in" filter="box(out)">
                                      <p:cBhvr>
                                        <p:cTn id="35" dur="500"/>
                                        <p:tgtEl>
                                          <p:spTgt spid="34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uiExpand="1"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415924" y="889000"/>
            <a:ext cx="8545195" cy="1813317"/>
          </a:xfrm>
          <a:prstGeom prst="rect">
            <a:avLst/>
          </a:prstGeom>
          <a:noFill/>
          <a:ln w="12700" algn="ctr">
            <a:noFill/>
            <a:miter lim="800000"/>
            <a:headEnd/>
            <a:tailEnd/>
          </a:ln>
          <a:effectLst>
            <a:outerShdw dist="63500" dir="2212194" algn="ctr" rotWithShape="0">
              <a:srgbClr val="000000"/>
            </a:outerShdw>
          </a:effectLst>
        </p:spPr>
        <p:txBody>
          <a:bodyPr wrap="square" lIns="90488" tIns="44450" rIns="90488" bIns="44450">
            <a:spAutoFit/>
          </a:bodyPr>
          <a:lstStyle/>
          <a:p>
            <a:pPr marL="233363" indent="-233363" defTabSz="119063" eaLnBrk="0" hangingPunct="0">
              <a:spcAft>
                <a:spcPct val="50000"/>
              </a:spcAft>
              <a:buClr>
                <a:srgbClr val="FFD300"/>
              </a:buClr>
              <a:defRPr/>
            </a:pPr>
            <a:r>
              <a:rPr lang="en-US" sz="2800" b="1" dirty="0">
                <a:solidFill>
                  <a:srgbClr val="FFD300"/>
                </a:solidFill>
                <a:latin typeface="Arial" charset="0"/>
              </a:rPr>
              <a:t>Be sure to have your:</a:t>
            </a:r>
          </a:p>
          <a:p>
            <a:pPr marL="804672" indent="-347472" defTabSz="119063" eaLnBrk="0" hangingPunct="0">
              <a:spcAft>
                <a:spcPct val="50000"/>
              </a:spcAft>
              <a:buClr>
                <a:srgbClr val="FFD300"/>
              </a:buClr>
              <a:buFontTx/>
              <a:buChar char="•"/>
              <a:defRPr/>
            </a:pPr>
            <a:r>
              <a:rPr lang="en-US" sz="2800" b="1" dirty="0">
                <a:latin typeface="Arial" charset="0"/>
              </a:rPr>
              <a:t>Resume and references (with addresses) </a:t>
            </a:r>
          </a:p>
          <a:p>
            <a:pPr marL="804672" indent="-347472" defTabSz="119063" eaLnBrk="0" hangingPunct="0">
              <a:spcAft>
                <a:spcPct val="50000"/>
              </a:spcAft>
              <a:buClr>
                <a:srgbClr val="FFD300"/>
              </a:buClr>
              <a:buFontTx/>
              <a:buChar char="•"/>
              <a:defRPr/>
            </a:pPr>
            <a:r>
              <a:rPr lang="en-US" sz="2800" b="1" dirty="0">
                <a:latin typeface="Arial" charset="0"/>
              </a:rPr>
              <a:t>Two forms of legal identification </a:t>
            </a:r>
          </a:p>
        </p:txBody>
      </p:sp>
      <p:sp>
        <p:nvSpPr>
          <p:cNvPr id="131086" name="Text Box 14"/>
          <p:cNvSpPr txBox="1">
            <a:spLocks noChangeArrowheads="1"/>
          </p:cNvSpPr>
          <p:nvPr/>
        </p:nvSpPr>
        <p:spPr bwMode="auto">
          <a:xfrm>
            <a:off x="415925" y="3025140"/>
            <a:ext cx="8118475" cy="2890535"/>
          </a:xfrm>
          <a:prstGeom prst="rect">
            <a:avLst/>
          </a:prstGeom>
          <a:noFill/>
          <a:ln w="12700" algn="ctr">
            <a:noFill/>
            <a:miter lim="800000"/>
            <a:headEnd/>
            <a:tailEnd/>
          </a:ln>
          <a:effectLst>
            <a:outerShdw dist="63500" dir="2212194" algn="ctr" rotWithShape="0">
              <a:srgbClr val="000000"/>
            </a:outerShdw>
          </a:effectLst>
        </p:spPr>
        <p:txBody>
          <a:bodyPr lIns="90488" tIns="44450" rIns="90488" bIns="44450">
            <a:spAutoFit/>
          </a:bodyPr>
          <a:lstStyle/>
          <a:p>
            <a:pPr marL="233363" indent="-233363" defTabSz="119063" eaLnBrk="0" hangingPunct="0">
              <a:spcAft>
                <a:spcPct val="50000"/>
              </a:spcAft>
              <a:buClr>
                <a:srgbClr val="FFD300"/>
              </a:buClr>
              <a:defRPr/>
            </a:pPr>
            <a:r>
              <a:rPr lang="en-US" sz="2800" b="1" dirty="0">
                <a:solidFill>
                  <a:srgbClr val="FFD300"/>
                </a:solidFill>
                <a:latin typeface="Arial" charset="0"/>
              </a:rPr>
              <a:t>Your appearance: </a:t>
            </a:r>
          </a:p>
          <a:p>
            <a:pPr marL="804672" indent="-457200" defTabSz="119063" eaLnBrk="0" hangingPunct="0">
              <a:spcAft>
                <a:spcPct val="50000"/>
              </a:spcAft>
              <a:buClr>
                <a:srgbClr val="FFD300"/>
              </a:buClr>
              <a:buFontTx/>
              <a:buChar char="•"/>
              <a:defRPr/>
            </a:pPr>
            <a:r>
              <a:rPr lang="en-US" sz="2800" b="1" dirty="0">
                <a:latin typeface="Arial" charset="0"/>
              </a:rPr>
              <a:t>Most companies have appearance standards you will have to meet.</a:t>
            </a:r>
          </a:p>
          <a:p>
            <a:pPr marL="804672" indent="-457200" defTabSz="119063" eaLnBrk="0" hangingPunct="0">
              <a:spcAft>
                <a:spcPct val="50000"/>
              </a:spcAft>
              <a:buClr>
                <a:srgbClr val="FFD300"/>
              </a:buClr>
              <a:buFontTx/>
              <a:buChar char="•"/>
              <a:defRPr/>
            </a:pPr>
            <a:r>
              <a:rPr lang="en-US" sz="2800" b="1" dirty="0">
                <a:latin typeface="Arial" charset="0"/>
              </a:rPr>
              <a:t>Dress like the job level you are seeking.</a:t>
            </a:r>
          </a:p>
          <a:p>
            <a:pPr marL="804672" indent="-457200" defTabSz="119063" eaLnBrk="0" hangingPunct="0">
              <a:spcAft>
                <a:spcPct val="50000"/>
              </a:spcAft>
              <a:buClr>
                <a:srgbClr val="FFD300"/>
              </a:buClr>
              <a:buFontTx/>
              <a:buChar char="•"/>
              <a:defRPr/>
            </a:pPr>
            <a:r>
              <a:rPr lang="en-US" sz="2800" b="1" dirty="0">
                <a:latin typeface="Arial" charset="0"/>
              </a:rPr>
              <a:t>Avoid detracting from your qualifications. </a:t>
            </a:r>
          </a:p>
        </p:txBody>
      </p:sp>
      <p:pic>
        <p:nvPicPr>
          <p:cNvPr id="131089"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55</a:t>
            </a:fld>
            <a:r>
              <a:rPr lang="en-US" sz="1800" dirty="0"/>
              <a:t>   </a:t>
            </a:r>
            <a:r>
              <a:rPr lang="en-US" sz="2800" dirty="0"/>
              <a:t>|  </a:t>
            </a:r>
            <a:r>
              <a:rPr lang="en-US" sz="1800" dirty="0"/>
              <a:t>Page 34</a:t>
            </a:r>
            <a:endParaRPr lang="en-US" sz="1600" dirty="0"/>
          </a:p>
        </p:txBody>
      </p:sp>
      <p:sp>
        <p:nvSpPr>
          <p:cNvPr id="7"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Interviewing Strategies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wipe(left)">
                                      <p:cBhvr>
                                        <p:cTn id="7" dur="500"/>
                                        <p:tgtEl>
                                          <p:spTgt spid="13107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1075">
                                            <p:txEl>
                                              <p:pRg st="1" end="1"/>
                                            </p:txEl>
                                          </p:spTgt>
                                        </p:tgtEl>
                                        <p:attrNameLst>
                                          <p:attrName>style.visibility</p:attrName>
                                        </p:attrNameLst>
                                      </p:cBhvr>
                                      <p:to>
                                        <p:strVal val="visible"/>
                                      </p:to>
                                    </p:set>
                                    <p:animEffect transition="in" filter="wipe(left)">
                                      <p:cBhvr>
                                        <p:cTn id="11" dur="500"/>
                                        <p:tgtEl>
                                          <p:spTgt spid="13107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1075">
                                            <p:txEl>
                                              <p:pRg st="2" end="2"/>
                                            </p:txEl>
                                          </p:spTgt>
                                        </p:tgtEl>
                                        <p:attrNameLst>
                                          <p:attrName>style.visibility</p:attrName>
                                        </p:attrNameLst>
                                      </p:cBhvr>
                                      <p:to>
                                        <p:strVal val="visible"/>
                                      </p:to>
                                    </p:set>
                                    <p:animEffect transition="in" filter="wipe(left)">
                                      <p:cBhvr>
                                        <p:cTn id="15" dur="500"/>
                                        <p:tgtEl>
                                          <p:spTgt spid="13107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1086"/>
                                        </p:tgtEl>
                                        <p:attrNameLst>
                                          <p:attrName>style.visibility</p:attrName>
                                        </p:attrNameLst>
                                      </p:cBhvr>
                                      <p:to>
                                        <p:strVal val="visible"/>
                                      </p:to>
                                    </p:set>
                                    <p:animEffect transition="in" filter="wipe(left)">
                                      <p:cBhvr>
                                        <p:cTn id="20" dur="500"/>
                                        <p:tgtEl>
                                          <p:spTgt spid="131086"/>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31089"/>
                                        </p:tgtEl>
                                        <p:attrNameLst>
                                          <p:attrName>style.visibility</p:attrName>
                                        </p:attrNameLst>
                                      </p:cBhvr>
                                      <p:to>
                                        <p:strVal val="visible"/>
                                      </p:to>
                                    </p:set>
                                    <p:animEffect transition="in" filter="box(out)">
                                      <p:cBhvr>
                                        <p:cTn id="24" dur="500"/>
                                        <p:tgtEl>
                                          <p:spTgt spid="131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advAuto="0"/>
      <p:bldP spid="13108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199" y="919955"/>
            <a:ext cx="6938963" cy="515938"/>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tabLst>
                <a:tab pos="4170363" algn="l"/>
              </a:tabLst>
              <a:defRPr/>
            </a:pPr>
            <a:r>
              <a:rPr lang="en-US" sz="2800" b="1" dirty="0">
                <a:solidFill>
                  <a:srgbClr val="FFD300"/>
                </a:solidFill>
                <a:latin typeface="Arial" charset="0"/>
              </a:rPr>
              <a:t>You should have answers in mind…</a:t>
            </a:r>
          </a:p>
        </p:txBody>
      </p:sp>
      <p:sp>
        <p:nvSpPr>
          <p:cNvPr id="135171" name="Rectangle 3"/>
          <p:cNvSpPr>
            <a:spLocks noChangeArrowheads="1"/>
          </p:cNvSpPr>
          <p:nvPr/>
        </p:nvSpPr>
        <p:spPr bwMode="auto">
          <a:xfrm>
            <a:off x="315685" y="1819728"/>
            <a:ext cx="8795657" cy="3321422"/>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338138" indent="-338138" eaLnBrk="0" hangingPunct="0">
              <a:spcAft>
                <a:spcPct val="30000"/>
              </a:spcAft>
              <a:buClr>
                <a:srgbClr val="FFD300"/>
              </a:buClr>
              <a:buFontTx/>
              <a:buChar char="•"/>
              <a:defRPr/>
            </a:pPr>
            <a:r>
              <a:rPr lang="en-US" sz="2800" b="1" dirty="0">
                <a:latin typeface="Arial" charset="0"/>
              </a:rPr>
              <a:t>Tell me about your strengths and weaknesses…</a:t>
            </a:r>
          </a:p>
          <a:p>
            <a:pPr marL="338138" indent="-338138" eaLnBrk="0" hangingPunct="0">
              <a:spcAft>
                <a:spcPct val="30000"/>
              </a:spcAft>
              <a:buClr>
                <a:srgbClr val="FFD300"/>
              </a:buClr>
              <a:buFontTx/>
              <a:buChar char="•"/>
              <a:defRPr/>
            </a:pPr>
            <a:r>
              <a:rPr lang="en-US" sz="2800" b="1" dirty="0">
                <a:latin typeface="Arial" charset="0"/>
              </a:rPr>
              <a:t>What are some of your goals?</a:t>
            </a:r>
          </a:p>
          <a:p>
            <a:pPr marL="338138" indent="-338138" eaLnBrk="0" hangingPunct="0">
              <a:spcAft>
                <a:spcPct val="30000"/>
              </a:spcAft>
              <a:buClr>
                <a:srgbClr val="FFD300"/>
              </a:buClr>
              <a:buFontTx/>
              <a:buChar char="•"/>
              <a:defRPr/>
            </a:pPr>
            <a:r>
              <a:rPr lang="en-US" sz="2800" b="1" dirty="0">
                <a:latin typeface="Arial" charset="0"/>
              </a:rPr>
              <a:t>What are some of your hobbies? </a:t>
            </a:r>
          </a:p>
          <a:p>
            <a:pPr marL="338138" indent="-338138" eaLnBrk="0" hangingPunct="0">
              <a:spcAft>
                <a:spcPct val="30000"/>
              </a:spcAft>
              <a:buClr>
                <a:srgbClr val="FFD300"/>
              </a:buClr>
              <a:buFontTx/>
              <a:buChar char="•"/>
              <a:defRPr/>
            </a:pPr>
            <a:r>
              <a:rPr lang="en-US" sz="2800" b="1" dirty="0">
                <a:latin typeface="Arial" charset="0"/>
              </a:rPr>
              <a:t>What were your best and worst jobs? Why?</a:t>
            </a:r>
          </a:p>
          <a:p>
            <a:pPr marL="338138" indent="-338138" eaLnBrk="0" hangingPunct="0">
              <a:spcAft>
                <a:spcPct val="30000"/>
              </a:spcAft>
              <a:buClr>
                <a:srgbClr val="FFD300"/>
              </a:buClr>
              <a:buFontTx/>
              <a:buChar char="•"/>
              <a:defRPr/>
            </a:pPr>
            <a:r>
              <a:rPr lang="en-US" sz="2800" b="1" dirty="0">
                <a:latin typeface="Arial" charset="0"/>
              </a:rPr>
              <a:t>What qualities will help you succeed in this job? </a:t>
            </a:r>
          </a:p>
          <a:p>
            <a:pPr marL="338138" indent="-338138" eaLnBrk="0" hangingPunct="0">
              <a:spcAft>
                <a:spcPct val="30000"/>
              </a:spcAft>
              <a:buClr>
                <a:srgbClr val="FFD300"/>
              </a:buClr>
              <a:buFontTx/>
              <a:buChar char="•"/>
              <a:defRPr/>
            </a:pPr>
            <a:r>
              <a:rPr lang="en-US" sz="2800" b="1" dirty="0">
                <a:latin typeface="Arial" charset="0"/>
              </a:rPr>
              <a:t>Tell me about yourself.</a:t>
            </a:r>
          </a:p>
        </p:txBody>
      </p:sp>
      <p:pic>
        <p:nvPicPr>
          <p:cNvPr id="135184"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56</a:t>
            </a:fld>
            <a:r>
              <a:rPr lang="en-US" sz="1800" dirty="0"/>
              <a:t>   </a:t>
            </a:r>
            <a:r>
              <a:rPr lang="en-US" sz="2800" dirty="0"/>
              <a:t>|  </a:t>
            </a:r>
            <a:r>
              <a:rPr lang="en-US" sz="1800" dirty="0"/>
              <a:t>Page 34</a:t>
            </a:r>
            <a:endParaRPr lang="en-US" sz="1600" dirty="0"/>
          </a:p>
        </p:txBody>
      </p:sp>
      <p:sp>
        <p:nvSpPr>
          <p:cNvPr id="7"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Likely Questions – Be Ready</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wipe(up)">
                                      <p:cBhvr>
                                        <p:cTn id="7" dur="500"/>
                                        <p:tgtEl>
                                          <p:spTgt spid="13517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5171"/>
                                        </p:tgtEl>
                                        <p:attrNameLst>
                                          <p:attrName>style.visibility</p:attrName>
                                        </p:attrNameLst>
                                      </p:cBhvr>
                                      <p:to>
                                        <p:strVal val="visible"/>
                                      </p:to>
                                    </p:set>
                                    <p:animEffect transition="in" filter="wipe(up)">
                                      <p:cBhvr>
                                        <p:cTn id="11" dur="500"/>
                                        <p:tgtEl>
                                          <p:spTgt spid="13517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35184"/>
                                        </p:tgtEl>
                                        <p:attrNameLst>
                                          <p:attrName>style.visibility</p:attrName>
                                        </p:attrNameLst>
                                      </p:cBhvr>
                                      <p:to>
                                        <p:strVal val="visible"/>
                                      </p:to>
                                    </p:set>
                                    <p:animEffect transition="in" filter="box(out)">
                                      <p:cBhvr>
                                        <p:cTn id="15" dur="500"/>
                                        <p:tgtEl>
                                          <p:spTgt spid="135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P spid="13517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ChangeArrowheads="1"/>
          </p:cNvSpPr>
          <p:nvPr/>
        </p:nvSpPr>
        <p:spPr bwMode="auto">
          <a:xfrm>
            <a:off x="406400" y="912495"/>
            <a:ext cx="8305800" cy="515269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338138" indent="-338138" eaLnBrk="0" hangingPunct="0">
              <a:lnSpc>
                <a:spcPct val="105000"/>
              </a:lnSpc>
              <a:spcBef>
                <a:spcPct val="25000"/>
              </a:spcBef>
              <a:buClr>
                <a:srgbClr val="FFD300"/>
              </a:buClr>
              <a:buFontTx/>
              <a:buChar char="•"/>
              <a:defRPr/>
            </a:pPr>
            <a:r>
              <a:rPr lang="en-US" sz="2800" b="1" dirty="0">
                <a:latin typeface="Arial" charset="0"/>
              </a:rPr>
              <a:t>Be early! </a:t>
            </a:r>
          </a:p>
          <a:p>
            <a:pPr marL="338138" indent="-338138" eaLnBrk="0" hangingPunct="0">
              <a:lnSpc>
                <a:spcPct val="105000"/>
              </a:lnSpc>
              <a:spcBef>
                <a:spcPct val="25000"/>
              </a:spcBef>
              <a:buClr>
                <a:srgbClr val="FFD300"/>
              </a:buClr>
              <a:buFontTx/>
              <a:buChar char="•"/>
              <a:defRPr/>
            </a:pPr>
            <a:r>
              <a:rPr lang="en-US" sz="2800" b="1" dirty="0">
                <a:latin typeface="Arial" charset="0"/>
              </a:rPr>
              <a:t>Proper, firm handshake.</a:t>
            </a:r>
          </a:p>
          <a:p>
            <a:pPr marL="338138" indent="-338138" eaLnBrk="0" hangingPunct="0">
              <a:lnSpc>
                <a:spcPct val="105000"/>
              </a:lnSpc>
              <a:buClr>
                <a:srgbClr val="FFE419"/>
              </a:buClr>
              <a:defRPr/>
            </a:pPr>
            <a:r>
              <a:rPr lang="en-US" sz="2800" b="1" dirty="0">
                <a:latin typeface="Arial" charset="0"/>
              </a:rPr>
              <a:t>		- Smile and make eye contact. </a:t>
            </a:r>
          </a:p>
          <a:p>
            <a:pPr marL="338138" indent="-338138" eaLnBrk="0" hangingPunct="0">
              <a:lnSpc>
                <a:spcPct val="105000"/>
              </a:lnSpc>
              <a:buClr>
                <a:srgbClr val="FFE419"/>
              </a:buClr>
              <a:defRPr/>
            </a:pPr>
            <a:r>
              <a:rPr lang="en-US" sz="2800" b="1" dirty="0">
                <a:latin typeface="Arial" charset="0"/>
              </a:rPr>
              <a:t>    	- Stand until you are asked to sit. </a:t>
            </a:r>
          </a:p>
          <a:p>
            <a:pPr marL="338138" indent="-338138" eaLnBrk="0" hangingPunct="0">
              <a:lnSpc>
                <a:spcPct val="105000"/>
              </a:lnSpc>
              <a:spcBef>
                <a:spcPct val="25000"/>
              </a:spcBef>
              <a:buClr>
                <a:srgbClr val="FFD300"/>
              </a:buClr>
              <a:buFontTx/>
              <a:buChar char="•"/>
              <a:defRPr/>
            </a:pPr>
            <a:r>
              <a:rPr lang="en-US" sz="2800" b="1" dirty="0">
                <a:latin typeface="Arial" charset="0"/>
              </a:rPr>
              <a:t>Turn off your phone!!!</a:t>
            </a:r>
          </a:p>
          <a:p>
            <a:pPr marL="338138" indent="-338138" eaLnBrk="0" hangingPunct="0">
              <a:lnSpc>
                <a:spcPct val="105000"/>
              </a:lnSpc>
              <a:spcBef>
                <a:spcPct val="25000"/>
              </a:spcBef>
              <a:buClr>
                <a:srgbClr val="FFD300"/>
              </a:buClr>
              <a:buFontTx/>
              <a:buChar char="•"/>
              <a:defRPr/>
            </a:pPr>
            <a:r>
              <a:rPr lang="en-US" sz="2800" b="1" dirty="0">
                <a:latin typeface="Arial" charset="0"/>
              </a:rPr>
              <a:t>Answer questions honestly. </a:t>
            </a:r>
          </a:p>
          <a:p>
            <a:pPr marL="338138" indent="-338138" eaLnBrk="0" hangingPunct="0">
              <a:lnSpc>
                <a:spcPct val="105000"/>
              </a:lnSpc>
              <a:buClr>
                <a:srgbClr val="FFE419"/>
              </a:buClr>
              <a:defRPr/>
            </a:pPr>
            <a:r>
              <a:rPr lang="en-US" sz="2800" b="1" dirty="0">
                <a:latin typeface="Arial" charset="0"/>
              </a:rPr>
              <a:t>    	- No mumbling, rambling, or negativity.</a:t>
            </a:r>
          </a:p>
          <a:p>
            <a:pPr marL="338138" indent="-338138" eaLnBrk="0" hangingPunct="0">
              <a:lnSpc>
                <a:spcPct val="105000"/>
              </a:lnSpc>
              <a:spcBef>
                <a:spcPct val="25000"/>
              </a:spcBef>
              <a:buClr>
                <a:srgbClr val="FFD300"/>
              </a:buClr>
              <a:buFontTx/>
              <a:buChar char="•"/>
              <a:defRPr/>
            </a:pPr>
            <a:r>
              <a:rPr lang="en-US" sz="2800" b="1" dirty="0">
                <a:latin typeface="Arial" charset="0"/>
              </a:rPr>
              <a:t>Wait until the end to ask about salary range and when to expect a decision.  </a:t>
            </a:r>
          </a:p>
          <a:p>
            <a:pPr marL="338138" indent="-338138" eaLnBrk="0" hangingPunct="0">
              <a:lnSpc>
                <a:spcPct val="105000"/>
              </a:lnSpc>
              <a:spcBef>
                <a:spcPct val="25000"/>
              </a:spcBef>
              <a:buClr>
                <a:srgbClr val="FFD300"/>
              </a:buClr>
              <a:buFontTx/>
              <a:buChar char="•"/>
              <a:defRPr/>
            </a:pPr>
            <a:r>
              <a:rPr lang="en-US" sz="2800" b="1" dirty="0">
                <a:latin typeface="Arial" charset="0"/>
              </a:rPr>
              <a:t>Thank the interviewer with a handshake.</a:t>
            </a:r>
          </a:p>
        </p:txBody>
      </p:sp>
      <p:pic>
        <p:nvPicPr>
          <p:cNvPr id="137231" name="Picture 1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57</a:t>
            </a:fld>
            <a:r>
              <a:rPr lang="en-US" sz="1800" dirty="0"/>
              <a:t>   </a:t>
            </a:r>
            <a:r>
              <a:rPr lang="en-US" sz="2800" dirty="0"/>
              <a:t>|  </a:t>
            </a:r>
            <a:r>
              <a:rPr lang="en-US" sz="1800" dirty="0"/>
              <a:t>Page 35</a:t>
            </a:r>
            <a:endParaRPr lang="en-US" sz="1600" dirty="0"/>
          </a:p>
        </p:txBody>
      </p:sp>
      <p:sp>
        <p:nvSpPr>
          <p:cNvPr id="6" name="Rectangle 19"/>
          <p:cNvSpPr>
            <a:spLocks noChangeArrowheads="1"/>
          </p:cNvSpPr>
          <p:nvPr/>
        </p:nvSpPr>
        <p:spPr bwMode="auto">
          <a:xfrm>
            <a:off x="1651000" y="15101"/>
            <a:ext cx="63373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Selling Yourself During the Interview</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37231"/>
                                        </p:tgtEl>
                                        <p:attrNameLst>
                                          <p:attrName>style.visibility</p:attrName>
                                        </p:attrNameLst>
                                      </p:cBhvr>
                                      <p:to>
                                        <p:strVal val="visible"/>
                                      </p:to>
                                    </p:set>
                                    <p:animEffect transition="in" filter="box(out)">
                                      <p:cBhvr>
                                        <p:cTn id="7" dur="500"/>
                                        <p:tgtEl>
                                          <p:spTgt spid="137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04800" y="764223"/>
            <a:ext cx="7467600" cy="515937"/>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eaLnBrk="0" hangingPunct="0">
              <a:tabLst>
                <a:tab pos="4170363" algn="l"/>
              </a:tabLst>
              <a:defRPr/>
            </a:pPr>
            <a:r>
              <a:rPr lang="en-US" sz="2800" b="1" dirty="0">
                <a:solidFill>
                  <a:srgbClr val="FFD300"/>
                </a:solidFill>
                <a:latin typeface="Arial" charset="0"/>
              </a:rPr>
              <a:t>Following Up:</a:t>
            </a:r>
          </a:p>
        </p:txBody>
      </p:sp>
      <p:sp>
        <p:nvSpPr>
          <p:cNvPr id="139267" name="Rectangle 3"/>
          <p:cNvSpPr>
            <a:spLocks noChangeArrowheads="1"/>
          </p:cNvSpPr>
          <p:nvPr/>
        </p:nvSpPr>
        <p:spPr bwMode="auto">
          <a:xfrm>
            <a:off x="304800" y="1308735"/>
            <a:ext cx="8686800" cy="2782813"/>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marL="338138" indent="-338138" eaLnBrk="0" hangingPunct="0">
              <a:lnSpc>
                <a:spcPct val="105000"/>
              </a:lnSpc>
              <a:spcBef>
                <a:spcPct val="25000"/>
              </a:spcBef>
              <a:buClr>
                <a:srgbClr val="FFD300"/>
              </a:buClr>
              <a:buFontTx/>
              <a:buChar char="•"/>
              <a:defRPr/>
            </a:pPr>
            <a:r>
              <a:rPr lang="en-US" sz="2800" b="1" dirty="0">
                <a:latin typeface="Arial" charset="0"/>
              </a:rPr>
              <a:t>Immediately send a thank-you letter. </a:t>
            </a:r>
          </a:p>
          <a:p>
            <a:pPr marL="338138" indent="-338138" eaLnBrk="0" hangingPunct="0">
              <a:lnSpc>
                <a:spcPct val="105000"/>
              </a:lnSpc>
              <a:spcBef>
                <a:spcPct val="25000"/>
              </a:spcBef>
              <a:buClr>
                <a:srgbClr val="FFD300"/>
              </a:buClr>
              <a:buFontTx/>
              <a:buChar char="•"/>
              <a:defRPr/>
            </a:pPr>
            <a:r>
              <a:rPr lang="en-US" sz="2800" b="1" dirty="0">
                <a:latin typeface="Arial" charset="0"/>
              </a:rPr>
              <a:t>Call to find out the decision. Persistence pays!</a:t>
            </a:r>
          </a:p>
          <a:p>
            <a:pPr marL="338138" indent="-338138" eaLnBrk="0" hangingPunct="0">
              <a:lnSpc>
                <a:spcPct val="105000"/>
              </a:lnSpc>
              <a:spcBef>
                <a:spcPct val="25000"/>
              </a:spcBef>
              <a:buClr>
                <a:srgbClr val="FFD300"/>
              </a:buClr>
              <a:buFontTx/>
              <a:buChar char="•"/>
              <a:defRPr/>
            </a:pPr>
            <a:r>
              <a:rPr lang="en-US" sz="2800" b="1" dirty="0">
                <a:latin typeface="Arial" charset="0"/>
              </a:rPr>
              <a:t>Not hired? </a:t>
            </a:r>
          </a:p>
          <a:p>
            <a:pPr marL="795338" lvl="1" indent="-338138" eaLnBrk="0" hangingPunct="0">
              <a:lnSpc>
                <a:spcPct val="105000"/>
              </a:lnSpc>
              <a:spcBef>
                <a:spcPct val="25000"/>
              </a:spcBef>
              <a:buClr>
                <a:srgbClr val="FFD300"/>
              </a:buClr>
              <a:buFontTx/>
              <a:buChar char="•"/>
              <a:defRPr/>
            </a:pPr>
            <a:r>
              <a:rPr lang="en-US" sz="2800" b="1" dirty="0">
                <a:latin typeface="Arial" charset="0"/>
              </a:rPr>
              <a:t>Ask how you can improve.</a:t>
            </a:r>
          </a:p>
          <a:p>
            <a:pPr marL="795338" lvl="1" indent="-338138" eaLnBrk="0" hangingPunct="0">
              <a:lnSpc>
                <a:spcPct val="105000"/>
              </a:lnSpc>
              <a:spcBef>
                <a:spcPct val="25000"/>
              </a:spcBef>
              <a:buClr>
                <a:srgbClr val="FFD300"/>
              </a:buClr>
              <a:buFontTx/>
              <a:buChar char="•"/>
              <a:defRPr/>
            </a:pPr>
            <a:r>
              <a:rPr lang="en-US" sz="2800" b="1" dirty="0">
                <a:latin typeface="Arial" charset="0"/>
              </a:rPr>
              <a:t>Ask for other potential employers.</a:t>
            </a:r>
          </a:p>
        </p:txBody>
      </p:sp>
      <p:sp>
        <p:nvSpPr>
          <p:cNvPr id="139268" name="Rectangle 4"/>
          <p:cNvSpPr>
            <a:spLocks noChangeArrowheads="1"/>
          </p:cNvSpPr>
          <p:nvPr/>
        </p:nvSpPr>
        <p:spPr bwMode="auto">
          <a:xfrm>
            <a:off x="289560" y="3993198"/>
            <a:ext cx="7772400" cy="515937"/>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tabLst>
                <a:tab pos="4170363" algn="l"/>
              </a:tabLst>
              <a:defRPr/>
            </a:pPr>
            <a:r>
              <a:rPr lang="en-US" sz="2800" b="1" dirty="0">
                <a:solidFill>
                  <a:srgbClr val="FFD300"/>
                </a:solidFill>
                <a:latin typeface="Arial" charset="0"/>
              </a:rPr>
              <a:t>Evaluate Yourself:</a:t>
            </a:r>
          </a:p>
        </p:txBody>
      </p:sp>
      <p:sp>
        <p:nvSpPr>
          <p:cNvPr id="139269" name="Rectangle 5"/>
          <p:cNvSpPr>
            <a:spLocks noChangeArrowheads="1"/>
          </p:cNvSpPr>
          <p:nvPr/>
        </p:nvSpPr>
        <p:spPr bwMode="auto">
          <a:xfrm>
            <a:off x="304800" y="4493260"/>
            <a:ext cx="8682038" cy="1662506"/>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marL="338138" indent="-338138" eaLnBrk="0" hangingPunct="0">
              <a:lnSpc>
                <a:spcPct val="105000"/>
              </a:lnSpc>
              <a:spcBef>
                <a:spcPct val="25000"/>
              </a:spcBef>
              <a:buClr>
                <a:srgbClr val="FFD300"/>
              </a:buClr>
              <a:buFontTx/>
              <a:buChar char="•"/>
              <a:defRPr/>
            </a:pPr>
            <a:r>
              <a:rPr lang="en-US" sz="2800" b="1" dirty="0">
                <a:latin typeface="Arial" charset="0"/>
              </a:rPr>
              <a:t>Was my appearance similar to the employees?</a:t>
            </a:r>
          </a:p>
          <a:p>
            <a:pPr marL="338138" indent="-338138" eaLnBrk="0" hangingPunct="0">
              <a:lnSpc>
                <a:spcPct val="105000"/>
              </a:lnSpc>
              <a:spcBef>
                <a:spcPct val="25000"/>
              </a:spcBef>
              <a:buClr>
                <a:srgbClr val="FFD300"/>
              </a:buClr>
              <a:buFontTx/>
              <a:buChar char="•"/>
              <a:defRPr/>
            </a:pPr>
            <a:r>
              <a:rPr lang="en-US" sz="2800" b="1" dirty="0">
                <a:latin typeface="Arial" charset="0"/>
              </a:rPr>
              <a:t>Did I make a good impression?</a:t>
            </a:r>
          </a:p>
          <a:p>
            <a:pPr marL="338138" indent="-338138" eaLnBrk="0" hangingPunct="0">
              <a:lnSpc>
                <a:spcPct val="105000"/>
              </a:lnSpc>
              <a:spcBef>
                <a:spcPct val="25000"/>
              </a:spcBef>
              <a:buClr>
                <a:srgbClr val="FFD300"/>
              </a:buClr>
              <a:buFontTx/>
              <a:buChar char="•"/>
              <a:defRPr/>
            </a:pPr>
            <a:r>
              <a:rPr lang="en-US" sz="2800" b="1" dirty="0">
                <a:latin typeface="Arial" charset="0"/>
              </a:rPr>
              <a:t>How can I improve?</a:t>
            </a:r>
          </a:p>
        </p:txBody>
      </p:sp>
      <p:pic>
        <p:nvPicPr>
          <p:cNvPr id="139279" name="Picture 1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58</a:t>
            </a:fld>
            <a:r>
              <a:rPr lang="en-US" sz="1800" dirty="0"/>
              <a:t>   </a:t>
            </a:r>
            <a:r>
              <a:rPr lang="en-US" sz="2800" dirty="0"/>
              <a:t>|  </a:t>
            </a:r>
            <a:r>
              <a:rPr lang="en-US" sz="1800" dirty="0"/>
              <a:t>Page 35</a:t>
            </a:r>
            <a:endParaRPr lang="en-US" sz="1600" dirty="0"/>
          </a:p>
        </p:txBody>
      </p:sp>
      <p:sp>
        <p:nvSpPr>
          <p:cNvPr id="8"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After the Interview</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wipe(up)">
                                      <p:cBhvr>
                                        <p:cTn id="7" dur="500"/>
                                        <p:tgtEl>
                                          <p:spTgt spid="1392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9269">
                                            <p:txEl>
                                              <p:pRg st="0" end="0"/>
                                            </p:txEl>
                                          </p:spTgt>
                                        </p:tgtEl>
                                        <p:attrNameLst>
                                          <p:attrName>style.visibility</p:attrName>
                                        </p:attrNameLst>
                                      </p:cBhvr>
                                      <p:to>
                                        <p:strVal val="visible"/>
                                      </p:to>
                                    </p:set>
                                    <p:animEffect transition="in" filter="wipe(left)">
                                      <p:cBhvr>
                                        <p:cTn id="11" dur="500"/>
                                        <p:tgtEl>
                                          <p:spTgt spid="13926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9269">
                                            <p:txEl>
                                              <p:pRg st="1" end="1"/>
                                            </p:txEl>
                                          </p:spTgt>
                                        </p:tgtEl>
                                        <p:attrNameLst>
                                          <p:attrName>style.visibility</p:attrName>
                                        </p:attrNameLst>
                                      </p:cBhvr>
                                      <p:to>
                                        <p:strVal val="visible"/>
                                      </p:to>
                                    </p:set>
                                    <p:animEffect transition="in" filter="wipe(left)">
                                      <p:cBhvr>
                                        <p:cTn id="15" dur="500"/>
                                        <p:tgtEl>
                                          <p:spTgt spid="139269">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9269">
                                            <p:txEl>
                                              <p:pRg st="2" end="2"/>
                                            </p:txEl>
                                          </p:spTgt>
                                        </p:tgtEl>
                                        <p:attrNameLst>
                                          <p:attrName>style.visibility</p:attrName>
                                        </p:attrNameLst>
                                      </p:cBhvr>
                                      <p:to>
                                        <p:strVal val="visible"/>
                                      </p:to>
                                    </p:set>
                                    <p:animEffect transition="in" filter="wipe(left)">
                                      <p:cBhvr>
                                        <p:cTn id="19" dur="500"/>
                                        <p:tgtEl>
                                          <p:spTgt spid="139269">
                                            <p:txEl>
                                              <p:pRg st="2" end="2"/>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139279"/>
                                        </p:tgtEl>
                                        <p:attrNameLst>
                                          <p:attrName>style.visibility</p:attrName>
                                        </p:attrNameLst>
                                      </p:cBhvr>
                                      <p:to>
                                        <p:strVal val="visible"/>
                                      </p:to>
                                    </p:set>
                                    <p:animEffect transition="in" filter="box(out)">
                                      <p:cBhvr>
                                        <p:cTn id="23" dur="500"/>
                                        <p:tgtEl>
                                          <p:spTgt spid="139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P spid="139269"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5" name="Picture 7"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0"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59</a:t>
            </a:fld>
            <a:r>
              <a:rPr lang="en-US" sz="1800" dirty="0"/>
              <a:t>   </a:t>
            </a:r>
            <a:r>
              <a:rPr lang="en-US" sz="2800" dirty="0"/>
              <a:t>|  </a:t>
            </a:r>
            <a:r>
              <a:rPr lang="en-US" sz="1800" dirty="0"/>
              <a:t>Page 35</a:t>
            </a:r>
            <a:endParaRPr lang="en-US" sz="1600" dirty="0"/>
          </a:p>
        </p:txBody>
      </p:sp>
      <p:sp>
        <p:nvSpPr>
          <p:cNvPr id="9"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Evaluate an Interview</a:t>
            </a:r>
            <a:endParaRPr lang="en-US" sz="3000" dirty="0">
              <a:latin typeface="Impact" pitchFamily="34" charset="0"/>
            </a:endParaRPr>
          </a:p>
        </p:txBody>
      </p:sp>
      <p:pic>
        <p:nvPicPr>
          <p:cNvPr id="3" name="J-Ball.wmv">
            <a:hlinkClick r:id="" action="ppaction://media"/>
          </p:cNvPr>
          <p:cNvPicPr>
            <a:picLocks noChangeAspect="1"/>
          </p:cNvPicPr>
          <p:nvPr>
            <a:videoFile r:link="rId2"/>
            <p:extLst>
              <p:ext uri="{DAA4B4D4-6D71-4841-9C94-3DE7FCFB9230}">
                <p14:media xmlns:p14="http://schemas.microsoft.com/office/powerpoint/2010/main" r:embed="rId1">
                  <p14:fade in="1000" out="500"/>
                </p14:media>
              </p:ext>
            </p:extLst>
          </p:nvPr>
        </p:nvPicPr>
        <p:blipFill rotWithShape="1">
          <a:blip r:embed="rId6"/>
          <a:srcRect t="10309" b="11590"/>
          <a:stretch/>
        </p:blipFill>
        <p:spPr>
          <a:xfrm>
            <a:off x="0" y="872523"/>
            <a:ext cx="9144000" cy="4918677"/>
          </a:xfrm>
          <a:prstGeom prst="rect">
            <a:avLst/>
          </a:prstGeom>
        </p:spPr>
      </p:pic>
      <p:sp>
        <p:nvSpPr>
          <p:cNvPr id="16" name="Text Box 18"/>
          <p:cNvSpPr txBox="1">
            <a:spLocks noChangeArrowheads="1"/>
          </p:cNvSpPr>
          <p:nvPr/>
        </p:nvSpPr>
        <p:spPr bwMode="auto">
          <a:xfrm>
            <a:off x="5319305" y="872523"/>
            <a:ext cx="3159198" cy="1754326"/>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lnSpc>
                <a:spcPct val="150000"/>
              </a:lnSpc>
              <a:defRPr/>
            </a:pPr>
            <a:r>
              <a:rPr lang="en-US" b="1" dirty="0">
                <a:latin typeface="Arial" charset="0"/>
              </a:rPr>
              <a:t>Evaluate J-Ball</a:t>
            </a:r>
          </a:p>
          <a:p>
            <a:pPr marL="800100" lvl="1" indent="-342900" eaLnBrk="0" hangingPunct="0">
              <a:lnSpc>
                <a:spcPct val="150000"/>
              </a:lnSpc>
              <a:buFont typeface="Arial" pitchFamily="34" charset="0"/>
              <a:buChar char="•"/>
              <a:defRPr/>
            </a:pPr>
            <a:r>
              <a:rPr lang="en-US" b="1" dirty="0">
                <a:latin typeface="Arial" charset="0"/>
              </a:rPr>
              <a:t>Strengths?</a:t>
            </a:r>
          </a:p>
          <a:p>
            <a:pPr marL="800100" lvl="1" indent="-342900" eaLnBrk="0" hangingPunct="0">
              <a:lnSpc>
                <a:spcPct val="150000"/>
              </a:lnSpc>
              <a:buFont typeface="Arial" pitchFamily="34" charset="0"/>
              <a:buChar char="•"/>
              <a:defRPr/>
            </a:pPr>
            <a:r>
              <a:rPr lang="en-US" b="1" dirty="0">
                <a:latin typeface="Arial" charset="0"/>
              </a:rPr>
              <a:t>Weaknesses?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16"/>
                                        </p:tgtEl>
                                      </p:cBhvr>
                                    </p:animEffect>
                                    <p:set>
                                      <p:cBhvr>
                                        <p:cTn id="7" dur="1" fill="hold">
                                          <p:stCondLst>
                                            <p:cond delay="4999"/>
                                          </p:stCondLst>
                                        </p:cTn>
                                        <p:tgtEl>
                                          <p:spTgt spid="16"/>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3"/>
                                        </p:tgtEl>
                                      </p:cBhvr>
                                    </p:cmd>
                                  </p:childTnLst>
                                  <p:subTnLst>
                                    <p:set>
                                      <p:cBhvr override="childStyle">
                                        <p:cTn dur="1" fill="hold" display="0" masterRel="nextClick" afterEffect="1"/>
                                        <p:tgtEl>
                                          <p:spTgt spid="3"/>
                                        </p:tgtEl>
                                        <p:attrNameLst>
                                          <p:attrName>style.visibility</p:attrName>
                                        </p:attrNameLst>
                                      </p:cBhvr>
                                      <p:to>
                                        <p:strVal val="hidden"/>
                                      </p:to>
                                    </p:set>
                                  </p:subTnLst>
                                </p:cTn>
                              </p:par>
                              <p:par>
                                <p:cTn id="10" presetID="1" presetClass="entr" presetSubtype="0" fill="hold" nodeType="withEffect">
                                  <p:stCondLst>
                                    <p:cond delay="0"/>
                                  </p:stCondLst>
                                  <p:childTnLst>
                                    <p:set>
                                      <p:cBhvr>
                                        <p:cTn id="11" dur="1" fill="hold">
                                          <p:stCondLst>
                                            <p:cond delay="0"/>
                                          </p:stCondLst>
                                        </p:cTn>
                                        <p:tgtEl>
                                          <p:spTgt spid="498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7" name="Text Box 7"/>
          <p:cNvSpPr txBox="1">
            <a:spLocks noChangeArrowheads="1"/>
          </p:cNvSpPr>
          <p:nvPr/>
        </p:nvSpPr>
        <p:spPr bwMode="auto">
          <a:xfrm>
            <a:off x="879475" y="677585"/>
            <a:ext cx="7926388" cy="1307523"/>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lnSpc>
                <a:spcPts val="3500"/>
              </a:lnSpc>
              <a:defRPr/>
            </a:pPr>
            <a:r>
              <a:rPr lang="en-US" b="1" dirty="0">
                <a:solidFill>
                  <a:srgbClr val="FFD300"/>
                </a:solidFill>
                <a:latin typeface="Arial" charset="0"/>
              </a:rPr>
              <a:t>Income </a:t>
            </a:r>
            <a:r>
              <a:rPr lang="en-US" b="1" dirty="0">
                <a:latin typeface="Arial" charset="0"/>
              </a:rPr>
              <a:t>– Give generously.</a:t>
            </a:r>
          </a:p>
          <a:p>
            <a:pPr lvl="2" eaLnBrk="0" hangingPunct="0">
              <a:lnSpc>
                <a:spcPts val="3500"/>
              </a:lnSpc>
              <a:defRPr/>
            </a:pPr>
            <a:r>
              <a:rPr lang="en-US" b="1" dirty="0">
                <a:latin typeface="Arial" charset="0"/>
              </a:rPr>
              <a:t>Best job: high income potential  </a:t>
            </a:r>
            <a:br>
              <a:rPr lang="en-US" b="1" dirty="0">
                <a:latin typeface="Arial" charset="0"/>
              </a:rPr>
            </a:br>
            <a:r>
              <a:rPr lang="en-US" b="1" dirty="0">
                <a:latin typeface="Arial" charset="0"/>
              </a:rPr>
              <a:t>(Consider part-time job, too?)</a:t>
            </a:r>
          </a:p>
        </p:txBody>
      </p:sp>
      <p:sp>
        <p:nvSpPr>
          <p:cNvPr id="307209" name="Text Box 9"/>
          <p:cNvSpPr txBox="1">
            <a:spLocks noChangeArrowheads="1"/>
          </p:cNvSpPr>
          <p:nvPr/>
        </p:nvSpPr>
        <p:spPr bwMode="auto">
          <a:xfrm>
            <a:off x="879475" y="2222222"/>
            <a:ext cx="8077200" cy="990015"/>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lnSpc>
                <a:spcPts val="3500"/>
              </a:lnSpc>
              <a:defRPr/>
            </a:pPr>
            <a:r>
              <a:rPr lang="en-US" b="1" dirty="0">
                <a:solidFill>
                  <a:srgbClr val="FFD300"/>
                </a:solidFill>
                <a:latin typeface="Arial" charset="0"/>
              </a:rPr>
              <a:t>Security </a:t>
            </a:r>
            <a:r>
              <a:rPr lang="en-US" b="1" dirty="0">
                <a:latin typeface="Arial" charset="0"/>
              </a:rPr>
              <a:t>– Gain financial independence.</a:t>
            </a:r>
            <a:r>
              <a:rPr lang="en-US" dirty="0">
                <a:latin typeface="Arial" charset="0"/>
              </a:rPr>
              <a:t> </a:t>
            </a:r>
          </a:p>
          <a:p>
            <a:pPr lvl="2" eaLnBrk="0" hangingPunct="0">
              <a:lnSpc>
                <a:spcPts val="3500"/>
              </a:lnSpc>
              <a:defRPr/>
            </a:pPr>
            <a:r>
              <a:rPr lang="en-US" b="1" dirty="0">
                <a:latin typeface="Arial" charset="0"/>
              </a:rPr>
              <a:t>Best job: benefits and long-term potential  </a:t>
            </a:r>
          </a:p>
        </p:txBody>
      </p:sp>
      <p:sp>
        <p:nvSpPr>
          <p:cNvPr id="307210" name="Rectangle 10"/>
          <p:cNvSpPr>
            <a:spLocks noChangeArrowheads="1"/>
          </p:cNvSpPr>
          <p:nvPr/>
        </p:nvSpPr>
        <p:spPr bwMode="auto">
          <a:xfrm>
            <a:off x="879475" y="3500092"/>
            <a:ext cx="7926388" cy="861658"/>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lnSpc>
                <a:spcPts val="3500"/>
              </a:lnSpc>
              <a:defRPr/>
            </a:pPr>
            <a:r>
              <a:rPr lang="en-US" b="1" dirty="0">
                <a:solidFill>
                  <a:srgbClr val="FFD300"/>
                </a:solidFill>
                <a:latin typeface="Arial" charset="0"/>
              </a:rPr>
              <a:t>Hobbies </a:t>
            </a:r>
            <a:r>
              <a:rPr lang="en-US" b="1" dirty="0">
                <a:latin typeface="Arial" charset="0"/>
              </a:rPr>
              <a:t>– Develop interests and skills.</a:t>
            </a:r>
          </a:p>
          <a:p>
            <a:pPr eaLnBrk="0" hangingPunct="0">
              <a:lnSpc>
                <a:spcPts val="3500"/>
              </a:lnSpc>
              <a:defRPr/>
            </a:pPr>
            <a:r>
              <a:rPr lang="en-US" b="1" dirty="0">
                <a:latin typeface="Arial" charset="0"/>
              </a:rPr>
              <a:t>	Best job: your hobbies, or flexible schedule. </a:t>
            </a:r>
          </a:p>
        </p:txBody>
      </p:sp>
      <p:pic>
        <p:nvPicPr>
          <p:cNvPr id="307217" name="Picture 17" descr="CTC Man WhiteBlack"/>
          <p:cNvPicPr>
            <a:picLocks noChangeAspect="1" noChangeArrowheads="1"/>
          </p:cNvPicPr>
          <p:nvPr/>
        </p:nvPicPr>
        <p:blipFill>
          <a:blip r:embed="rId3" cstate="print"/>
          <a:srcRect/>
          <a:stretch>
            <a:fillRect/>
          </a:stretch>
        </p:blipFill>
        <p:spPr bwMode="auto">
          <a:xfrm>
            <a:off x="609600" y="1120209"/>
            <a:ext cx="241300" cy="457200"/>
          </a:xfrm>
          <a:prstGeom prst="rect">
            <a:avLst/>
          </a:prstGeom>
          <a:noFill/>
          <a:ln w="9525">
            <a:noFill/>
            <a:miter lim="800000"/>
            <a:headEnd/>
            <a:tailEnd/>
          </a:ln>
        </p:spPr>
      </p:pic>
      <p:pic>
        <p:nvPicPr>
          <p:cNvPr id="307218" name="Picture 18" descr="CTC Man WhiteBlack"/>
          <p:cNvPicPr>
            <a:picLocks noChangeAspect="1" noChangeArrowheads="1"/>
          </p:cNvPicPr>
          <p:nvPr/>
        </p:nvPicPr>
        <p:blipFill>
          <a:blip r:embed="rId3" cstate="print"/>
          <a:srcRect/>
          <a:stretch>
            <a:fillRect/>
          </a:stretch>
        </p:blipFill>
        <p:spPr bwMode="auto">
          <a:xfrm>
            <a:off x="563563" y="2490221"/>
            <a:ext cx="241300" cy="457200"/>
          </a:xfrm>
          <a:prstGeom prst="rect">
            <a:avLst/>
          </a:prstGeom>
          <a:noFill/>
          <a:ln w="9525">
            <a:noFill/>
            <a:miter lim="800000"/>
            <a:headEnd/>
            <a:tailEnd/>
          </a:ln>
        </p:spPr>
      </p:pic>
      <p:pic>
        <p:nvPicPr>
          <p:cNvPr id="307219" name="Picture 19" descr="CTC Man WhiteBlack"/>
          <p:cNvPicPr>
            <a:picLocks noChangeAspect="1" noChangeArrowheads="1"/>
          </p:cNvPicPr>
          <p:nvPr/>
        </p:nvPicPr>
        <p:blipFill>
          <a:blip r:embed="rId3" cstate="print"/>
          <a:srcRect/>
          <a:stretch>
            <a:fillRect/>
          </a:stretch>
        </p:blipFill>
        <p:spPr bwMode="auto">
          <a:xfrm>
            <a:off x="609600" y="3706246"/>
            <a:ext cx="241300" cy="457200"/>
          </a:xfrm>
          <a:prstGeom prst="rect">
            <a:avLst/>
          </a:prstGeom>
          <a:noFill/>
          <a:ln w="9525">
            <a:noFill/>
            <a:miter lim="800000"/>
            <a:headEnd/>
            <a:tailEnd/>
          </a:ln>
        </p:spPr>
      </p:pic>
      <p:pic>
        <p:nvPicPr>
          <p:cNvPr id="307224" name="Picture 24" descr="CarDirPPT_Logo"/>
          <p:cNvPicPr>
            <a:picLocks noChangeAspect="1" noChangeArrowheads="1"/>
          </p:cNvPicPr>
          <p:nvPr/>
        </p:nvPicPr>
        <p:blipFill>
          <a:blip r:embed="rId4" cstate="print"/>
          <a:srcRect/>
          <a:stretch>
            <a:fillRect/>
          </a:stretch>
        </p:blipFill>
        <p:spPr bwMode="auto">
          <a:xfrm>
            <a:off x="495300" y="6321426"/>
            <a:ext cx="469900" cy="469900"/>
          </a:xfrm>
          <a:prstGeom prst="rect">
            <a:avLst/>
          </a:prstGeom>
          <a:noFill/>
          <a:ln w="9525">
            <a:noFill/>
            <a:miter lim="800000"/>
            <a:headEnd/>
            <a:tailEnd/>
          </a:ln>
        </p:spPr>
      </p:pic>
      <p:sp>
        <p:nvSpPr>
          <p:cNvPr id="2" name="TextBox 1"/>
          <p:cNvSpPr txBox="1"/>
          <p:nvPr/>
        </p:nvSpPr>
        <p:spPr>
          <a:xfrm>
            <a:off x="495300" y="5196266"/>
            <a:ext cx="8310563" cy="954107"/>
          </a:xfrm>
          <a:prstGeom prst="rect">
            <a:avLst/>
          </a:prstGeom>
          <a:noFill/>
        </p:spPr>
        <p:txBody>
          <a:bodyPr wrap="square" rtlCol="0">
            <a:spAutoFit/>
          </a:bodyPr>
          <a:lstStyle/>
          <a:p>
            <a:pPr algn="ctr"/>
            <a:r>
              <a:rPr lang="en-US" sz="2800" b="1" i="1" dirty="0">
                <a:solidFill>
                  <a:srgbClr val="FFD300"/>
                </a:solidFill>
                <a:latin typeface="Arial" charset="0"/>
                <a:cs typeface="Times New Roman" pitchFamily="18" charset="0"/>
              </a:rPr>
              <a:t>Success – personally or professionally, requires understanding your priorities.</a:t>
            </a:r>
          </a:p>
        </p:txBody>
      </p:sp>
      <p:sp>
        <p:nvSpPr>
          <p:cNvPr id="12"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a:t>
            </a:fld>
            <a:r>
              <a:rPr lang="en-US" sz="1800" dirty="0"/>
              <a:t>   </a:t>
            </a:r>
            <a:r>
              <a:rPr lang="en-US" sz="2800" dirty="0"/>
              <a:t>|  </a:t>
            </a:r>
            <a:r>
              <a:rPr lang="en-US" sz="1800" dirty="0"/>
              <a:t>Page 7</a:t>
            </a:r>
            <a:endParaRPr lang="en-US" sz="1600" dirty="0"/>
          </a:p>
        </p:txBody>
      </p:sp>
      <p:sp>
        <p:nvSpPr>
          <p:cNvPr id="11" name="Rectangle 10"/>
          <p:cNvSpPr>
            <a:spLocks noChangeArrowheads="1"/>
          </p:cNvSpPr>
          <p:nvPr/>
        </p:nvSpPr>
        <p:spPr bwMode="auto">
          <a:xfrm>
            <a:off x="879475" y="4621400"/>
            <a:ext cx="7926388" cy="541174"/>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lnSpc>
                <a:spcPts val="3500"/>
              </a:lnSpc>
              <a:defRPr/>
            </a:pPr>
            <a:r>
              <a:rPr lang="en-US" b="1" dirty="0">
                <a:solidFill>
                  <a:srgbClr val="FFD300"/>
                </a:solidFill>
                <a:latin typeface="Arial" charset="0"/>
              </a:rPr>
              <a:t>Family? Faith? </a:t>
            </a:r>
            <a:r>
              <a:rPr lang="en-US" b="1" dirty="0">
                <a:latin typeface="Arial" charset="0"/>
              </a:rPr>
              <a:t>– It all has to balance.</a:t>
            </a:r>
          </a:p>
        </p:txBody>
      </p:sp>
      <p:pic>
        <p:nvPicPr>
          <p:cNvPr id="13" name="Picture 19" descr="CTC Man WhiteBlack"/>
          <p:cNvPicPr>
            <a:picLocks noChangeAspect="1" noChangeArrowheads="1"/>
          </p:cNvPicPr>
          <p:nvPr/>
        </p:nvPicPr>
        <p:blipFill>
          <a:blip r:embed="rId3" cstate="print"/>
          <a:srcRect/>
          <a:stretch>
            <a:fillRect/>
          </a:stretch>
        </p:blipFill>
        <p:spPr bwMode="auto">
          <a:xfrm>
            <a:off x="609600" y="4827554"/>
            <a:ext cx="241300" cy="457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217"/>
                                        </p:tgtEl>
                                        <p:attrNameLst>
                                          <p:attrName>style.visibility</p:attrName>
                                        </p:attrNameLst>
                                      </p:cBhvr>
                                      <p:to>
                                        <p:strVal val="visible"/>
                                      </p:to>
                                    </p:set>
                                    <p:animEffect transition="in" filter="wipe(up)">
                                      <p:cBhvr>
                                        <p:cTn id="7" dur="500"/>
                                        <p:tgtEl>
                                          <p:spTgt spid="3072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7207"/>
                                        </p:tgtEl>
                                        <p:attrNameLst>
                                          <p:attrName>style.visibility</p:attrName>
                                        </p:attrNameLst>
                                      </p:cBhvr>
                                      <p:to>
                                        <p:strVal val="visible"/>
                                      </p:to>
                                    </p:set>
                                    <p:animEffect transition="in" filter="wipe(up)">
                                      <p:cBhvr>
                                        <p:cTn id="10" dur="500"/>
                                        <p:tgtEl>
                                          <p:spTgt spid="30720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7218"/>
                                        </p:tgtEl>
                                        <p:attrNameLst>
                                          <p:attrName>style.visibility</p:attrName>
                                        </p:attrNameLst>
                                      </p:cBhvr>
                                      <p:to>
                                        <p:strVal val="visible"/>
                                      </p:to>
                                    </p:set>
                                    <p:animEffect transition="in" filter="wipe(up)">
                                      <p:cBhvr>
                                        <p:cTn id="15" dur="500"/>
                                        <p:tgtEl>
                                          <p:spTgt spid="3072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7209"/>
                                        </p:tgtEl>
                                        <p:attrNameLst>
                                          <p:attrName>style.visibility</p:attrName>
                                        </p:attrNameLst>
                                      </p:cBhvr>
                                      <p:to>
                                        <p:strVal val="visible"/>
                                      </p:to>
                                    </p:set>
                                    <p:animEffect transition="in" filter="wipe(up)">
                                      <p:cBhvr>
                                        <p:cTn id="18" dur="500"/>
                                        <p:tgtEl>
                                          <p:spTgt spid="3072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07219"/>
                                        </p:tgtEl>
                                        <p:attrNameLst>
                                          <p:attrName>style.visibility</p:attrName>
                                        </p:attrNameLst>
                                      </p:cBhvr>
                                      <p:to>
                                        <p:strVal val="visible"/>
                                      </p:to>
                                    </p:set>
                                    <p:animEffect transition="in" filter="wipe(up)">
                                      <p:cBhvr>
                                        <p:cTn id="23" dur="500"/>
                                        <p:tgtEl>
                                          <p:spTgt spid="3072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07210"/>
                                        </p:tgtEl>
                                        <p:attrNameLst>
                                          <p:attrName>style.visibility</p:attrName>
                                        </p:attrNameLst>
                                      </p:cBhvr>
                                      <p:to>
                                        <p:strVal val="visible"/>
                                      </p:to>
                                    </p:set>
                                    <p:animEffect transition="in" filter="wipe(up)">
                                      <p:cBhvr>
                                        <p:cTn id="26" dur="500"/>
                                        <p:tgtEl>
                                          <p:spTgt spid="3072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par>
                          <p:cTn id="40" fill="hold">
                            <p:stCondLst>
                              <p:cond delay="500"/>
                            </p:stCondLst>
                            <p:childTnLst>
                              <p:par>
                                <p:cTn id="41" presetID="4" presetClass="entr" presetSubtype="32" fill="hold" nodeType="afterEffect">
                                  <p:stCondLst>
                                    <p:cond delay="0"/>
                                  </p:stCondLst>
                                  <p:childTnLst>
                                    <p:set>
                                      <p:cBhvr>
                                        <p:cTn id="42" dur="1" fill="hold">
                                          <p:stCondLst>
                                            <p:cond delay="0"/>
                                          </p:stCondLst>
                                        </p:cTn>
                                        <p:tgtEl>
                                          <p:spTgt spid="307224"/>
                                        </p:tgtEl>
                                        <p:attrNameLst>
                                          <p:attrName>style.visibility</p:attrName>
                                        </p:attrNameLst>
                                      </p:cBhvr>
                                      <p:to>
                                        <p:strVal val="visible"/>
                                      </p:to>
                                    </p:set>
                                    <p:animEffect transition="in" filter="box(out)">
                                      <p:cBhvr>
                                        <p:cTn id="43" dur="500"/>
                                        <p:tgtEl>
                                          <p:spTgt spid="307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7" grpId="0"/>
      <p:bldP spid="307209" grpId="0"/>
      <p:bldP spid="307210" grpId="0"/>
      <p:bldP spid="2"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0"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60</a:t>
            </a:fld>
            <a:r>
              <a:rPr lang="en-US" sz="1800" dirty="0"/>
              <a:t>   </a:t>
            </a:r>
            <a:r>
              <a:rPr lang="en-US" sz="2800" dirty="0"/>
              <a:t>|  </a:t>
            </a:r>
            <a:r>
              <a:rPr lang="en-US" sz="1800" dirty="0"/>
              <a:t>Page 35</a:t>
            </a:r>
            <a:endParaRPr lang="en-US" sz="1600" dirty="0"/>
          </a:p>
        </p:txBody>
      </p:sp>
      <p:sp>
        <p:nvSpPr>
          <p:cNvPr id="9"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Evaluate an Interview</a:t>
            </a:r>
            <a:endParaRPr lang="en-US" sz="3000" dirty="0">
              <a:latin typeface="Impact" pitchFamily="34" charset="0"/>
            </a:endParaRPr>
          </a:p>
        </p:txBody>
      </p:sp>
      <p:pic>
        <p:nvPicPr>
          <p:cNvPr id="2" name="JayTech.wmv">
            <a:hlinkClick r:id="" action="ppaction://media"/>
          </p:cNvPr>
          <p:cNvPicPr>
            <a:picLocks noChangeAspect="1"/>
          </p:cNvPicPr>
          <p:nvPr>
            <a:videoFile r:link="rId1"/>
            <p:extLst>
              <p:ext uri="{DAA4B4D4-6D71-4841-9C94-3DE7FCFB9230}">
                <p14:media xmlns:p14="http://schemas.microsoft.com/office/powerpoint/2010/main" r:embed="rId2">
                  <p14:trim st="5830" end="1039"/>
                  <p14:fade in="1000" out="500"/>
                </p14:media>
              </p:ext>
            </p:extLst>
          </p:nvPr>
        </p:nvPicPr>
        <p:blipFill rotWithShape="1">
          <a:blip r:embed="rId6"/>
          <a:srcRect t="8437" b="10923"/>
          <a:stretch>
            <a:fillRect/>
          </a:stretch>
        </p:blipFill>
        <p:spPr>
          <a:xfrm>
            <a:off x="0" y="761999"/>
            <a:ext cx="9144000" cy="5056751"/>
          </a:xfrm>
          <a:prstGeom prst="rect">
            <a:avLst/>
          </a:prstGeom>
        </p:spPr>
      </p:pic>
      <p:sp>
        <p:nvSpPr>
          <p:cNvPr id="20" name="Text Box 18"/>
          <p:cNvSpPr txBox="1">
            <a:spLocks noChangeArrowheads="1"/>
          </p:cNvSpPr>
          <p:nvPr/>
        </p:nvSpPr>
        <p:spPr bwMode="auto">
          <a:xfrm>
            <a:off x="5161902" y="3962480"/>
            <a:ext cx="3090077" cy="1754326"/>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lnSpc>
                <a:spcPct val="150000"/>
              </a:lnSpc>
              <a:defRPr/>
            </a:pPr>
            <a:r>
              <a:rPr lang="en-US" b="1" dirty="0">
                <a:latin typeface="Arial" charset="0"/>
              </a:rPr>
              <a:t>Evaluate </a:t>
            </a:r>
            <a:r>
              <a:rPr lang="en-US" b="1" dirty="0" err="1">
                <a:latin typeface="Arial" charset="0"/>
              </a:rPr>
              <a:t>J@y</a:t>
            </a:r>
            <a:r>
              <a:rPr lang="en-US" b="1" dirty="0">
                <a:latin typeface="Arial" charset="0"/>
              </a:rPr>
              <a:t> </a:t>
            </a:r>
            <a:r>
              <a:rPr lang="en-US" b="1" dirty="0" err="1">
                <a:latin typeface="Arial" charset="0"/>
              </a:rPr>
              <a:t>Tek</a:t>
            </a:r>
            <a:endParaRPr lang="en-US" b="1" dirty="0">
              <a:latin typeface="Arial" charset="0"/>
            </a:endParaRPr>
          </a:p>
          <a:p>
            <a:pPr marL="800100" lvl="1" indent="-342900" eaLnBrk="0" hangingPunct="0">
              <a:lnSpc>
                <a:spcPct val="150000"/>
              </a:lnSpc>
              <a:buFont typeface="Arial" pitchFamily="34" charset="0"/>
              <a:buChar char="•"/>
              <a:defRPr/>
            </a:pPr>
            <a:r>
              <a:rPr lang="en-US" b="1" dirty="0">
                <a:latin typeface="Arial" charset="0"/>
              </a:rPr>
              <a:t>Strengths?</a:t>
            </a:r>
          </a:p>
          <a:p>
            <a:pPr marL="800100" lvl="1" indent="-342900" eaLnBrk="0" hangingPunct="0">
              <a:lnSpc>
                <a:spcPct val="150000"/>
              </a:lnSpc>
              <a:buFont typeface="Arial" pitchFamily="34" charset="0"/>
              <a:buChar char="•"/>
              <a:defRPr/>
            </a:pPr>
            <a:r>
              <a:rPr lang="en-US" b="1" dirty="0">
                <a:latin typeface="Arial" charset="0"/>
              </a:rPr>
              <a:t>Weaknesses?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20"/>
                                        </p:tgtEl>
                                      </p:cBhvr>
                                    </p:animEffect>
                                    <p:set>
                                      <p:cBhvr>
                                        <p:cTn id="7" dur="1" fill="hold">
                                          <p:stCondLst>
                                            <p:cond delay="2999"/>
                                          </p:stCondLst>
                                        </p:cTn>
                                        <p:tgtEl>
                                          <p:spTgt spid="20"/>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par>
                                <p:cTn id="10" presetID="10" presetClass="entr" presetSubtype="0" fill="hold" nodeType="withEffect">
                                  <p:stCondLst>
                                    <p:cond delay="0"/>
                                  </p:stCondLst>
                                  <p:childTnLst>
                                    <p:set>
                                      <p:cBhvr>
                                        <p:cTn id="11" dur="1" fill="hold">
                                          <p:stCondLst>
                                            <p:cond delay="0"/>
                                          </p:stCondLst>
                                        </p:cTn>
                                        <p:tgtEl>
                                          <p:spTgt spid="500739"/>
                                        </p:tgtEl>
                                        <p:attrNameLst>
                                          <p:attrName>style.visibility</p:attrName>
                                        </p:attrNameLst>
                                      </p:cBhvr>
                                      <p:to>
                                        <p:strVal val="visible"/>
                                      </p:to>
                                    </p:set>
                                    <p:animEffect transition="in" filter="fade">
                                      <p:cBhvr>
                                        <p:cTn id="12" dur="10"/>
                                        <p:tgtEl>
                                          <p:spTgt spid="5007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7" name="Picture 3"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0"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61</a:t>
            </a:fld>
            <a:r>
              <a:rPr lang="en-US" sz="1800" dirty="0"/>
              <a:t>   </a:t>
            </a:r>
            <a:r>
              <a:rPr lang="en-US" sz="2800" dirty="0"/>
              <a:t>|  </a:t>
            </a:r>
            <a:r>
              <a:rPr lang="en-US" sz="1800" dirty="0"/>
              <a:t>Page 35</a:t>
            </a:r>
            <a:endParaRPr lang="en-US" sz="1600" dirty="0"/>
          </a:p>
        </p:txBody>
      </p:sp>
      <p:sp>
        <p:nvSpPr>
          <p:cNvPr id="9" name="Rectangle 19"/>
          <p:cNvSpPr>
            <a:spLocks noChangeArrowheads="1"/>
          </p:cNvSpPr>
          <p:nvPr/>
        </p:nvSpPr>
        <p:spPr bwMode="auto">
          <a:xfrm>
            <a:off x="1672772"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Evaluate an Interview</a:t>
            </a:r>
            <a:endParaRPr lang="en-US" sz="3000" dirty="0">
              <a:latin typeface="Impact" pitchFamily="34" charset="0"/>
            </a:endParaRPr>
          </a:p>
        </p:txBody>
      </p:sp>
      <p:pic>
        <p:nvPicPr>
          <p:cNvPr id="2" name="JayCool.wmv">
            <a:hlinkClick r:id="" action="ppaction://media"/>
          </p:cNvPr>
          <p:cNvPicPr>
            <a:picLocks noChangeAspect="1"/>
          </p:cNvPicPr>
          <p:nvPr>
            <a:videoFile r:link="rId2"/>
            <p:extLst>
              <p:ext uri="{DAA4B4D4-6D71-4841-9C94-3DE7FCFB9230}">
                <p14:media xmlns:p14="http://schemas.microsoft.com/office/powerpoint/2010/main" r:embed="rId1">
                  <p14:fade in="1000" out="500"/>
                </p14:media>
              </p:ext>
            </p:extLst>
          </p:nvPr>
        </p:nvPicPr>
        <p:blipFill rotWithShape="1">
          <a:blip r:embed="rId6"/>
          <a:srcRect t="7812" b="9375"/>
          <a:stretch/>
        </p:blipFill>
        <p:spPr>
          <a:xfrm>
            <a:off x="152400" y="713183"/>
            <a:ext cx="8820150" cy="5478141"/>
          </a:xfrm>
          <a:prstGeom prst="rect">
            <a:avLst/>
          </a:prstGeom>
        </p:spPr>
      </p:pic>
      <p:sp>
        <p:nvSpPr>
          <p:cNvPr id="14" name="Text Box 18"/>
          <p:cNvSpPr txBox="1">
            <a:spLocks noChangeArrowheads="1"/>
          </p:cNvSpPr>
          <p:nvPr/>
        </p:nvSpPr>
        <p:spPr bwMode="auto">
          <a:xfrm>
            <a:off x="5222307" y="4074299"/>
            <a:ext cx="3098284" cy="1754326"/>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lnSpc>
                <a:spcPct val="150000"/>
              </a:lnSpc>
              <a:defRPr/>
            </a:pPr>
            <a:r>
              <a:rPr lang="en-US" b="1" dirty="0">
                <a:latin typeface="Arial" charset="0"/>
              </a:rPr>
              <a:t>Evaluate Jay Cool </a:t>
            </a:r>
          </a:p>
          <a:p>
            <a:pPr marL="800100" lvl="1" indent="-342900" eaLnBrk="0" hangingPunct="0">
              <a:lnSpc>
                <a:spcPct val="150000"/>
              </a:lnSpc>
              <a:buFont typeface="Arial" pitchFamily="34" charset="0"/>
              <a:buChar char="•"/>
              <a:defRPr/>
            </a:pPr>
            <a:r>
              <a:rPr lang="en-US" b="1" dirty="0">
                <a:latin typeface="Arial" charset="0"/>
              </a:rPr>
              <a:t>Strengths?</a:t>
            </a:r>
          </a:p>
          <a:p>
            <a:pPr marL="800100" lvl="1" indent="-342900" eaLnBrk="0" hangingPunct="0">
              <a:lnSpc>
                <a:spcPct val="150000"/>
              </a:lnSpc>
              <a:buFont typeface="Arial" pitchFamily="34" charset="0"/>
              <a:buChar char="•"/>
              <a:defRPr/>
            </a:pPr>
            <a:r>
              <a:rPr lang="en-US" b="1" dirty="0">
                <a:latin typeface="Arial" charset="0"/>
              </a:rPr>
              <a:t>Weaknesses?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4"/>
                                        </p:tgtEl>
                                      </p:cBhvr>
                                    </p:animEffect>
                                    <p:set>
                                      <p:cBhvr>
                                        <p:cTn id="7" dur="1" fill="hold">
                                          <p:stCondLst>
                                            <p:cond delay="2999"/>
                                          </p:stCondLst>
                                        </p:cTn>
                                        <p:tgtEl>
                                          <p:spTgt spid="14"/>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withEffect">
                                  <p:stCondLst>
                                    <p:cond delay="0"/>
                                  </p:stCondLst>
                                  <p:childTnLst>
                                    <p:set>
                                      <p:cBhvr>
                                        <p:cTn id="14" dur="1" fill="hold">
                                          <p:stCondLst>
                                            <p:cond delay="9"/>
                                          </p:stCondLst>
                                        </p:cTn>
                                        <p:tgtEl>
                                          <p:spTgt spid="50278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5" name="Picture 3"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0"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62</a:t>
            </a:fld>
            <a:r>
              <a:rPr lang="en-US" sz="1800" dirty="0"/>
              <a:t>   </a:t>
            </a:r>
            <a:r>
              <a:rPr lang="en-US" sz="2800" dirty="0"/>
              <a:t>|  </a:t>
            </a:r>
            <a:r>
              <a:rPr lang="en-US" sz="1800" dirty="0"/>
              <a:t>Page 35</a:t>
            </a:r>
            <a:endParaRPr lang="en-US" sz="1600" dirty="0"/>
          </a:p>
        </p:txBody>
      </p:sp>
      <p:sp>
        <p:nvSpPr>
          <p:cNvPr id="9"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Evaluate an Interview</a:t>
            </a:r>
            <a:endParaRPr lang="en-US" sz="3000" dirty="0">
              <a:latin typeface="Impact" pitchFamily="34" charset="0"/>
            </a:endParaRPr>
          </a:p>
        </p:txBody>
      </p:sp>
      <p:pic>
        <p:nvPicPr>
          <p:cNvPr id="3" name="JasonWright.wmv">
            <a:hlinkClick r:id="" action="ppaction://media"/>
          </p:cNvPr>
          <p:cNvPicPr>
            <a:picLocks noChangeAspect="1"/>
          </p:cNvPicPr>
          <p:nvPr>
            <a:videoFile r:link="rId2"/>
            <p:extLst>
              <p:ext uri="{DAA4B4D4-6D71-4841-9C94-3DE7FCFB9230}">
                <p14:media xmlns:p14="http://schemas.microsoft.com/office/powerpoint/2010/main" r:embed="rId1">
                  <p14:fade in="1000" out="500"/>
                </p14:media>
              </p:ext>
            </p:extLst>
          </p:nvPr>
        </p:nvPicPr>
        <p:blipFill rotWithShape="1">
          <a:blip r:embed="rId6"/>
          <a:srcRect t="8854" b="10938"/>
          <a:stretch/>
        </p:blipFill>
        <p:spPr>
          <a:xfrm>
            <a:off x="74963" y="742950"/>
            <a:ext cx="8973787" cy="5398294"/>
          </a:xfrm>
          <a:prstGeom prst="rect">
            <a:avLst/>
          </a:prstGeom>
        </p:spPr>
      </p:pic>
      <p:sp>
        <p:nvSpPr>
          <p:cNvPr id="14" name="Text Box 18"/>
          <p:cNvSpPr txBox="1">
            <a:spLocks noChangeArrowheads="1"/>
          </p:cNvSpPr>
          <p:nvPr/>
        </p:nvSpPr>
        <p:spPr bwMode="auto">
          <a:xfrm>
            <a:off x="5363961" y="3578506"/>
            <a:ext cx="3546878" cy="1754326"/>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lnSpc>
                <a:spcPct val="150000"/>
              </a:lnSpc>
              <a:defRPr/>
            </a:pPr>
            <a:r>
              <a:rPr lang="en-US" b="1" dirty="0">
                <a:latin typeface="Arial" charset="0"/>
              </a:rPr>
              <a:t>Evaluate Jason Wright </a:t>
            </a:r>
          </a:p>
          <a:p>
            <a:pPr marL="800100" lvl="1" indent="-342900" eaLnBrk="0" hangingPunct="0">
              <a:lnSpc>
                <a:spcPct val="150000"/>
              </a:lnSpc>
              <a:buFont typeface="Arial" pitchFamily="34" charset="0"/>
              <a:buChar char="•"/>
              <a:defRPr/>
            </a:pPr>
            <a:r>
              <a:rPr lang="en-US" b="1" dirty="0">
                <a:latin typeface="Arial" charset="0"/>
              </a:rPr>
              <a:t>Strengths?</a:t>
            </a:r>
          </a:p>
          <a:p>
            <a:pPr marL="800100" lvl="1" indent="-342900" eaLnBrk="0" hangingPunct="0">
              <a:lnSpc>
                <a:spcPct val="150000"/>
              </a:lnSpc>
              <a:buFont typeface="Arial" pitchFamily="34" charset="0"/>
              <a:buChar char="•"/>
              <a:defRPr/>
            </a:pPr>
            <a:r>
              <a:rPr lang="en-US" b="1" dirty="0">
                <a:latin typeface="Arial" charset="0"/>
              </a:rPr>
              <a:t>Weaknesses?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4000"/>
                                        <p:tgtEl>
                                          <p:spTgt spid="14"/>
                                        </p:tgtEl>
                                      </p:cBhvr>
                                    </p:animEffect>
                                    <p:set>
                                      <p:cBhvr>
                                        <p:cTn id="7" dur="1" fill="hold">
                                          <p:stCondLst>
                                            <p:cond delay="3999"/>
                                          </p:stCondLst>
                                        </p:cTn>
                                        <p:tgtEl>
                                          <p:spTgt spid="14"/>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3"/>
                                        </p:tgtEl>
                                      </p:cBhvr>
                                    </p:cmd>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4" presetClass="entr" presetSubtype="32" fill="hold" nodeType="withEffect">
                                  <p:stCondLst>
                                    <p:cond delay="0"/>
                                  </p:stCondLst>
                                  <p:childTnLst>
                                    <p:set>
                                      <p:cBhvr>
                                        <p:cTn id="14" dur="1" fill="hold">
                                          <p:stCondLst>
                                            <p:cond delay="0"/>
                                          </p:stCondLst>
                                        </p:cTn>
                                        <p:tgtEl>
                                          <p:spTgt spid="504835"/>
                                        </p:tgtEl>
                                        <p:attrNameLst>
                                          <p:attrName>style.visibility</p:attrName>
                                        </p:attrNameLst>
                                      </p:cBhvr>
                                      <p:to>
                                        <p:strVal val="visible"/>
                                      </p:to>
                                    </p:set>
                                    <p:animEffect transition="in" filter="box(out)">
                                      <p:cBhvr>
                                        <p:cTn id="15" dur="500"/>
                                        <p:tgtEl>
                                          <p:spTgt spid="504835"/>
                                        </p:tgtEl>
                                      </p:cBhvr>
                                    </p:animEffect>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04" name="Rectangle 8"/>
          <p:cNvSpPr>
            <a:spLocks noChangeArrowheads="1"/>
          </p:cNvSpPr>
          <p:nvPr/>
        </p:nvSpPr>
        <p:spPr bwMode="auto">
          <a:xfrm>
            <a:off x="152400" y="916310"/>
            <a:ext cx="4724400" cy="439864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marL="338138" indent="-338138" eaLnBrk="0" hangingPunct="0">
              <a:lnSpc>
                <a:spcPct val="150000"/>
              </a:lnSpc>
              <a:spcBef>
                <a:spcPct val="50000"/>
              </a:spcBef>
              <a:buClr>
                <a:srgbClr val="FFD300"/>
              </a:buClr>
              <a:buFontTx/>
              <a:buChar char="•"/>
              <a:defRPr/>
            </a:pPr>
            <a:r>
              <a:rPr lang="en-US" sz="2800" b="1" dirty="0">
                <a:latin typeface="Arial" charset="0"/>
              </a:rPr>
              <a:t>Did the applicant’s appearance meet company standards?</a:t>
            </a:r>
          </a:p>
          <a:p>
            <a:pPr marL="338138" indent="-338138" eaLnBrk="0" hangingPunct="0">
              <a:lnSpc>
                <a:spcPct val="150000"/>
              </a:lnSpc>
              <a:spcBef>
                <a:spcPct val="50000"/>
              </a:spcBef>
              <a:buClr>
                <a:srgbClr val="FFD300"/>
              </a:buClr>
              <a:buFontTx/>
              <a:buChar char="•"/>
              <a:defRPr/>
            </a:pPr>
            <a:r>
              <a:rPr lang="en-US" sz="2800" b="1" dirty="0">
                <a:latin typeface="Arial" charset="0"/>
              </a:rPr>
              <a:t>What kind of impression did he make?</a:t>
            </a:r>
          </a:p>
          <a:p>
            <a:pPr marL="338138" indent="-338138" eaLnBrk="0" hangingPunct="0">
              <a:lnSpc>
                <a:spcPct val="150000"/>
              </a:lnSpc>
              <a:spcBef>
                <a:spcPct val="50000"/>
              </a:spcBef>
              <a:buClr>
                <a:srgbClr val="FFD300"/>
              </a:buClr>
              <a:buFontTx/>
              <a:buChar char="•"/>
              <a:defRPr/>
            </a:pPr>
            <a:r>
              <a:rPr lang="en-US" sz="2800" b="1" dirty="0">
                <a:latin typeface="Arial" charset="0"/>
              </a:rPr>
              <a:t>How can he improve?</a:t>
            </a:r>
          </a:p>
        </p:txBody>
      </p:sp>
      <p:pic>
        <p:nvPicPr>
          <p:cNvPr id="388108" name="Picture 12"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grpSp>
        <p:nvGrpSpPr>
          <p:cNvPr id="2" name="Group 21"/>
          <p:cNvGrpSpPr>
            <a:grpSpLocks/>
          </p:cNvGrpSpPr>
          <p:nvPr/>
        </p:nvGrpSpPr>
        <p:grpSpPr bwMode="auto">
          <a:xfrm>
            <a:off x="4857751" y="2124075"/>
            <a:ext cx="1874838" cy="1612900"/>
            <a:chOff x="3060" y="1638"/>
            <a:chExt cx="1181" cy="1016"/>
          </a:xfrm>
        </p:grpSpPr>
        <p:pic>
          <p:nvPicPr>
            <p:cNvPr id="95249" name="Picture 14" descr="J-Ball"/>
            <p:cNvPicPr>
              <a:picLocks noChangeAspect="1" noChangeArrowheads="1"/>
            </p:cNvPicPr>
            <p:nvPr/>
          </p:nvPicPr>
          <p:blipFill>
            <a:blip r:embed="rId4" cstate="print">
              <a:lum bright="6000" contrast="18000"/>
            </a:blip>
            <a:srcRect r="3999"/>
            <a:stretch>
              <a:fillRect/>
            </a:stretch>
          </p:blipFill>
          <p:spPr bwMode="auto">
            <a:xfrm>
              <a:off x="3060" y="1638"/>
              <a:ext cx="1152" cy="800"/>
            </a:xfrm>
            <a:prstGeom prst="snip2DiagRect">
              <a:avLst/>
            </a:prstGeom>
            <a:solidFill>
              <a:srgbClr val="FFFFFF">
                <a:shade val="85000"/>
              </a:srgbClr>
            </a:solidFill>
            <a:ln w="88900" cap="sq">
              <a:solidFill>
                <a:schemeClr val="bg1">
                  <a:lumMod val="8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8103" name="Text Box 7"/>
            <p:cNvSpPr txBox="1">
              <a:spLocks noChangeArrowheads="1"/>
            </p:cNvSpPr>
            <p:nvPr/>
          </p:nvSpPr>
          <p:spPr bwMode="auto">
            <a:xfrm>
              <a:off x="3176" y="2462"/>
              <a:ext cx="1065" cy="192"/>
            </a:xfrm>
            <a:prstGeom prst="rect">
              <a:avLst/>
            </a:prstGeom>
            <a:solidFill>
              <a:srgbClr val="29A8FF"/>
            </a:solidFill>
            <a:ln w="9525" algn="ctr">
              <a:solidFill>
                <a:schemeClr val="bg1">
                  <a:lumMod val="85000"/>
                </a:schemeClr>
              </a:solidFill>
              <a:miter lim="800000"/>
              <a:headEnd/>
              <a:tailEnd/>
            </a:ln>
            <a:effectLst/>
            <a:scene3d>
              <a:camera prst="orthographicFront"/>
              <a:lightRig rig="threePt" dir="t"/>
            </a:scene3d>
            <a:sp3d>
              <a:bevelT/>
            </a:sp3d>
          </p:spPr>
          <p:txBody>
            <a:bodyPr wrap="square">
              <a:spAutoFit/>
            </a:bodyPr>
            <a:lstStyle/>
            <a:p>
              <a:pPr algn="ctr" eaLnBrk="0" hangingPunct="0">
                <a:defRPr/>
              </a:pPr>
              <a:r>
                <a:rPr lang="en-US" sz="1400" b="1" dirty="0">
                  <a:solidFill>
                    <a:schemeClr val="tx1"/>
                  </a:solidFill>
                  <a:effectLst>
                    <a:outerShdw blurRad="38100" dist="38100" dir="2700000" algn="tl">
                      <a:srgbClr val="000000"/>
                    </a:outerShdw>
                  </a:effectLst>
                  <a:latin typeface="Arial" charset="0"/>
                </a:rPr>
                <a:t>J-Ball</a:t>
              </a:r>
            </a:p>
          </p:txBody>
        </p:sp>
      </p:grpSp>
      <p:grpSp>
        <p:nvGrpSpPr>
          <p:cNvPr id="3" name="Group 22"/>
          <p:cNvGrpSpPr>
            <a:grpSpLocks/>
          </p:cNvGrpSpPr>
          <p:nvPr/>
        </p:nvGrpSpPr>
        <p:grpSpPr bwMode="auto">
          <a:xfrm>
            <a:off x="6981825" y="2114550"/>
            <a:ext cx="1825625" cy="1612900"/>
            <a:chOff x="4398" y="1632"/>
            <a:chExt cx="1150" cy="1016"/>
          </a:xfrm>
        </p:grpSpPr>
        <p:pic>
          <p:nvPicPr>
            <p:cNvPr id="95247" name="Picture 15" descr="J@y Tek"/>
            <p:cNvPicPr>
              <a:picLocks noChangeAspect="1" noChangeArrowheads="1"/>
            </p:cNvPicPr>
            <p:nvPr/>
          </p:nvPicPr>
          <p:blipFill>
            <a:blip r:embed="rId5" cstate="print">
              <a:lum bright="6000"/>
            </a:blip>
            <a:srcRect/>
            <a:stretch>
              <a:fillRect/>
            </a:stretch>
          </p:blipFill>
          <p:spPr bwMode="auto">
            <a:xfrm>
              <a:off x="4398" y="1632"/>
              <a:ext cx="1122" cy="800"/>
            </a:xfrm>
            <a:prstGeom prst="snip2DiagRect">
              <a:avLst/>
            </a:prstGeom>
            <a:solidFill>
              <a:srgbClr val="FFFFFF">
                <a:shade val="85000"/>
              </a:srgbClr>
            </a:solidFill>
            <a:ln w="88900" cap="sq">
              <a:solidFill>
                <a:schemeClr val="bg1">
                  <a:lumMod val="8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8114" name="Text Box 18"/>
            <p:cNvSpPr txBox="1">
              <a:spLocks noChangeArrowheads="1"/>
            </p:cNvSpPr>
            <p:nvPr/>
          </p:nvSpPr>
          <p:spPr bwMode="auto">
            <a:xfrm>
              <a:off x="4508" y="2456"/>
              <a:ext cx="1040" cy="192"/>
            </a:xfrm>
            <a:prstGeom prst="rect">
              <a:avLst/>
            </a:prstGeom>
            <a:solidFill>
              <a:srgbClr val="29A8FF"/>
            </a:solidFill>
            <a:ln w="9525" algn="ctr">
              <a:solidFill>
                <a:schemeClr val="bg1">
                  <a:lumMod val="85000"/>
                </a:schemeClr>
              </a:solidFill>
              <a:miter lim="800000"/>
              <a:headEnd/>
              <a:tailEnd/>
            </a:ln>
            <a:effectLst/>
            <a:scene3d>
              <a:camera prst="orthographicFront"/>
              <a:lightRig rig="threePt" dir="t"/>
            </a:scene3d>
            <a:sp3d>
              <a:bevelT/>
            </a:sp3d>
          </p:spPr>
          <p:txBody>
            <a:bodyPr/>
            <a:lstStyle/>
            <a:p>
              <a:pPr algn="ctr" eaLnBrk="0" hangingPunct="0">
                <a:defRPr/>
              </a:pPr>
              <a:r>
                <a:rPr lang="en-US" sz="1400" b="1" dirty="0">
                  <a:solidFill>
                    <a:schemeClr val="tx1"/>
                  </a:solidFill>
                  <a:effectLst>
                    <a:outerShdw blurRad="38100" dist="38100" dir="2700000" algn="tl">
                      <a:srgbClr val="000000"/>
                    </a:outerShdw>
                  </a:effectLst>
                  <a:latin typeface="Arial" charset="0"/>
                </a:rPr>
                <a:t>J@y Tek</a:t>
              </a:r>
            </a:p>
          </p:txBody>
        </p:sp>
      </p:grpSp>
      <p:grpSp>
        <p:nvGrpSpPr>
          <p:cNvPr id="4" name="Group 23"/>
          <p:cNvGrpSpPr>
            <a:grpSpLocks/>
          </p:cNvGrpSpPr>
          <p:nvPr/>
        </p:nvGrpSpPr>
        <p:grpSpPr bwMode="auto">
          <a:xfrm>
            <a:off x="7010400" y="3867150"/>
            <a:ext cx="1809750" cy="1612900"/>
            <a:chOff x="4416" y="2736"/>
            <a:chExt cx="1140" cy="1016"/>
          </a:xfrm>
        </p:grpSpPr>
        <p:pic>
          <p:nvPicPr>
            <p:cNvPr id="95245" name="Picture 16" descr="Jason Wright"/>
            <p:cNvPicPr>
              <a:picLocks noChangeAspect="1" noChangeArrowheads="1"/>
            </p:cNvPicPr>
            <p:nvPr/>
          </p:nvPicPr>
          <p:blipFill>
            <a:blip r:embed="rId6" cstate="print">
              <a:lum bright="6000"/>
            </a:blip>
            <a:srcRect/>
            <a:stretch>
              <a:fillRect/>
            </a:stretch>
          </p:blipFill>
          <p:spPr bwMode="auto">
            <a:xfrm>
              <a:off x="4416" y="2736"/>
              <a:ext cx="1116" cy="800"/>
            </a:xfrm>
            <a:prstGeom prst="snip2DiagRect">
              <a:avLst/>
            </a:prstGeom>
            <a:solidFill>
              <a:srgbClr val="FFFFFF">
                <a:shade val="85000"/>
              </a:srgbClr>
            </a:solidFill>
            <a:ln w="88900" cap="sq">
              <a:solidFill>
                <a:schemeClr val="bg1">
                  <a:lumMod val="8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8115" name="Text Box 19"/>
            <p:cNvSpPr txBox="1">
              <a:spLocks noChangeArrowheads="1"/>
            </p:cNvSpPr>
            <p:nvPr/>
          </p:nvSpPr>
          <p:spPr bwMode="auto">
            <a:xfrm>
              <a:off x="4540" y="3560"/>
              <a:ext cx="1016" cy="192"/>
            </a:xfrm>
            <a:prstGeom prst="rect">
              <a:avLst/>
            </a:prstGeom>
            <a:solidFill>
              <a:srgbClr val="29A8FF"/>
            </a:solidFill>
            <a:ln w="9525" algn="ctr">
              <a:solidFill>
                <a:schemeClr val="bg1">
                  <a:lumMod val="85000"/>
                </a:schemeClr>
              </a:solidFill>
              <a:miter lim="800000"/>
              <a:headEnd/>
              <a:tailEnd/>
            </a:ln>
            <a:effectLst/>
            <a:scene3d>
              <a:camera prst="orthographicFront"/>
              <a:lightRig rig="threePt" dir="t"/>
            </a:scene3d>
            <a:sp3d>
              <a:bevelT/>
            </a:sp3d>
          </p:spPr>
          <p:txBody>
            <a:bodyPr/>
            <a:lstStyle/>
            <a:p>
              <a:pPr algn="ctr" eaLnBrk="0" hangingPunct="0">
                <a:defRPr/>
              </a:pPr>
              <a:r>
                <a:rPr lang="en-US" sz="1400" b="1" dirty="0">
                  <a:solidFill>
                    <a:schemeClr val="tx1"/>
                  </a:solidFill>
                  <a:effectLst>
                    <a:outerShdw blurRad="38100" dist="38100" dir="2700000" algn="tl">
                      <a:srgbClr val="000000"/>
                    </a:outerShdw>
                  </a:effectLst>
                  <a:latin typeface="Arial" charset="0"/>
                </a:rPr>
                <a:t>Jason Wright</a:t>
              </a:r>
            </a:p>
          </p:txBody>
        </p:sp>
      </p:grpSp>
      <p:grpSp>
        <p:nvGrpSpPr>
          <p:cNvPr id="5" name="Group 24"/>
          <p:cNvGrpSpPr>
            <a:grpSpLocks/>
          </p:cNvGrpSpPr>
          <p:nvPr/>
        </p:nvGrpSpPr>
        <p:grpSpPr bwMode="auto">
          <a:xfrm>
            <a:off x="4867275" y="3867150"/>
            <a:ext cx="1876425" cy="1612900"/>
            <a:chOff x="3066" y="2736"/>
            <a:chExt cx="1182" cy="1016"/>
          </a:xfrm>
        </p:grpSpPr>
        <p:pic>
          <p:nvPicPr>
            <p:cNvPr id="95243" name="Picture 17" descr="Jay Cool"/>
            <p:cNvPicPr>
              <a:picLocks noChangeAspect="1" noChangeArrowheads="1"/>
            </p:cNvPicPr>
            <p:nvPr/>
          </p:nvPicPr>
          <p:blipFill>
            <a:blip r:embed="rId7" cstate="print">
              <a:lum bright="6000"/>
            </a:blip>
            <a:srcRect/>
            <a:stretch>
              <a:fillRect/>
            </a:stretch>
          </p:blipFill>
          <p:spPr bwMode="auto">
            <a:xfrm>
              <a:off x="3066" y="2736"/>
              <a:ext cx="1158" cy="800"/>
            </a:xfrm>
            <a:prstGeom prst="snip2DiagRect">
              <a:avLst/>
            </a:prstGeom>
            <a:solidFill>
              <a:srgbClr val="FFFFFF">
                <a:shade val="85000"/>
              </a:srgbClr>
            </a:solidFill>
            <a:ln w="88900" cap="sq">
              <a:solidFill>
                <a:schemeClr val="bg1">
                  <a:lumMod val="8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8116" name="Text Box 20"/>
            <p:cNvSpPr txBox="1">
              <a:spLocks noChangeArrowheads="1"/>
            </p:cNvSpPr>
            <p:nvPr/>
          </p:nvSpPr>
          <p:spPr bwMode="auto">
            <a:xfrm>
              <a:off x="3184" y="3560"/>
              <a:ext cx="1064" cy="192"/>
            </a:xfrm>
            <a:prstGeom prst="rect">
              <a:avLst/>
            </a:prstGeom>
            <a:solidFill>
              <a:srgbClr val="29A8FF"/>
            </a:solidFill>
            <a:ln w="9525" algn="ctr">
              <a:solidFill>
                <a:schemeClr val="bg1">
                  <a:lumMod val="85000"/>
                </a:schemeClr>
              </a:solidFill>
              <a:miter lim="800000"/>
              <a:headEnd/>
              <a:tailEnd/>
            </a:ln>
            <a:effectLst/>
            <a:scene3d>
              <a:camera prst="orthographicFront"/>
              <a:lightRig rig="threePt" dir="t"/>
            </a:scene3d>
            <a:sp3d>
              <a:bevelT/>
            </a:sp3d>
          </p:spPr>
          <p:txBody>
            <a:bodyPr/>
            <a:lstStyle/>
            <a:p>
              <a:pPr algn="ctr" eaLnBrk="0" hangingPunct="0">
                <a:defRPr/>
              </a:pPr>
              <a:r>
                <a:rPr lang="en-US" sz="1400" b="1" dirty="0">
                  <a:solidFill>
                    <a:schemeClr val="tx1"/>
                  </a:solidFill>
                  <a:effectLst>
                    <a:outerShdw blurRad="38100" dist="38100" dir="2700000" algn="tl">
                      <a:srgbClr val="000000"/>
                    </a:outerShdw>
                  </a:effectLst>
                  <a:latin typeface="Arial" charset="0"/>
                </a:rPr>
                <a:t>Jay Cool</a:t>
              </a:r>
            </a:p>
          </p:txBody>
        </p:sp>
      </p:grpSp>
      <p:sp>
        <p:nvSpPr>
          <p:cNvPr id="1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63</a:t>
            </a:fld>
            <a:r>
              <a:rPr lang="en-US" sz="1800" dirty="0"/>
              <a:t>   </a:t>
            </a:r>
            <a:r>
              <a:rPr lang="en-US" sz="2800" dirty="0"/>
              <a:t>|  </a:t>
            </a:r>
            <a:r>
              <a:rPr lang="en-US" sz="1800" dirty="0"/>
              <a:t>Page 35</a:t>
            </a:r>
            <a:endParaRPr lang="en-US" sz="1600" dirty="0"/>
          </a:p>
        </p:txBody>
      </p:sp>
      <p:sp>
        <p:nvSpPr>
          <p:cNvPr id="18"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Video Interview Discussion</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8104">
                                            <p:txEl>
                                              <p:pRg st="0" end="0"/>
                                            </p:txEl>
                                          </p:spTgt>
                                        </p:tgtEl>
                                        <p:attrNameLst>
                                          <p:attrName>style.visibility</p:attrName>
                                        </p:attrNameLst>
                                      </p:cBhvr>
                                      <p:to>
                                        <p:strVal val="visible"/>
                                      </p:to>
                                    </p:set>
                                    <p:animEffect transition="in" filter="wipe(left)">
                                      <p:cBhvr>
                                        <p:cTn id="7" dur="500"/>
                                        <p:tgtEl>
                                          <p:spTgt spid="38810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8104">
                                            <p:txEl>
                                              <p:pRg st="1" end="1"/>
                                            </p:txEl>
                                          </p:spTgt>
                                        </p:tgtEl>
                                        <p:attrNameLst>
                                          <p:attrName>style.visibility</p:attrName>
                                        </p:attrNameLst>
                                      </p:cBhvr>
                                      <p:to>
                                        <p:strVal val="visible"/>
                                      </p:to>
                                    </p:set>
                                    <p:animEffect transition="in" filter="wipe(left)">
                                      <p:cBhvr>
                                        <p:cTn id="11" dur="500"/>
                                        <p:tgtEl>
                                          <p:spTgt spid="38810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8104">
                                            <p:txEl>
                                              <p:pRg st="2" end="2"/>
                                            </p:txEl>
                                          </p:spTgt>
                                        </p:tgtEl>
                                        <p:attrNameLst>
                                          <p:attrName>style.visibility</p:attrName>
                                        </p:attrNameLst>
                                      </p:cBhvr>
                                      <p:to>
                                        <p:strVal val="visible"/>
                                      </p:to>
                                    </p:set>
                                    <p:animEffect transition="in" filter="wipe(left)">
                                      <p:cBhvr>
                                        <p:cTn id="15" dur="500"/>
                                        <p:tgtEl>
                                          <p:spTgt spid="388104">
                                            <p:txEl>
                                              <p:pRg st="2" end="2"/>
                                            </p:txEl>
                                          </p:spTgt>
                                        </p:tgtEl>
                                      </p:cBhvr>
                                    </p:animEffect>
                                  </p:childTnLst>
                                </p:cTn>
                              </p:par>
                            </p:childTnLst>
                          </p:cTn>
                        </p:par>
                        <p:par>
                          <p:cTn id="16" fill="hold">
                            <p:stCondLst>
                              <p:cond delay="1500"/>
                            </p:stCondLst>
                            <p:childTnLst>
                              <p:par>
                                <p:cTn id="17" presetID="5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70" decel="100000"/>
                                        <p:tgtEl>
                                          <p:spTgt spid="2"/>
                                        </p:tgtEl>
                                      </p:cBhvr>
                                    </p:animEffect>
                                    <p:animScale>
                                      <p:cBhvr>
                                        <p:cTn id="20" dur="770" decel="100000"/>
                                        <p:tgtEl>
                                          <p:spTgt spid="2"/>
                                        </p:tgtEl>
                                      </p:cBhvr>
                                      <p:from x="10000" y="10000"/>
                                      <p:to x="200000" y="450000"/>
                                    </p:animScale>
                                    <p:animScale>
                                      <p:cBhvr>
                                        <p:cTn id="21" dur="1230" accel="100000" fill="hold">
                                          <p:stCondLst>
                                            <p:cond delay="770"/>
                                          </p:stCondLst>
                                        </p:cTn>
                                        <p:tgtEl>
                                          <p:spTgt spid="2"/>
                                        </p:tgtEl>
                                      </p:cBhvr>
                                      <p:from x="200000" y="450000"/>
                                      <p:to x="100000" y="100000"/>
                                    </p:animScale>
                                    <p:set>
                                      <p:cBhvr>
                                        <p:cTn id="22" dur="770" fill="hold"/>
                                        <p:tgtEl>
                                          <p:spTgt spid="2"/>
                                        </p:tgtEl>
                                        <p:attrNameLst>
                                          <p:attrName>ppt_x</p:attrName>
                                        </p:attrNameLst>
                                      </p:cBhvr>
                                      <p:to>
                                        <p:strVal val="(0.5)"/>
                                      </p:to>
                                    </p:set>
                                    <p:anim from="(0.5)" to="(#ppt_x)" calcmode="lin" valueType="num">
                                      <p:cBhvr>
                                        <p:cTn id="23" dur="1230" accel="100000" fill="hold">
                                          <p:stCondLst>
                                            <p:cond delay="770"/>
                                          </p:stCondLst>
                                        </p:cTn>
                                        <p:tgtEl>
                                          <p:spTgt spid="2"/>
                                        </p:tgtEl>
                                        <p:attrNameLst>
                                          <p:attrName>ppt_x</p:attrName>
                                        </p:attrNameLst>
                                      </p:cBhvr>
                                    </p:anim>
                                    <p:set>
                                      <p:cBhvr>
                                        <p:cTn id="24" dur="770" fill="hold"/>
                                        <p:tgtEl>
                                          <p:spTgt spid="2"/>
                                        </p:tgtEl>
                                        <p:attrNameLst>
                                          <p:attrName>ppt_y</p:attrName>
                                        </p:attrNameLst>
                                      </p:cBhvr>
                                      <p:to>
                                        <p:strVal val="(#ppt_y+0.4)"/>
                                      </p:to>
                                    </p:set>
                                    <p:anim from="(#ppt_y+0.4)" to="(#ppt_y)" calcmode="lin" valueType="num">
                                      <p:cBhvr>
                                        <p:cTn id="25" dur="1230" accel="100000" fill="hold">
                                          <p:stCondLst>
                                            <p:cond delay="770"/>
                                          </p:stCondLst>
                                        </p:cTn>
                                        <p:tgtEl>
                                          <p:spTgt spid="2"/>
                                        </p:tgtEl>
                                        <p:attrNameLst>
                                          <p:attrName>ppt_y</p:attrName>
                                        </p:attrNameLst>
                                      </p:cBhvr>
                                    </p:anim>
                                  </p:childTnLst>
                                </p:cTn>
                              </p:par>
                              <p:par>
                                <p:cTn id="26" presetID="5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70" decel="100000"/>
                                        <p:tgtEl>
                                          <p:spTgt spid="3"/>
                                        </p:tgtEl>
                                      </p:cBhvr>
                                    </p:animEffect>
                                    <p:animScale>
                                      <p:cBhvr>
                                        <p:cTn id="29" dur="770" decel="100000"/>
                                        <p:tgtEl>
                                          <p:spTgt spid="3"/>
                                        </p:tgtEl>
                                      </p:cBhvr>
                                      <p:from x="10000" y="10000"/>
                                      <p:to x="200000" y="450000"/>
                                    </p:animScale>
                                    <p:animScale>
                                      <p:cBhvr>
                                        <p:cTn id="30" dur="1230" accel="100000" fill="hold">
                                          <p:stCondLst>
                                            <p:cond delay="770"/>
                                          </p:stCondLst>
                                        </p:cTn>
                                        <p:tgtEl>
                                          <p:spTgt spid="3"/>
                                        </p:tgtEl>
                                      </p:cBhvr>
                                      <p:from x="200000" y="450000"/>
                                      <p:to x="100000" y="100000"/>
                                    </p:animScale>
                                    <p:set>
                                      <p:cBhvr>
                                        <p:cTn id="31" dur="770" fill="hold"/>
                                        <p:tgtEl>
                                          <p:spTgt spid="3"/>
                                        </p:tgtEl>
                                        <p:attrNameLst>
                                          <p:attrName>ppt_x</p:attrName>
                                        </p:attrNameLst>
                                      </p:cBhvr>
                                      <p:to>
                                        <p:strVal val="(0.5)"/>
                                      </p:to>
                                    </p:set>
                                    <p:anim from="(0.5)" to="(#ppt_x)" calcmode="lin" valueType="num">
                                      <p:cBhvr>
                                        <p:cTn id="32" dur="1230" accel="100000" fill="hold">
                                          <p:stCondLst>
                                            <p:cond delay="770"/>
                                          </p:stCondLst>
                                        </p:cTn>
                                        <p:tgtEl>
                                          <p:spTgt spid="3"/>
                                        </p:tgtEl>
                                        <p:attrNameLst>
                                          <p:attrName>ppt_x</p:attrName>
                                        </p:attrNameLst>
                                      </p:cBhvr>
                                    </p:anim>
                                    <p:set>
                                      <p:cBhvr>
                                        <p:cTn id="33" dur="770" fill="hold"/>
                                        <p:tgtEl>
                                          <p:spTgt spid="3"/>
                                        </p:tgtEl>
                                        <p:attrNameLst>
                                          <p:attrName>ppt_y</p:attrName>
                                        </p:attrNameLst>
                                      </p:cBhvr>
                                      <p:to>
                                        <p:strVal val="(#ppt_y+0.4)"/>
                                      </p:to>
                                    </p:set>
                                    <p:anim from="(#ppt_y+0.4)" to="(#ppt_y)" calcmode="lin" valueType="num">
                                      <p:cBhvr>
                                        <p:cTn id="34" dur="1230" accel="100000" fill="hold">
                                          <p:stCondLst>
                                            <p:cond delay="770"/>
                                          </p:stCondLst>
                                        </p:cTn>
                                        <p:tgtEl>
                                          <p:spTgt spid="3"/>
                                        </p:tgtEl>
                                        <p:attrNameLst>
                                          <p:attrName>ppt_y</p:attrName>
                                        </p:attrNameLst>
                                      </p:cBhvr>
                                    </p:anim>
                                  </p:childTnLst>
                                </p:cTn>
                              </p:par>
                              <p:par>
                                <p:cTn id="35" presetID="5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par>
                                <p:cTn id="44" presetID="5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770" decel="100000"/>
                                        <p:tgtEl>
                                          <p:spTgt spid="4"/>
                                        </p:tgtEl>
                                      </p:cBhvr>
                                    </p:animEffect>
                                    <p:animScale>
                                      <p:cBhvr>
                                        <p:cTn id="47" dur="770" decel="100000"/>
                                        <p:tgtEl>
                                          <p:spTgt spid="4"/>
                                        </p:tgtEl>
                                      </p:cBhvr>
                                      <p:from x="10000" y="10000"/>
                                      <p:to x="200000" y="450000"/>
                                    </p:animScale>
                                    <p:animScale>
                                      <p:cBhvr>
                                        <p:cTn id="48" dur="1230" accel="100000" fill="hold">
                                          <p:stCondLst>
                                            <p:cond delay="770"/>
                                          </p:stCondLst>
                                        </p:cTn>
                                        <p:tgtEl>
                                          <p:spTgt spid="4"/>
                                        </p:tgtEl>
                                      </p:cBhvr>
                                      <p:from x="200000" y="450000"/>
                                      <p:to x="100000" y="100000"/>
                                    </p:animScale>
                                    <p:set>
                                      <p:cBhvr>
                                        <p:cTn id="49" dur="770" fill="hold"/>
                                        <p:tgtEl>
                                          <p:spTgt spid="4"/>
                                        </p:tgtEl>
                                        <p:attrNameLst>
                                          <p:attrName>ppt_x</p:attrName>
                                        </p:attrNameLst>
                                      </p:cBhvr>
                                      <p:to>
                                        <p:strVal val="(0.5)"/>
                                      </p:to>
                                    </p:set>
                                    <p:anim from="(0.5)" to="(#ppt_x)" calcmode="lin" valueType="num">
                                      <p:cBhvr>
                                        <p:cTn id="50" dur="1230" accel="100000" fill="hold">
                                          <p:stCondLst>
                                            <p:cond delay="770"/>
                                          </p:stCondLst>
                                        </p:cTn>
                                        <p:tgtEl>
                                          <p:spTgt spid="4"/>
                                        </p:tgtEl>
                                        <p:attrNameLst>
                                          <p:attrName>ppt_x</p:attrName>
                                        </p:attrNameLst>
                                      </p:cBhvr>
                                    </p:anim>
                                    <p:set>
                                      <p:cBhvr>
                                        <p:cTn id="51" dur="770" fill="hold"/>
                                        <p:tgtEl>
                                          <p:spTgt spid="4"/>
                                        </p:tgtEl>
                                        <p:attrNameLst>
                                          <p:attrName>ppt_y</p:attrName>
                                        </p:attrNameLst>
                                      </p:cBhvr>
                                      <p:to>
                                        <p:strVal val="(#ppt_y+0.4)"/>
                                      </p:to>
                                    </p:set>
                                    <p:anim from="(#ppt_y+0.4)" to="(#ppt_y)" calcmode="lin" valueType="num">
                                      <p:cBhvr>
                                        <p:cTn id="52" dur="1230" accel="100000" fill="hold">
                                          <p:stCondLst>
                                            <p:cond delay="770"/>
                                          </p:stCondLst>
                                        </p:cTn>
                                        <p:tgtEl>
                                          <p:spTgt spid="4"/>
                                        </p:tgtEl>
                                        <p:attrNameLst>
                                          <p:attrName>ppt_y</p:attrName>
                                        </p:attrNameLst>
                                      </p:cBhvr>
                                    </p:anim>
                                  </p:childTnLst>
                                </p:cTn>
                              </p:par>
                            </p:childTnLst>
                          </p:cTn>
                        </p:par>
                        <p:par>
                          <p:cTn id="53" fill="hold">
                            <p:stCondLst>
                              <p:cond delay="3500"/>
                            </p:stCondLst>
                            <p:childTnLst>
                              <p:par>
                                <p:cTn id="54" presetID="4" presetClass="entr" presetSubtype="32" fill="hold" nodeType="afterEffect">
                                  <p:stCondLst>
                                    <p:cond delay="0"/>
                                  </p:stCondLst>
                                  <p:childTnLst>
                                    <p:set>
                                      <p:cBhvr>
                                        <p:cTn id="55" dur="1" fill="hold">
                                          <p:stCondLst>
                                            <p:cond delay="0"/>
                                          </p:stCondLst>
                                        </p:cTn>
                                        <p:tgtEl>
                                          <p:spTgt spid="388108"/>
                                        </p:tgtEl>
                                        <p:attrNameLst>
                                          <p:attrName>style.visibility</p:attrName>
                                        </p:attrNameLst>
                                      </p:cBhvr>
                                      <p:to>
                                        <p:strVal val="visible"/>
                                      </p:to>
                                    </p:set>
                                    <p:animEffect transition="in" filter="box(out)">
                                      <p:cBhvr>
                                        <p:cTn id="56" dur="500"/>
                                        <p:tgtEl>
                                          <p:spTgt spid="388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4" grpId="0" build="p" autoUpdateAnimBg="0"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381000" y="762000"/>
            <a:ext cx="8686800"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tabLst>
                <a:tab pos="4170363" algn="l"/>
              </a:tabLst>
              <a:defRPr/>
            </a:pPr>
            <a:r>
              <a:rPr lang="en-US" sz="3200" b="1" i="1" dirty="0">
                <a:solidFill>
                  <a:srgbClr val="FFD300"/>
                </a:solidFill>
                <a:latin typeface="Arial" charset="0"/>
              </a:rPr>
              <a:t>Business Protocol – the rules at work </a:t>
            </a:r>
          </a:p>
        </p:txBody>
      </p:sp>
      <p:pic>
        <p:nvPicPr>
          <p:cNvPr id="345100" name="Picture 12"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345101" name="Rectangle 13"/>
          <p:cNvSpPr>
            <a:spLocks noChangeArrowheads="1"/>
          </p:cNvSpPr>
          <p:nvPr/>
        </p:nvSpPr>
        <p:spPr bwMode="auto">
          <a:xfrm>
            <a:off x="409575" y="1389063"/>
            <a:ext cx="8048625" cy="4148137"/>
          </a:xfrm>
          <a:prstGeom prst="rect">
            <a:avLst/>
          </a:prstGeom>
          <a:noFill/>
          <a:ln w="12700">
            <a:noFill/>
            <a:miter lim="800000"/>
            <a:headEnd/>
            <a:tailEnd/>
          </a:ln>
        </p:spPr>
        <p:txBody>
          <a:bodyPr lIns="90488" tIns="44450" rIns="90488" bIns="44450">
            <a:spAutoFit/>
          </a:bodyPr>
          <a:lstStyle/>
          <a:p>
            <a:pPr marL="228600" indent="-228600" eaLnBrk="0" hangingPunct="0">
              <a:spcBef>
                <a:spcPct val="30000"/>
              </a:spcBef>
              <a:buClr>
                <a:srgbClr val="FFDC03"/>
              </a:buClr>
            </a:pPr>
            <a:r>
              <a:rPr lang="en-US" sz="2800" b="1" dirty="0">
                <a:solidFill>
                  <a:srgbClr val="FFD300"/>
                </a:solidFill>
              </a:rPr>
              <a:t>Introductions:</a:t>
            </a:r>
          </a:p>
          <a:p>
            <a:pPr marL="228600" indent="-228600" eaLnBrk="0" hangingPunct="0">
              <a:spcBef>
                <a:spcPct val="30000"/>
              </a:spcBef>
              <a:buClr>
                <a:srgbClr val="FFE419"/>
              </a:buClr>
              <a:buFontTx/>
              <a:buChar char="•"/>
            </a:pPr>
            <a:r>
              <a:rPr lang="en-US" sz="2800" b="1" dirty="0"/>
              <a:t>Stand. Smile. Make eye contact. Offer handshake.</a:t>
            </a:r>
          </a:p>
          <a:p>
            <a:pPr marL="228600" indent="-228600" eaLnBrk="0" hangingPunct="0">
              <a:spcBef>
                <a:spcPct val="30000"/>
              </a:spcBef>
              <a:buClr>
                <a:srgbClr val="FFDC03"/>
              </a:buClr>
            </a:pPr>
            <a:r>
              <a:rPr lang="en-US" sz="2800" b="1" dirty="0">
                <a:solidFill>
                  <a:srgbClr val="FFD300"/>
                </a:solidFill>
              </a:rPr>
              <a:t>Customer service (with co-workers also):</a:t>
            </a:r>
          </a:p>
          <a:p>
            <a:pPr marL="228600" indent="-228600" eaLnBrk="0" hangingPunct="0">
              <a:spcBef>
                <a:spcPct val="30000"/>
              </a:spcBef>
              <a:buClr>
                <a:srgbClr val="FFD300"/>
              </a:buClr>
              <a:buFontTx/>
              <a:buChar char="•"/>
            </a:pPr>
            <a:r>
              <a:rPr lang="en-US" sz="2800" b="1" dirty="0"/>
              <a:t>Smile. Offer assistance. </a:t>
            </a:r>
          </a:p>
          <a:p>
            <a:pPr marL="228600" indent="-228600" eaLnBrk="0" hangingPunct="0">
              <a:spcBef>
                <a:spcPct val="30000"/>
              </a:spcBef>
              <a:buClr>
                <a:srgbClr val="FFD300"/>
              </a:buClr>
              <a:buFontTx/>
              <a:buChar char="•"/>
            </a:pPr>
            <a:r>
              <a:rPr lang="en-US" sz="2800" b="1" dirty="0"/>
              <a:t>Call bosses and customers Mr. or Ms. </a:t>
            </a:r>
          </a:p>
          <a:p>
            <a:pPr marL="228600" indent="-228600" eaLnBrk="0" hangingPunct="0">
              <a:spcBef>
                <a:spcPct val="30000"/>
              </a:spcBef>
              <a:buClr>
                <a:srgbClr val="FFD300"/>
              </a:buClr>
              <a:buFontTx/>
              <a:buChar char="•"/>
            </a:pPr>
            <a:r>
              <a:rPr lang="en-US" sz="2800" b="1" dirty="0"/>
              <a:t>Say please, thank you, and you’re welcome – not, “no problem.”</a:t>
            </a:r>
          </a:p>
        </p:txBody>
      </p:sp>
      <p:sp>
        <p:nvSpPr>
          <p:cNvPr id="345102" name="Rectangle 14"/>
          <p:cNvSpPr>
            <a:spLocks noChangeArrowheads="1"/>
          </p:cNvSpPr>
          <p:nvPr/>
        </p:nvSpPr>
        <p:spPr bwMode="auto">
          <a:xfrm>
            <a:off x="381000" y="5575618"/>
            <a:ext cx="8382000" cy="515938"/>
          </a:xfrm>
          <a:prstGeom prst="rect">
            <a:avLst/>
          </a:prstGeom>
          <a:noFill/>
          <a:ln w="12700">
            <a:noFill/>
            <a:miter lim="800000"/>
            <a:headEnd/>
            <a:tailEnd/>
          </a:ln>
        </p:spPr>
        <p:txBody>
          <a:bodyPr lIns="90488" tIns="44450" rIns="90488" bIns="44450">
            <a:spAutoFit/>
          </a:bodyPr>
          <a:lstStyle/>
          <a:p>
            <a:pPr eaLnBrk="0" hangingPunct="0">
              <a:spcBef>
                <a:spcPct val="30000"/>
              </a:spcBef>
              <a:buClr>
                <a:srgbClr val="FFDC03"/>
              </a:buClr>
            </a:pPr>
            <a:r>
              <a:rPr lang="en-US" sz="2800" b="1" dirty="0"/>
              <a:t>Good business protocol can help you move up! </a:t>
            </a:r>
          </a:p>
        </p:txBody>
      </p:sp>
      <p:sp>
        <p:nvSpPr>
          <p:cNvPr id="345104" name="Rectangle 16"/>
          <p:cNvSpPr>
            <a:spLocks noChangeArrowheads="1"/>
          </p:cNvSpPr>
          <p:nvPr/>
        </p:nvSpPr>
        <p:spPr bwMode="auto">
          <a:xfrm>
            <a:off x="7226300" y="25400"/>
            <a:ext cx="1531938"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D300"/>
                </a:solidFill>
                <a:latin typeface="Arial" charset="0"/>
              </a:rPr>
              <a:t>›››</a:t>
            </a:r>
            <a:r>
              <a:rPr lang="en-US" dirty="0">
                <a:latin typeface="Impact" pitchFamily="34" charset="0"/>
              </a:rPr>
              <a:t> </a:t>
            </a:r>
            <a:r>
              <a:rPr lang="en-US" dirty="0">
                <a:solidFill>
                  <a:schemeClr val="tx1"/>
                </a:solidFill>
                <a:latin typeface="Impact" pitchFamily="34" charset="0"/>
              </a:rPr>
              <a:t>step 14</a:t>
            </a:r>
            <a:r>
              <a:rPr lang="en-US" dirty="0">
                <a:latin typeface="Impact" pitchFamily="34" charset="0"/>
              </a:rPr>
              <a:t> </a:t>
            </a:r>
          </a:p>
        </p:txBody>
      </p:sp>
      <p:sp>
        <p:nvSpPr>
          <p:cNvPr id="9"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64</a:t>
            </a:fld>
            <a:r>
              <a:rPr lang="en-US" sz="1800" dirty="0"/>
              <a:t>   </a:t>
            </a:r>
            <a:r>
              <a:rPr lang="en-US" sz="2800" dirty="0"/>
              <a:t>|  </a:t>
            </a:r>
            <a:r>
              <a:rPr lang="en-US" sz="1800" dirty="0"/>
              <a:t>Page 36</a:t>
            </a:r>
            <a:endParaRPr lang="en-US" sz="1600" dirty="0"/>
          </a:p>
        </p:txBody>
      </p:sp>
      <p:sp>
        <p:nvSpPr>
          <p:cNvPr id="8"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Keeping Your Job</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45101"/>
                                        </p:tgtEl>
                                        <p:attrNameLst>
                                          <p:attrName>style.visibility</p:attrName>
                                        </p:attrNameLst>
                                      </p:cBhvr>
                                      <p:to>
                                        <p:strVal val="visible"/>
                                      </p:to>
                                    </p:set>
                                    <p:animEffect transition="in" filter="wipe(up)">
                                      <p:cBhvr>
                                        <p:cTn id="7" dur="500"/>
                                        <p:tgtEl>
                                          <p:spTgt spid="34510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45102"/>
                                        </p:tgtEl>
                                        <p:attrNameLst>
                                          <p:attrName>style.visibility</p:attrName>
                                        </p:attrNameLst>
                                      </p:cBhvr>
                                      <p:to>
                                        <p:strVal val="visible"/>
                                      </p:to>
                                    </p:set>
                                    <p:anim calcmode="lin" valueType="num">
                                      <p:cBhvr>
                                        <p:cTn id="11" dur="500" fill="hold"/>
                                        <p:tgtEl>
                                          <p:spTgt spid="345102"/>
                                        </p:tgtEl>
                                        <p:attrNameLst>
                                          <p:attrName>ppt_w</p:attrName>
                                        </p:attrNameLst>
                                      </p:cBhvr>
                                      <p:tavLst>
                                        <p:tav tm="0">
                                          <p:val>
                                            <p:fltVal val="0"/>
                                          </p:val>
                                        </p:tav>
                                        <p:tav tm="100000">
                                          <p:val>
                                            <p:strVal val="#ppt_w"/>
                                          </p:val>
                                        </p:tav>
                                      </p:tavLst>
                                    </p:anim>
                                    <p:anim calcmode="lin" valueType="num">
                                      <p:cBhvr>
                                        <p:cTn id="12" dur="500" fill="hold"/>
                                        <p:tgtEl>
                                          <p:spTgt spid="34510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345100"/>
                                        </p:tgtEl>
                                        <p:attrNameLst>
                                          <p:attrName>style.visibility</p:attrName>
                                        </p:attrNameLst>
                                      </p:cBhvr>
                                      <p:to>
                                        <p:strVal val="visible"/>
                                      </p:to>
                                    </p:set>
                                    <p:animEffect transition="in" filter="box(out)">
                                      <p:cBhvr>
                                        <p:cTn id="16" dur="500"/>
                                        <p:tgtEl>
                                          <p:spTgt spid="345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01" grpId="0"/>
      <p:bldP spid="34510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92" name="Picture 8" descr="receptionist"/>
          <p:cNvPicPr>
            <a:picLocks noChangeAspect="1" noChangeArrowheads="1"/>
          </p:cNvPicPr>
          <p:nvPr/>
        </p:nvPicPr>
        <p:blipFill>
          <a:blip r:embed="rId3" cstate="print"/>
          <a:srcRect/>
          <a:stretch>
            <a:fillRect/>
          </a:stretch>
        </p:blipFill>
        <p:spPr bwMode="auto">
          <a:xfrm>
            <a:off x="5329238" y="968271"/>
            <a:ext cx="3508375" cy="4800600"/>
          </a:xfrm>
          <a:prstGeom prst="rect">
            <a:avLst/>
          </a:prstGeom>
          <a:ln>
            <a:noFill/>
          </a:ln>
          <a:effectLst>
            <a:softEdge rad="112500"/>
          </a:effectLst>
        </p:spPr>
      </p:pic>
      <p:sp>
        <p:nvSpPr>
          <p:cNvPr id="349186" name="Rectangle 2"/>
          <p:cNvSpPr>
            <a:spLocks noChangeArrowheads="1"/>
          </p:cNvSpPr>
          <p:nvPr/>
        </p:nvSpPr>
        <p:spPr bwMode="auto">
          <a:xfrm>
            <a:off x="436563" y="723900"/>
            <a:ext cx="6904037" cy="5044971"/>
          </a:xfrm>
          <a:prstGeom prst="rect">
            <a:avLst/>
          </a:prstGeom>
          <a:noFill/>
          <a:ln w="12700">
            <a:noFill/>
            <a:miter lim="800000"/>
            <a:headEnd/>
            <a:tailEnd/>
          </a:ln>
        </p:spPr>
        <p:txBody>
          <a:bodyPr lIns="90488" tIns="44450" rIns="90488" bIns="44450">
            <a:spAutoFit/>
          </a:bodyPr>
          <a:lstStyle/>
          <a:p>
            <a:pPr marL="228600" indent="-228600" eaLnBrk="0" hangingPunct="0">
              <a:lnSpc>
                <a:spcPct val="150000"/>
              </a:lnSpc>
              <a:spcBef>
                <a:spcPct val="30000"/>
              </a:spcBef>
              <a:buClr>
                <a:srgbClr val="FFDC03"/>
              </a:buClr>
              <a:defRPr/>
            </a:pPr>
            <a:r>
              <a:rPr lang="en-US" sz="2800" b="1" dirty="0">
                <a:solidFill>
                  <a:srgbClr val="FFD300"/>
                </a:solidFill>
              </a:rPr>
              <a:t>Telephone</a:t>
            </a:r>
            <a:r>
              <a:rPr lang="en-US" sz="2800" b="1" dirty="0">
                <a:solidFill>
                  <a:srgbClr val="FFE419"/>
                </a:solidFill>
              </a:rPr>
              <a:t>: </a:t>
            </a:r>
          </a:p>
          <a:p>
            <a:pPr marL="228600" indent="-228600" eaLnBrk="0" hangingPunct="0">
              <a:lnSpc>
                <a:spcPts val="3500"/>
              </a:lnSpc>
              <a:spcBef>
                <a:spcPts val="0"/>
              </a:spcBef>
              <a:spcAft>
                <a:spcPts val="750"/>
              </a:spcAft>
              <a:buClr>
                <a:srgbClr val="FFD300"/>
              </a:buClr>
              <a:buFontTx/>
              <a:buChar char="•"/>
              <a:defRPr/>
            </a:pPr>
            <a:r>
              <a:rPr lang="en-US" b="1" dirty="0"/>
              <a:t>Answer clearly – don’t rush: </a:t>
            </a:r>
          </a:p>
          <a:p>
            <a:pPr lvl="1" indent="228600" eaLnBrk="0" hangingPunct="0">
              <a:lnSpc>
                <a:spcPts val="3500"/>
              </a:lnSpc>
              <a:spcBef>
                <a:spcPts val="0"/>
              </a:spcBef>
              <a:spcAft>
                <a:spcPts val="750"/>
              </a:spcAft>
              <a:buClr>
                <a:srgbClr val="FFE419"/>
              </a:buClr>
              <a:defRPr/>
            </a:pPr>
            <a:r>
              <a:rPr lang="en-US" b="1" dirty="0"/>
              <a:t>Company name</a:t>
            </a:r>
          </a:p>
          <a:p>
            <a:pPr lvl="1" indent="228600" eaLnBrk="0" hangingPunct="0">
              <a:lnSpc>
                <a:spcPts val="3500"/>
              </a:lnSpc>
              <a:spcBef>
                <a:spcPts val="0"/>
              </a:spcBef>
              <a:spcAft>
                <a:spcPts val="750"/>
              </a:spcAft>
              <a:buClr>
                <a:srgbClr val="FFE419"/>
              </a:buClr>
              <a:defRPr/>
            </a:pPr>
            <a:r>
              <a:rPr lang="en-US" b="1" dirty="0"/>
              <a:t>Your name,</a:t>
            </a:r>
          </a:p>
          <a:p>
            <a:pPr lvl="1" indent="228600" eaLnBrk="0" hangingPunct="0">
              <a:lnSpc>
                <a:spcPts val="3500"/>
              </a:lnSpc>
              <a:spcBef>
                <a:spcPts val="0"/>
              </a:spcBef>
              <a:spcAft>
                <a:spcPts val="750"/>
              </a:spcAft>
              <a:buClr>
                <a:srgbClr val="FFE419"/>
              </a:buClr>
              <a:defRPr/>
            </a:pPr>
            <a:r>
              <a:rPr lang="en-US" b="1" i="1" dirty="0"/>
              <a:t>May I help you?</a:t>
            </a:r>
          </a:p>
          <a:p>
            <a:pPr marL="228600" indent="-228600" eaLnBrk="0" hangingPunct="0">
              <a:lnSpc>
                <a:spcPts val="3500"/>
              </a:lnSpc>
              <a:spcBef>
                <a:spcPts val="0"/>
              </a:spcBef>
              <a:spcAft>
                <a:spcPts val="750"/>
              </a:spcAft>
              <a:buClr>
                <a:srgbClr val="FFD300"/>
              </a:buClr>
              <a:buFontTx/>
              <a:buChar char="•"/>
              <a:defRPr/>
            </a:pPr>
            <a:r>
              <a:rPr lang="en-US" b="1" dirty="0"/>
              <a:t>Learn to transfer calls.</a:t>
            </a:r>
          </a:p>
          <a:p>
            <a:pPr marL="228600" indent="-228600" eaLnBrk="0" hangingPunct="0">
              <a:lnSpc>
                <a:spcPts val="3500"/>
              </a:lnSpc>
              <a:spcBef>
                <a:spcPts val="0"/>
              </a:spcBef>
              <a:spcAft>
                <a:spcPts val="750"/>
              </a:spcAft>
              <a:buClr>
                <a:srgbClr val="FFD300"/>
              </a:buClr>
              <a:buFontTx/>
              <a:buChar char="•"/>
              <a:defRPr/>
            </a:pPr>
            <a:r>
              <a:rPr lang="en-US" b="1" dirty="0"/>
              <a:t>Listen. Don’t interrupt.</a:t>
            </a:r>
          </a:p>
          <a:p>
            <a:pPr marL="228600" indent="-228600" eaLnBrk="0" hangingPunct="0">
              <a:lnSpc>
                <a:spcPts val="3500"/>
              </a:lnSpc>
              <a:spcBef>
                <a:spcPts val="0"/>
              </a:spcBef>
              <a:spcAft>
                <a:spcPts val="750"/>
              </a:spcAft>
              <a:buClr>
                <a:srgbClr val="FFD300"/>
              </a:buClr>
              <a:buFontTx/>
              <a:buChar char="•"/>
              <a:defRPr/>
            </a:pPr>
            <a:r>
              <a:rPr lang="en-US" b="1" dirty="0">
                <a:effectLst>
                  <a:outerShdw blurRad="38100" dist="38100" dir="2700000" algn="tl">
                    <a:srgbClr val="000000">
                      <a:alpha val="43137"/>
                    </a:srgbClr>
                  </a:outerShdw>
                </a:effectLst>
              </a:rPr>
              <a:t>Write names and numbers. Check for errors.</a:t>
            </a:r>
          </a:p>
          <a:p>
            <a:pPr marL="228600" indent="-228600" eaLnBrk="0" hangingPunct="0">
              <a:lnSpc>
                <a:spcPts val="3500"/>
              </a:lnSpc>
              <a:spcBef>
                <a:spcPts val="0"/>
              </a:spcBef>
              <a:spcAft>
                <a:spcPts val="750"/>
              </a:spcAft>
              <a:buClr>
                <a:srgbClr val="FFD300"/>
              </a:buClr>
              <a:buFontTx/>
              <a:buChar char="•"/>
              <a:defRPr/>
            </a:pPr>
            <a:r>
              <a:rPr lang="en-US" b="1" dirty="0"/>
              <a:t>Always say </a:t>
            </a:r>
            <a:r>
              <a:rPr lang="en-US" b="1" i="1" dirty="0"/>
              <a:t>“thank you”</a:t>
            </a:r>
            <a:r>
              <a:rPr lang="en-US" b="1" dirty="0"/>
              <a:t> and </a:t>
            </a:r>
            <a:r>
              <a:rPr lang="en-US" b="1" i="1" dirty="0"/>
              <a:t>“good bye.”</a:t>
            </a:r>
          </a:p>
        </p:txBody>
      </p:sp>
      <p:pic>
        <p:nvPicPr>
          <p:cNvPr id="349191" name="Picture 7"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65</a:t>
            </a:fld>
            <a:r>
              <a:rPr lang="en-US" sz="1800" dirty="0"/>
              <a:t>   </a:t>
            </a:r>
            <a:r>
              <a:rPr lang="en-US" sz="2800" dirty="0"/>
              <a:t>|  </a:t>
            </a:r>
            <a:r>
              <a:rPr lang="en-US" sz="1800" dirty="0"/>
              <a:t>Page 36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wipe(up)">
                                      <p:cBhvr>
                                        <p:cTn id="7" dur="500"/>
                                        <p:tgtEl>
                                          <p:spTgt spid="349186"/>
                                        </p:tgtEl>
                                      </p:cBhvr>
                                    </p:animEffect>
                                  </p:childTnLst>
                                </p:cTn>
                              </p:par>
                              <p:par>
                                <p:cTn id="8" presetID="22" presetClass="entr" presetSubtype="1" fill="hold" nodeType="withEffect">
                                  <p:stCondLst>
                                    <p:cond delay="0"/>
                                  </p:stCondLst>
                                  <p:childTnLst>
                                    <p:set>
                                      <p:cBhvr>
                                        <p:cTn id="9" dur="1" fill="hold">
                                          <p:stCondLst>
                                            <p:cond delay="0"/>
                                          </p:stCondLst>
                                        </p:cTn>
                                        <p:tgtEl>
                                          <p:spTgt spid="349192"/>
                                        </p:tgtEl>
                                        <p:attrNameLst>
                                          <p:attrName>style.visibility</p:attrName>
                                        </p:attrNameLst>
                                      </p:cBhvr>
                                      <p:to>
                                        <p:strVal val="visible"/>
                                      </p:to>
                                    </p:set>
                                    <p:animEffect transition="in" filter="wipe(up)">
                                      <p:cBhvr>
                                        <p:cTn id="10" dur="500"/>
                                        <p:tgtEl>
                                          <p:spTgt spid="34919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49191"/>
                                        </p:tgtEl>
                                        <p:attrNameLst>
                                          <p:attrName>style.visibility</p:attrName>
                                        </p:attrNameLst>
                                      </p:cBhvr>
                                      <p:to>
                                        <p:strVal val="visible"/>
                                      </p:to>
                                    </p:set>
                                    <p:animEffect transition="in" filter="box(out)">
                                      <p:cBhvr>
                                        <p:cTn id="14" dur="500"/>
                                        <p:tgtEl>
                                          <p:spTgt spid="349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ChangeArrowheads="1"/>
          </p:cNvSpPr>
          <p:nvPr/>
        </p:nvSpPr>
        <p:spPr bwMode="auto">
          <a:xfrm>
            <a:off x="19390" y="879765"/>
            <a:ext cx="9124610" cy="3377848"/>
          </a:xfrm>
          <a:prstGeom prst="rect">
            <a:avLst/>
          </a:prstGeom>
          <a:noFill/>
          <a:ln w="12700">
            <a:noFill/>
            <a:miter lim="800000"/>
            <a:headEnd/>
            <a:tailEnd/>
          </a:ln>
        </p:spPr>
        <p:txBody>
          <a:bodyPr wrap="square" lIns="90488" tIns="44450" rIns="90488" bIns="44450" numCol="2">
            <a:spAutoFit/>
          </a:bodyPr>
          <a:lstStyle/>
          <a:p>
            <a:pPr marL="228600" indent="-228600" eaLnBrk="0" hangingPunct="0">
              <a:lnSpc>
                <a:spcPct val="150000"/>
              </a:lnSpc>
              <a:spcBef>
                <a:spcPct val="30000"/>
              </a:spcBef>
              <a:spcAft>
                <a:spcPts val="1800"/>
              </a:spcAft>
              <a:buClr>
                <a:srgbClr val="FFDC03"/>
              </a:buClr>
              <a:defRPr/>
            </a:pPr>
            <a:r>
              <a:rPr lang="en-US" sz="2800" b="1" dirty="0">
                <a:solidFill>
                  <a:srgbClr val="FFE419"/>
                </a:solidFill>
              </a:rPr>
              <a:t> Written Correspondence:</a:t>
            </a:r>
          </a:p>
          <a:p>
            <a:pPr marL="457200" indent="-347472" eaLnBrk="0" hangingPunct="0">
              <a:lnSpc>
                <a:spcPts val="3500"/>
              </a:lnSpc>
              <a:spcBef>
                <a:spcPts val="0"/>
              </a:spcBef>
              <a:spcAft>
                <a:spcPts val="750"/>
              </a:spcAft>
              <a:buClr>
                <a:srgbClr val="FFD300"/>
              </a:buClr>
              <a:buFontTx/>
              <a:buChar char="•"/>
              <a:defRPr/>
            </a:pPr>
            <a:r>
              <a:rPr lang="en-US" sz="2800" b="1" dirty="0"/>
              <a:t>Use bullets and lists</a:t>
            </a:r>
          </a:p>
          <a:p>
            <a:pPr marL="457200" indent="-347472" eaLnBrk="0" hangingPunct="0">
              <a:lnSpc>
                <a:spcPts val="3500"/>
              </a:lnSpc>
              <a:spcBef>
                <a:spcPts val="0"/>
              </a:spcBef>
              <a:spcAft>
                <a:spcPts val="750"/>
              </a:spcAft>
              <a:buClr>
                <a:srgbClr val="FFD300"/>
              </a:buClr>
              <a:buFontTx/>
              <a:buChar char="•"/>
              <a:defRPr/>
            </a:pPr>
            <a:r>
              <a:rPr lang="en-US" sz="2800" b="1" dirty="0"/>
              <a:t>Avoid long sentences and paragraphs. </a:t>
            </a:r>
          </a:p>
          <a:p>
            <a:pPr marL="457200" indent="-347472" eaLnBrk="0" hangingPunct="0">
              <a:lnSpc>
                <a:spcPts val="3500"/>
              </a:lnSpc>
              <a:spcBef>
                <a:spcPts val="2400"/>
              </a:spcBef>
              <a:spcAft>
                <a:spcPts val="750"/>
              </a:spcAft>
              <a:buClr>
                <a:srgbClr val="FFD300"/>
              </a:buClr>
              <a:buFontTx/>
              <a:buChar char="•"/>
              <a:defRPr/>
            </a:pPr>
            <a:r>
              <a:rPr lang="en-US" sz="2800" b="1" dirty="0"/>
              <a:t>Avoid typing in </a:t>
            </a:r>
          </a:p>
          <a:p>
            <a:pPr marL="457200" indent="-347472" eaLnBrk="0" hangingPunct="0">
              <a:lnSpc>
                <a:spcPts val="3500"/>
              </a:lnSpc>
              <a:spcBef>
                <a:spcPts val="0"/>
              </a:spcBef>
              <a:spcAft>
                <a:spcPts val="0"/>
              </a:spcAft>
              <a:buClr>
                <a:srgbClr val="FFE419"/>
              </a:buClr>
              <a:buFontTx/>
              <a:buChar char="•"/>
              <a:defRPr/>
            </a:pPr>
            <a:endParaRPr lang="en-US" sz="1200" b="1" dirty="0"/>
          </a:p>
          <a:p>
            <a:pPr marL="457200" indent="-347472" eaLnBrk="0" hangingPunct="0">
              <a:lnSpc>
                <a:spcPts val="3500"/>
              </a:lnSpc>
              <a:spcBef>
                <a:spcPts val="0"/>
              </a:spcBef>
              <a:spcAft>
                <a:spcPts val="0"/>
              </a:spcAft>
              <a:buClr>
                <a:srgbClr val="FFE419"/>
              </a:buClr>
              <a:buFontTx/>
              <a:buChar char="•"/>
              <a:defRPr/>
            </a:pPr>
            <a:endParaRPr lang="en-US" sz="1200" b="1" dirty="0"/>
          </a:p>
          <a:p>
            <a:pPr marL="457200" indent="-347472" eaLnBrk="0" hangingPunct="0">
              <a:lnSpc>
                <a:spcPts val="3500"/>
              </a:lnSpc>
              <a:spcBef>
                <a:spcPts val="0"/>
              </a:spcBef>
              <a:spcAft>
                <a:spcPts val="750"/>
              </a:spcAft>
              <a:buClr>
                <a:srgbClr val="FFD300"/>
              </a:buClr>
              <a:buFontTx/>
              <a:buChar char="•"/>
              <a:defRPr/>
            </a:pPr>
            <a:r>
              <a:rPr lang="en-US" sz="2800" b="1" dirty="0"/>
              <a:t>Use spell-check. </a:t>
            </a:r>
          </a:p>
          <a:p>
            <a:pPr marL="457200" indent="-347472" eaLnBrk="0" hangingPunct="0">
              <a:lnSpc>
                <a:spcPts val="3500"/>
              </a:lnSpc>
              <a:spcBef>
                <a:spcPts val="0"/>
              </a:spcBef>
              <a:spcAft>
                <a:spcPts val="750"/>
              </a:spcAft>
              <a:buClr>
                <a:srgbClr val="FFD300"/>
              </a:buClr>
              <a:buFontTx/>
              <a:buChar char="•"/>
              <a:defRPr/>
            </a:pPr>
            <a:r>
              <a:rPr lang="en-US" sz="2800" b="1" dirty="0"/>
              <a:t>Save text speak </a:t>
            </a:r>
          </a:p>
          <a:p>
            <a:pPr marL="403225" eaLnBrk="0" hangingPunct="0">
              <a:lnSpc>
                <a:spcPts val="3500"/>
              </a:lnSpc>
              <a:spcBef>
                <a:spcPts val="0"/>
              </a:spcBef>
              <a:spcAft>
                <a:spcPts val="750"/>
              </a:spcAft>
              <a:buClr>
                <a:srgbClr val="FFD300"/>
              </a:buClr>
              <a:defRPr/>
            </a:pPr>
            <a:r>
              <a:rPr lang="en-US" sz="2800" b="1" dirty="0"/>
              <a:t>“4 L8R”* </a:t>
            </a:r>
            <a:r>
              <a:rPr lang="en-US" sz="2800" b="1" dirty="0">
                <a:solidFill>
                  <a:schemeClr val="bg2"/>
                </a:solidFill>
              </a:rPr>
              <a:t>ALL CAPS and WILD COLORS</a:t>
            </a:r>
          </a:p>
        </p:txBody>
      </p:sp>
      <p:pic>
        <p:nvPicPr>
          <p:cNvPr id="351239" name="Picture 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8310" name="Rectangle 8"/>
          <p:cNvSpPr>
            <a:spLocks noChangeArrowheads="1"/>
          </p:cNvSpPr>
          <p:nvPr/>
        </p:nvSpPr>
        <p:spPr bwMode="auto">
          <a:xfrm>
            <a:off x="579438" y="4770438"/>
            <a:ext cx="7696200" cy="950912"/>
          </a:xfrm>
          <a:prstGeom prst="rect">
            <a:avLst/>
          </a:prstGeom>
          <a:noFill/>
          <a:ln w="12700">
            <a:noFill/>
            <a:miter lim="800000"/>
            <a:headEnd/>
            <a:tailEnd/>
          </a:ln>
        </p:spPr>
        <p:txBody>
          <a:bodyPr lIns="90488" tIns="44450" rIns="90488" bIns="44450">
            <a:spAutoFit/>
          </a:bodyPr>
          <a:lstStyle/>
          <a:p>
            <a:pPr algn="ctr" eaLnBrk="0" hangingPunct="0">
              <a:spcBef>
                <a:spcPct val="30000"/>
              </a:spcBef>
              <a:buClr>
                <a:srgbClr val="FFDC03"/>
              </a:buClr>
            </a:pPr>
            <a:r>
              <a:rPr lang="en-US" sz="2800" b="1" i="1" dirty="0"/>
              <a:t>All written correspondence should be </a:t>
            </a:r>
            <a:br>
              <a:rPr lang="en-US" sz="2800" b="1" i="1" dirty="0"/>
            </a:br>
            <a:r>
              <a:rPr lang="en-US" sz="2800" b="1" i="1" dirty="0"/>
              <a:t>concise and grammatically correct.</a:t>
            </a:r>
          </a:p>
        </p:txBody>
      </p:sp>
      <p:sp>
        <p:nvSpPr>
          <p:cNvPr id="351242" name="Text Box 10"/>
          <p:cNvSpPr txBox="1">
            <a:spLocks noChangeArrowheads="1"/>
          </p:cNvSpPr>
          <p:nvPr/>
        </p:nvSpPr>
        <p:spPr bwMode="auto">
          <a:xfrm>
            <a:off x="3154066" y="3587058"/>
            <a:ext cx="5795963" cy="519112"/>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spcBef>
                <a:spcPct val="30000"/>
              </a:spcBef>
              <a:buClr>
                <a:srgbClr val="FFDC03"/>
              </a:buClr>
              <a:defRPr/>
            </a:pPr>
            <a:r>
              <a:rPr lang="en-US" sz="2800" b="1" dirty="0">
                <a:latin typeface="Arial" charset="0"/>
              </a:rPr>
              <a:t>ALL CAPS and </a:t>
            </a:r>
            <a:r>
              <a:rPr lang="en-US" sz="2800" b="1" dirty="0">
                <a:solidFill>
                  <a:srgbClr val="FF3300"/>
                </a:solidFill>
                <a:latin typeface="Arial" charset="0"/>
              </a:rPr>
              <a:t>W</a:t>
            </a:r>
            <a:r>
              <a:rPr lang="en-US" sz="2800" b="1" dirty="0">
                <a:solidFill>
                  <a:srgbClr val="FFD200"/>
                </a:solidFill>
                <a:latin typeface="Arial" charset="0"/>
              </a:rPr>
              <a:t>I</a:t>
            </a:r>
            <a:r>
              <a:rPr lang="en-US" sz="2800" b="1" dirty="0">
                <a:solidFill>
                  <a:srgbClr val="00FF00"/>
                </a:solidFill>
                <a:latin typeface="Arial" charset="0"/>
              </a:rPr>
              <a:t>L</a:t>
            </a:r>
            <a:r>
              <a:rPr lang="en-US" sz="2800" b="1" dirty="0">
                <a:solidFill>
                  <a:srgbClr val="CC66FF"/>
                </a:solidFill>
                <a:latin typeface="Arial" charset="0"/>
              </a:rPr>
              <a:t>D C</a:t>
            </a:r>
            <a:r>
              <a:rPr lang="en-US" sz="2800" b="1" dirty="0">
                <a:solidFill>
                  <a:srgbClr val="FF00FF"/>
                </a:solidFill>
                <a:latin typeface="Arial" charset="0"/>
              </a:rPr>
              <a:t>O</a:t>
            </a:r>
            <a:r>
              <a:rPr lang="en-US" sz="2800" b="1" dirty="0">
                <a:solidFill>
                  <a:srgbClr val="FFD200"/>
                </a:solidFill>
                <a:latin typeface="Arial" charset="0"/>
              </a:rPr>
              <a:t>L</a:t>
            </a:r>
            <a:r>
              <a:rPr lang="en-US" sz="2800" b="1" dirty="0">
                <a:solidFill>
                  <a:srgbClr val="FF3300"/>
                </a:solidFill>
                <a:latin typeface="Arial" charset="0"/>
              </a:rPr>
              <a:t>O</a:t>
            </a:r>
            <a:r>
              <a:rPr lang="en-US" sz="2800" b="1" dirty="0">
                <a:solidFill>
                  <a:srgbClr val="00FF00"/>
                </a:solidFill>
                <a:latin typeface="Arial" charset="0"/>
              </a:rPr>
              <a:t>R</a:t>
            </a:r>
            <a:r>
              <a:rPr lang="en-US" sz="2800" b="1" dirty="0">
                <a:solidFill>
                  <a:srgbClr val="CC66FF"/>
                </a:solidFill>
                <a:latin typeface="Arial" charset="0"/>
              </a:rPr>
              <a:t>S</a:t>
            </a:r>
            <a:r>
              <a:rPr lang="en-US" sz="2800" b="1" dirty="0">
                <a:latin typeface="Arial" charset="0"/>
              </a:rPr>
              <a:t>!</a:t>
            </a:r>
            <a:endParaRPr lang="en-US" sz="2800" dirty="0">
              <a:latin typeface="Arial" charset="0"/>
            </a:endParaRPr>
          </a:p>
        </p:txBody>
      </p:sp>
      <p:sp>
        <p:nvSpPr>
          <p:cNvPr id="351243" name="Text Box 11"/>
          <p:cNvSpPr txBox="1">
            <a:spLocks noChangeArrowheads="1"/>
          </p:cNvSpPr>
          <p:nvPr/>
        </p:nvSpPr>
        <p:spPr bwMode="auto">
          <a:xfrm>
            <a:off x="6941046" y="5711825"/>
            <a:ext cx="1999265" cy="369332"/>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defRPr/>
            </a:pPr>
            <a:r>
              <a:rPr lang="en-US" sz="1800" dirty="0">
                <a:latin typeface="Arial" charset="0"/>
              </a:rPr>
              <a:t>*4 L8R = for later!</a:t>
            </a: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66</a:t>
            </a:fld>
            <a:r>
              <a:rPr lang="en-US" sz="1800" dirty="0"/>
              <a:t>   </a:t>
            </a:r>
            <a:r>
              <a:rPr lang="en-US" sz="2800" dirty="0"/>
              <a:t>|  </a:t>
            </a:r>
            <a:r>
              <a:rPr lang="en-US" sz="1800" dirty="0"/>
              <a:t>Page 36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351242"/>
                                        </p:tgtEl>
                                        <p:attrNameLst>
                                          <p:attrName>style.visibility</p:attrName>
                                        </p:attrNameLst>
                                      </p:cBhvr>
                                      <p:to>
                                        <p:strVal val="visible"/>
                                      </p:to>
                                    </p:set>
                                  </p:childTnLst>
                                </p:cTn>
                              </p:par>
                            </p:childTnLst>
                          </p:cTn>
                        </p:par>
                        <p:par>
                          <p:cTn id="7" fill="hold">
                            <p:stCondLst>
                              <p:cond delay="2001"/>
                            </p:stCondLst>
                            <p:childTnLst>
                              <p:par>
                                <p:cTn id="8" presetID="4" presetClass="entr" presetSubtype="32" fill="hold" nodeType="afterEffect">
                                  <p:stCondLst>
                                    <p:cond delay="0"/>
                                  </p:stCondLst>
                                  <p:childTnLst>
                                    <p:set>
                                      <p:cBhvr>
                                        <p:cTn id="9" dur="1" fill="hold">
                                          <p:stCondLst>
                                            <p:cond delay="0"/>
                                          </p:stCondLst>
                                        </p:cTn>
                                        <p:tgtEl>
                                          <p:spTgt spid="351239"/>
                                        </p:tgtEl>
                                        <p:attrNameLst>
                                          <p:attrName>style.visibility</p:attrName>
                                        </p:attrNameLst>
                                      </p:cBhvr>
                                      <p:to>
                                        <p:strVal val="visible"/>
                                      </p:to>
                                    </p:set>
                                    <p:animEffect transition="in" filter="box(out)">
                                      <p:cBhvr>
                                        <p:cTn id="10" dur="500"/>
                                        <p:tgtEl>
                                          <p:spTgt spid="351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ChangeArrowheads="1"/>
          </p:cNvSpPr>
          <p:nvPr/>
        </p:nvSpPr>
        <p:spPr bwMode="auto">
          <a:xfrm>
            <a:off x="268143" y="1355736"/>
            <a:ext cx="4527550" cy="4188647"/>
          </a:xfrm>
          <a:prstGeom prst="rect">
            <a:avLst/>
          </a:prstGeom>
          <a:noFill/>
          <a:ln w="12700">
            <a:noFill/>
            <a:miter lim="800000"/>
            <a:headEnd/>
            <a:tailEnd/>
          </a:ln>
        </p:spPr>
        <p:txBody>
          <a:bodyPr lIns="90488" tIns="44450" rIns="90488" bIns="44450">
            <a:spAutoFit/>
          </a:bodyPr>
          <a:lstStyle/>
          <a:p>
            <a:pPr marL="228600" indent="-228600" eaLnBrk="0" hangingPunct="0">
              <a:lnSpc>
                <a:spcPts val="4500"/>
              </a:lnSpc>
              <a:spcBef>
                <a:spcPts val="600"/>
              </a:spcBef>
              <a:buClr>
                <a:srgbClr val="FFDC03"/>
              </a:buClr>
            </a:pPr>
            <a:r>
              <a:rPr lang="en-US" sz="2800" b="1" dirty="0">
                <a:solidFill>
                  <a:srgbClr val="FFD300"/>
                </a:solidFill>
              </a:rPr>
              <a:t>Meetings: </a:t>
            </a:r>
          </a:p>
          <a:p>
            <a:pPr marL="228600" indent="-347472" eaLnBrk="0" hangingPunct="0">
              <a:lnSpc>
                <a:spcPts val="3500"/>
              </a:lnSpc>
              <a:spcBef>
                <a:spcPts val="0"/>
              </a:spcBef>
              <a:spcAft>
                <a:spcPts val="750"/>
              </a:spcAft>
              <a:buClr>
                <a:srgbClr val="FFD300"/>
              </a:buClr>
              <a:buFontTx/>
              <a:buChar char="•"/>
            </a:pPr>
            <a:r>
              <a:rPr lang="en-US" sz="2800" b="1" dirty="0"/>
              <a:t>Be on time.</a:t>
            </a:r>
          </a:p>
          <a:p>
            <a:pPr marL="228600" indent="-347472" eaLnBrk="0" hangingPunct="0">
              <a:lnSpc>
                <a:spcPts val="3500"/>
              </a:lnSpc>
              <a:spcBef>
                <a:spcPts val="0"/>
              </a:spcBef>
              <a:spcAft>
                <a:spcPts val="750"/>
              </a:spcAft>
              <a:buClr>
                <a:srgbClr val="FFD300"/>
              </a:buClr>
              <a:buFontTx/>
              <a:buChar char="•"/>
            </a:pPr>
            <a:r>
              <a:rPr lang="en-US" sz="2800" b="1" dirty="0"/>
              <a:t>Pay attention.</a:t>
            </a:r>
          </a:p>
          <a:p>
            <a:pPr marL="228600" indent="-347472" eaLnBrk="0" hangingPunct="0">
              <a:lnSpc>
                <a:spcPts val="3500"/>
              </a:lnSpc>
              <a:spcBef>
                <a:spcPts val="0"/>
              </a:spcBef>
              <a:spcAft>
                <a:spcPts val="750"/>
              </a:spcAft>
              <a:buClr>
                <a:srgbClr val="FFD300"/>
              </a:buClr>
              <a:buFontTx/>
              <a:buChar char="•"/>
            </a:pPr>
            <a:r>
              <a:rPr lang="en-US" sz="2800" b="1" dirty="0"/>
              <a:t>Take notes.</a:t>
            </a:r>
          </a:p>
          <a:p>
            <a:pPr marL="228600" indent="-347472" eaLnBrk="0" hangingPunct="0">
              <a:lnSpc>
                <a:spcPts val="3500"/>
              </a:lnSpc>
              <a:spcBef>
                <a:spcPts val="0"/>
              </a:spcBef>
              <a:spcAft>
                <a:spcPts val="750"/>
              </a:spcAft>
              <a:buClr>
                <a:srgbClr val="FFD300"/>
              </a:buClr>
              <a:buFontTx/>
              <a:buChar char="•"/>
            </a:pPr>
            <a:r>
              <a:rPr lang="en-US" sz="2800" b="1" dirty="0"/>
              <a:t>Silence cell phones. </a:t>
            </a:r>
          </a:p>
          <a:p>
            <a:pPr marL="228600" indent="-347472" eaLnBrk="0" hangingPunct="0">
              <a:lnSpc>
                <a:spcPts val="3500"/>
              </a:lnSpc>
              <a:spcBef>
                <a:spcPts val="0"/>
              </a:spcBef>
              <a:spcAft>
                <a:spcPts val="750"/>
              </a:spcAft>
              <a:buClr>
                <a:srgbClr val="FFD300"/>
              </a:buClr>
              <a:buFontTx/>
              <a:buChar char="•"/>
            </a:pPr>
            <a:r>
              <a:rPr lang="en-US" sz="2800" b="1" dirty="0"/>
              <a:t>Texting, taking a </a:t>
            </a:r>
            <a:br>
              <a:rPr lang="en-US" sz="2800" b="1" dirty="0"/>
            </a:br>
            <a:r>
              <a:rPr lang="en-US" sz="2800" b="1" dirty="0"/>
              <a:t> phone call, or using </a:t>
            </a:r>
            <a:br>
              <a:rPr lang="en-US" sz="2800" b="1" dirty="0"/>
            </a:br>
            <a:r>
              <a:rPr lang="en-US" sz="2800" b="1" dirty="0"/>
              <a:t> a computer is rude.</a:t>
            </a:r>
          </a:p>
        </p:txBody>
      </p:sp>
      <p:pic>
        <p:nvPicPr>
          <p:cNvPr id="347145" name="Picture 9"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347146" name="Picture 10" descr="Meeting"/>
          <p:cNvPicPr>
            <a:picLocks noChangeAspect="1" noChangeArrowheads="1"/>
          </p:cNvPicPr>
          <p:nvPr/>
        </p:nvPicPr>
        <p:blipFill>
          <a:blip r:embed="rId4" cstate="print"/>
          <a:srcRect l="9525" r="12698"/>
          <a:stretch>
            <a:fillRect/>
          </a:stretch>
        </p:blipFill>
        <p:spPr bwMode="auto">
          <a:xfrm>
            <a:off x="4389438" y="1524000"/>
            <a:ext cx="4343400" cy="4000500"/>
          </a:xfrm>
          <a:prstGeom prst="rect">
            <a:avLst/>
          </a:prstGeom>
          <a:ln>
            <a:noFill/>
          </a:ln>
          <a:effectLst>
            <a:softEdge rad="112500"/>
          </a:effectLst>
        </p:spPr>
      </p:pic>
      <p:sp>
        <p:nvSpPr>
          <p:cNvPr id="8"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67</a:t>
            </a:fld>
            <a:r>
              <a:rPr lang="en-US" sz="1800" dirty="0"/>
              <a:t>   </a:t>
            </a:r>
            <a:r>
              <a:rPr lang="en-US" sz="2800" dirty="0"/>
              <a:t>|  </a:t>
            </a:r>
            <a:r>
              <a:rPr lang="en-US" sz="1800" dirty="0"/>
              <a:t>Page 36</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47139"/>
                                        </p:tgtEl>
                                        <p:attrNameLst>
                                          <p:attrName>style.visibility</p:attrName>
                                        </p:attrNameLst>
                                      </p:cBhvr>
                                      <p:to>
                                        <p:strVal val="visible"/>
                                      </p:to>
                                    </p:set>
                                    <p:animEffect transition="in" filter="wipe(up)">
                                      <p:cBhvr>
                                        <p:cTn id="7" dur="500"/>
                                        <p:tgtEl>
                                          <p:spTgt spid="347139"/>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347146"/>
                                        </p:tgtEl>
                                        <p:attrNameLst>
                                          <p:attrName>style.visibility</p:attrName>
                                        </p:attrNameLst>
                                      </p:cBhvr>
                                      <p:to>
                                        <p:strVal val="visible"/>
                                      </p:to>
                                    </p:set>
                                    <p:anim calcmode="lin" valueType="num">
                                      <p:cBhvr>
                                        <p:cTn id="10" dur="500" fill="hold"/>
                                        <p:tgtEl>
                                          <p:spTgt spid="347146"/>
                                        </p:tgtEl>
                                        <p:attrNameLst>
                                          <p:attrName>ppt_w</p:attrName>
                                        </p:attrNameLst>
                                      </p:cBhvr>
                                      <p:tavLst>
                                        <p:tav tm="0">
                                          <p:val>
                                            <p:fltVal val="0"/>
                                          </p:val>
                                        </p:tav>
                                        <p:tav tm="100000">
                                          <p:val>
                                            <p:strVal val="#ppt_w"/>
                                          </p:val>
                                        </p:tav>
                                      </p:tavLst>
                                    </p:anim>
                                    <p:anim calcmode="lin" valueType="num">
                                      <p:cBhvr>
                                        <p:cTn id="11" dur="500" fill="hold"/>
                                        <p:tgtEl>
                                          <p:spTgt spid="347146"/>
                                        </p:tgtEl>
                                        <p:attrNameLst>
                                          <p:attrName>ppt_h</p:attrName>
                                        </p:attrNameLst>
                                      </p:cBhvr>
                                      <p:tavLst>
                                        <p:tav tm="0">
                                          <p:val>
                                            <p:fltVal val="0"/>
                                          </p:val>
                                        </p:tav>
                                        <p:tav tm="100000">
                                          <p:val>
                                            <p:strVal val="#ppt_h"/>
                                          </p:val>
                                        </p:tav>
                                      </p:tavLst>
                                    </p:anim>
                                    <p:anim calcmode="lin" valueType="num">
                                      <p:cBhvr>
                                        <p:cTn id="12" dur="500" fill="hold"/>
                                        <p:tgtEl>
                                          <p:spTgt spid="347146"/>
                                        </p:tgtEl>
                                        <p:attrNameLst>
                                          <p:attrName>style.rotation</p:attrName>
                                        </p:attrNameLst>
                                      </p:cBhvr>
                                      <p:tavLst>
                                        <p:tav tm="0">
                                          <p:val>
                                            <p:fltVal val="360"/>
                                          </p:val>
                                        </p:tav>
                                        <p:tav tm="100000">
                                          <p:val>
                                            <p:fltVal val="0"/>
                                          </p:val>
                                        </p:tav>
                                      </p:tavLst>
                                    </p:anim>
                                    <p:animEffect transition="in" filter="fade">
                                      <p:cBhvr>
                                        <p:cTn id="13" dur="500"/>
                                        <p:tgtEl>
                                          <p:spTgt spid="347146"/>
                                        </p:tgtEl>
                                      </p:cBhvr>
                                    </p:animEffect>
                                  </p:childTnLst>
                                </p:cTn>
                              </p:par>
                            </p:childTnLst>
                          </p:cTn>
                        </p:par>
                        <p:par>
                          <p:cTn id="14" fill="hold">
                            <p:stCondLst>
                              <p:cond delay="500"/>
                            </p:stCondLst>
                            <p:childTnLst>
                              <p:par>
                                <p:cTn id="15" presetID="4" presetClass="entr" presetSubtype="32" fill="hold" nodeType="afterEffect">
                                  <p:stCondLst>
                                    <p:cond delay="0"/>
                                  </p:stCondLst>
                                  <p:childTnLst>
                                    <p:set>
                                      <p:cBhvr>
                                        <p:cTn id="16" dur="1" fill="hold">
                                          <p:stCondLst>
                                            <p:cond delay="0"/>
                                          </p:stCondLst>
                                        </p:cTn>
                                        <p:tgtEl>
                                          <p:spTgt spid="347145"/>
                                        </p:tgtEl>
                                        <p:attrNameLst>
                                          <p:attrName>style.visibility</p:attrName>
                                        </p:attrNameLst>
                                      </p:cBhvr>
                                      <p:to>
                                        <p:strVal val="visible"/>
                                      </p:to>
                                    </p:set>
                                    <p:animEffect transition="in" filter="box(out)">
                                      <p:cBhvr>
                                        <p:cTn id="17" dur="500"/>
                                        <p:tgtEl>
                                          <p:spTgt spid="347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533400" y="990600"/>
            <a:ext cx="8458200" cy="4851072"/>
          </a:xfrm>
          <a:prstGeom prst="rect">
            <a:avLst/>
          </a:prstGeom>
          <a:noFill/>
          <a:ln w="12700" algn="ctr">
            <a:noFill/>
            <a:miter lim="800000"/>
            <a:headEnd/>
            <a:tailEnd/>
          </a:ln>
          <a:effectLst>
            <a:outerShdw dist="53882" dir="2700000" algn="ctr" rotWithShape="0">
              <a:srgbClr val="000000"/>
            </a:outerShdw>
          </a:effectLst>
        </p:spPr>
        <p:txBody>
          <a:bodyPr wrap="square" lIns="90488" tIns="44450" rIns="90488" bIns="44450">
            <a:spAutoFit/>
          </a:bodyPr>
          <a:lstStyle/>
          <a:p>
            <a:pPr marL="228600" indent="-228600" eaLnBrk="0" hangingPunct="0">
              <a:lnSpc>
                <a:spcPct val="105000"/>
              </a:lnSpc>
              <a:spcBef>
                <a:spcPct val="25000"/>
              </a:spcBef>
              <a:buClr>
                <a:srgbClr val="FFD300"/>
              </a:buClr>
              <a:defRPr/>
            </a:pPr>
            <a:r>
              <a:rPr lang="en-US" sz="2800" b="1" dirty="0">
                <a:solidFill>
                  <a:srgbClr val="FFD300"/>
                </a:solidFill>
                <a:latin typeface="Arial" charset="0"/>
              </a:rPr>
              <a:t>Internet at Work:</a:t>
            </a:r>
          </a:p>
          <a:p>
            <a:pPr eaLnBrk="0" hangingPunct="0">
              <a:lnSpc>
                <a:spcPts val="3500"/>
              </a:lnSpc>
              <a:spcBef>
                <a:spcPts val="0"/>
              </a:spcBef>
              <a:spcAft>
                <a:spcPts val="750"/>
              </a:spcAft>
              <a:buClr>
                <a:srgbClr val="FFE419"/>
              </a:buClr>
              <a:defRPr/>
            </a:pPr>
            <a:r>
              <a:rPr lang="en-US" sz="2800" b="1" dirty="0">
                <a:latin typeface="Arial" charset="0"/>
              </a:rPr>
              <a:t>Avoid sending non-business messages.</a:t>
            </a:r>
          </a:p>
          <a:p>
            <a:pPr eaLnBrk="0" hangingPunct="0">
              <a:lnSpc>
                <a:spcPts val="3500"/>
              </a:lnSpc>
              <a:spcBef>
                <a:spcPts val="0"/>
              </a:spcBef>
              <a:spcAft>
                <a:spcPts val="750"/>
              </a:spcAft>
              <a:buClr>
                <a:srgbClr val="FFE419"/>
              </a:buClr>
              <a:defRPr/>
            </a:pPr>
            <a:r>
              <a:rPr lang="en-US" sz="2800" b="1" dirty="0">
                <a:latin typeface="Arial" charset="0"/>
              </a:rPr>
              <a:t>Don’t use your work computer for personal use:</a:t>
            </a:r>
          </a:p>
          <a:p>
            <a:pPr marL="804672" lvl="1" indent="-347472" eaLnBrk="0" hangingPunct="0">
              <a:lnSpc>
                <a:spcPts val="3500"/>
              </a:lnSpc>
              <a:spcBef>
                <a:spcPts val="0"/>
              </a:spcBef>
              <a:spcAft>
                <a:spcPts val="750"/>
              </a:spcAft>
              <a:buClr>
                <a:srgbClr val="FFD300"/>
              </a:buClr>
              <a:buFontTx/>
              <a:buChar char="•"/>
              <a:defRPr/>
            </a:pPr>
            <a:r>
              <a:rPr lang="en-US" sz="2800" b="1" dirty="0">
                <a:latin typeface="Arial" charset="0"/>
              </a:rPr>
              <a:t>Blogging</a:t>
            </a:r>
          </a:p>
          <a:p>
            <a:pPr marL="804672" lvl="1" indent="-347472" eaLnBrk="0" hangingPunct="0">
              <a:lnSpc>
                <a:spcPts val="3500"/>
              </a:lnSpc>
              <a:spcBef>
                <a:spcPts val="0"/>
              </a:spcBef>
              <a:spcAft>
                <a:spcPts val="750"/>
              </a:spcAft>
              <a:buClr>
                <a:srgbClr val="FFD300"/>
              </a:buClr>
              <a:buFontTx/>
              <a:buChar char="•"/>
              <a:defRPr/>
            </a:pPr>
            <a:r>
              <a:rPr lang="en-US" sz="2800" b="1" dirty="0">
                <a:latin typeface="Arial" charset="0"/>
              </a:rPr>
              <a:t>Browsing</a:t>
            </a:r>
          </a:p>
          <a:p>
            <a:pPr marL="804672" lvl="1" indent="-347472" eaLnBrk="0" hangingPunct="0">
              <a:lnSpc>
                <a:spcPts val="3500"/>
              </a:lnSpc>
              <a:spcBef>
                <a:spcPts val="0"/>
              </a:spcBef>
              <a:spcAft>
                <a:spcPts val="750"/>
              </a:spcAft>
              <a:buClr>
                <a:srgbClr val="FFD300"/>
              </a:buClr>
              <a:buFontTx/>
              <a:buChar char="•"/>
              <a:defRPr/>
            </a:pPr>
            <a:r>
              <a:rPr lang="en-US" sz="2800" b="1" dirty="0">
                <a:latin typeface="Arial" charset="0"/>
              </a:rPr>
              <a:t>Personal email</a:t>
            </a:r>
          </a:p>
          <a:p>
            <a:pPr marL="804672" lvl="1" indent="-347472" eaLnBrk="0" hangingPunct="0">
              <a:lnSpc>
                <a:spcPts val="3500"/>
              </a:lnSpc>
              <a:spcBef>
                <a:spcPts val="0"/>
              </a:spcBef>
              <a:spcAft>
                <a:spcPts val="750"/>
              </a:spcAft>
              <a:buClr>
                <a:srgbClr val="FFD300"/>
              </a:buClr>
              <a:buFontTx/>
              <a:buChar char="•"/>
              <a:defRPr/>
            </a:pPr>
            <a:r>
              <a:rPr lang="en-US" sz="2800" b="1" dirty="0">
                <a:latin typeface="Arial" charset="0"/>
              </a:rPr>
              <a:t>Instant messaging</a:t>
            </a:r>
          </a:p>
          <a:p>
            <a:pPr eaLnBrk="0" hangingPunct="0">
              <a:lnSpc>
                <a:spcPts val="3500"/>
              </a:lnSpc>
              <a:spcBef>
                <a:spcPts val="0"/>
              </a:spcBef>
              <a:spcAft>
                <a:spcPts val="750"/>
              </a:spcAft>
              <a:buClr>
                <a:srgbClr val="FFE419"/>
              </a:buClr>
              <a:defRPr/>
            </a:pPr>
            <a:r>
              <a:rPr lang="en-US" sz="2800" b="1" dirty="0">
                <a:solidFill>
                  <a:srgbClr val="FFD300"/>
                </a:solidFill>
                <a:latin typeface="Arial" charset="0"/>
              </a:rPr>
              <a:t>Remember: </a:t>
            </a:r>
          </a:p>
          <a:p>
            <a:pPr eaLnBrk="0" hangingPunct="0">
              <a:lnSpc>
                <a:spcPts val="3500"/>
              </a:lnSpc>
              <a:spcBef>
                <a:spcPts val="0"/>
              </a:spcBef>
              <a:spcAft>
                <a:spcPts val="750"/>
              </a:spcAft>
              <a:buClr>
                <a:srgbClr val="FFE419"/>
              </a:buClr>
              <a:defRPr/>
            </a:pPr>
            <a:r>
              <a:rPr lang="en-US" sz="2800" b="1" dirty="0">
                <a:solidFill>
                  <a:srgbClr val="FFD300"/>
                </a:solidFill>
                <a:latin typeface="Arial" charset="0"/>
              </a:rPr>
              <a:t>Once something is online, it is there forever!</a:t>
            </a:r>
          </a:p>
        </p:txBody>
      </p:sp>
      <p:pic>
        <p:nvPicPr>
          <p:cNvPr id="353287" name="Picture 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68</a:t>
            </a:fld>
            <a:r>
              <a:rPr lang="en-US" sz="1800" dirty="0"/>
              <a:t>   </a:t>
            </a:r>
            <a:r>
              <a:rPr lang="en-US" sz="2800" dirty="0"/>
              <a:t>|  </a:t>
            </a:r>
            <a:r>
              <a:rPr lang="en-US" sz="1800" dirty="0"/>
              <a:t>Page 37</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box(out)">
                                      <p:cBhvr>
                                        <p:cTn id="7" dur="500"/>
                                        <p:tgtEl>
                                          <p:spTgt spid="353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ChangeArrowheads="1"/>
          </p:cNvSpPr>
          <p:nvPr/>
        </p:nvSpPr>
        <p:spPr bwMode="auto">
          <a:xfrm>
            <a:off x="571500" y="1522570"/>
            <a:ext cx="8382000" cy="3838487"/>
          </a:xfrm>
          <a:prstGeom prst="rect">
            <a:avLst/>
          </a:prstGeom>
          <a:noFill/>
          <a:ln w="12700">
            <a:noFill/>
            <a:miter lim="800000"/>
            <a:headEnd/>
            <a:tailEnd/>
          </a:ln>
        </p:spPr>
        <p:txBody>
          <a:bodyPr lIns="90488" tIns="44450" rIns="90488" bIns="44450">
            <a:spAutoFit/>
          </a:bodyPr>
          <a:lstStyle/>
          <a:p>
            <a:pPr marL="228600" indent="-228600" eaLnBrk="0" hangingPunct="0">
              <a:lnSpc>
                <a:spcPct val="150000"/>
              </a:lnSpc>
              <a:spcBef>
                <a:spcPct val="30000"/>
              </a:spcBef>
              <a:buClr>
                <a:srgbClr val="FFDC03"/>
              </a:buClr>
              <a:defRPr/>
            </a:pPr>
            <a:r>
              <a:rPr lang="en-US" sz="2800" b="1" dirty="0">
                <a:solidFill>
                  <a:srgbClr val="FFD300"/>
                </a:solidFill>
              </a:rPr>
              <a:t>Workplace Neatness:</a:t>
            </a:r>
          </a:p>
          <a:p>
            <a:pPr marL="857250" lvl="1" indent="-400050" eaLnBrk="0" hangingPunct="0">
              <a:lnSpc>
                <a:spcPct val="150000"/>
              </a:lnSpc>
              <a:spcBef>
                <a:spcPct val="30000"/>
              </a:spcBef>
              <a:buClr>
                <a:srgbClr val="FFD300"/>
              </a:buClr>
              <a:buFontTx/>
              <a:buChar char="•"/>
              <a:defRPr/>
            </a:pPr>
            <a:r>
              <a:rPr lang="en-US" sz="2800" b="1" dirty="0"/>
              <a:t>Your work area </a:t>
            </a:r>
          </a:p>
          <a:p>
            <a:pPr marL="857250" lvl="1" indent="-400050" eaLnBrk="0" hangingPunct="0">
              <a:lnSpc>
                <a:spcPct val="150000"/>
              </a:lnSpc>
              <a:spcBef>
                <a:spcPct val="30000"/>
              </a:spcBef>
              <a:buClr>
                <a:srgbClr val="FFD300"/>
              </a:buClr>
              <a:buFontTx/>
              <a:buChar char="•"/>
              <a:defRPr/>
            </a:pPr>
            <a:r>
              <a:rPr lang="en-US" sz="2800" b="1" dirty="0"/>
              <a:t>Break room</a:t>
            </a:r>
          </a:p>
          <a:p>
            <a:pPr marL="857250" lvl="1" indent="-400050" eaLnBrk="0" hangingPunct="0">
              <a:lnSpc>
                <a:spcPct val="150000"/>
              </a:lnSpc>
              <a:spcBef>
                <a:spcPct val="30000"/>
              </a:spcBef>
              <a:buClr>
                <a:srgbClr val="FFD300"/>
              </a:buClr>
              <a:buFontTx/>
              <a:buChar char="•"/>
              <a:defRPr/>
            </a:pPr>
            <a:r>
              <a:rPr lang="en-US" sz="2800" b="1" dirty="0"/>
              <a:t>Restroom</a:t>
            </a:r>
          </a:p>
          <a:p>
            <a:pPr marL="0" lvl="1" eaLnBrk="0" hangingPunct="0">
              <a:lnSpc>
                <a:spcPct val="150000"/>
              </a:lnSpc>
              <a:spcBef>
                <a:spcPct val="30000"/>
              </a:spcBef>
              <a:buClr>
                <a:srgbClr val="FFE419"/>
              </a:buClr>
              <a:defRPr/>
            </a:pPr>
            <a:r>
              <a:rPr lang="en-US" sz="2800" b="1" dirty="0"/>
              <a:t>Don’t overload workspace with personal items.</a:t>
            </a:r>
          </a:p>
        </p:txBody>
      </p:sp>
      <p:pic>
        <p:nvPicPr>
          <p:cNvPr id="355336"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pic>
        <p:nvPicPr>
          <p:cNvPr id="7" name="Picture 2" descr="C:\Users\jking\AppData\Local\Microsoft\Windows\Temporary Internet Files\Content.IE5\M31EZIA4\MP90040237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91272">
            <a:off x="4846307" y="471629"/>
            <a:ext cx="4068279" cy="4068279"/>
          </a:xfrm>
          <a:prstGeom prst="rect">
            <a:avLst/>
          </a:prstGeom>
          <a:noFill/>
          <a:effectLst>
            <a:glow rad="127000">
              <a:schemeClr val="bg2">
                <a:alpha val="50000"/>
              </a:schemeClr>
            </a:glow>
          </a:effectLst>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69</a:t>
            </a:fld>
            <a:r>
              <a:rPr lang="en-US" sz="1800" dirty="0"/>
              <a:t>   </a:t>
            </a:r>
            <a:r>
              <a:rPr lang="en-US" sz="2800" dirty="0"/>
              <a:t>|  </a:t>
            </a:r>
            <a:r>
              <a:rPr lang="en-US" sz="1800" dirty="0"/>
              <a:t>Page 37</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box(out)">
                                      <p:cBhvr>
                                        <p:cTn id="7" dur="500"/>
                                        <p:tgtEl>
                                          <p:spTgt spid="355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6" name="Text Box 4"/>
          <p:cNvSpPr txBox="1">
            <a:spLocks noChangeArrowheads="1"/>
          </p:cNvSpPr>
          <p:nvPr/>
        </p:nvSpPr>
        <p:spPr bwMode="auto">
          <a:xfrm>
            <a:off x="304800" y="838200"/>
            <a:ext cx="8610600" cy="769441"/>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defRPr/>
            </a:pPr>
            <a:r>
              <a:rPr lang="en-US" b="1" dirty="0">
                <a:solidFill>
                  <a:srgbClr val="FFD300"/>
                </a:solidFill>
                <a:latin typeface="Arial" charset="0"/>
              </a:rPr>
              <a:t>Per</a:t>
            </a:r>
            <a:r>
              <a:rPr lang="el-GR" b="1" dirty="0">
                <a:solidFill>
                  <a:srgbClr val="FFD300"/>
                </a:solidFill>
                <a:latin typeface="Arial" charset="0"/>
                <a:cs typeface="Arial" charset="0"/>
              </a:rPr>
              <a:t>•</a:t>
            </a:r>
            <a:r>
              <a:rPr lang="en-US" b="1" dirty="0">
                <a:solidFill>
                  <a:srgbClr val="FFD300"/>
                </a:solidFill>
                <a:latin typeface="Arial" charset="0"/>
                <a:cs typeface="Arial" charset="0"/>
              </a:rPr>
              <a:t>son</a:t>
            </a:r>
            <a:r>
              <a:rPr lang="el-GR" b="1" dirty="0">
                <a:solidFill>
                  <a:srgbClr val="FFD300"/>
                </a:solidFill>
                <a:latin typeface="Arial" charset="0"/>
              </a:rPr>
              <a:t>•</a:t>
            </a:r>
            <a:r>
              <a:rPr lang="en-US" b="1" dirty="0">
                <a:solidFill>
                  <a:srgbClr val="FFD300"/>
                </a:solidFill>
                <a:latin typeface="Arial" charset="0"/>
                <a:cs typeface="Arial" charset="0"/>
              </a:rPr>
              <a:t>al</a:t>
            </a:r>
            <a:r>
              <a:rPr lang="el-GR" b="1" dirty="0">
                <a:solidFill>
                  <a:srgbClr val="FFD300"/>
                </a:solidFill>
                <a:latin typeface="Arial" charset="0"/>
              </a:rPr>
              <a:t>•</a:t>
            </a:r>
            <a:r>
              <a:rPr lang="en-US" b="1" dirty="0">
                <a:solidFill>
                  <a:srgbClr val="FFD300"/>
                </a:solidFill>
                <a:latin typeface="Arial" charset="0"/>
                <a:cs typeface="Arial" charset="0"/>
              </a:rPr>
              <a:t>i</a:t>
            </a:r>
            <a:r>
              <a:rPr lang="el-GR" b="1" dirty="0">
                <a:solidFill>
                  <a:srgbClr val="FFD300"/>
                </a:solidFill>
                <a:latin typeface="Arial" charset="0"/>
              </a:rPr>
              <a:t>•</a:t>
            </a:r>
            <a:r>
              <a:rPr lang="en-US" b="1" dirty="0">
                <a:solidFill>
                  <a:srgbClr val="FFD300"/>
                </a:solidFill>
                <a:latin typeface="Arial" charset="0"/>
                <a:cs typeface="Arial" charset="0"/>
              </a:rPr>
              <a:t>ty</a:t>
            </a:r>
            <a:r>
              <a:rPr lang="en-US" sz="2000" b="1" dirty="0">
                <a:solidFill>
                  <a:srgbClr val="FFD300"/>
                </a:solidFill>
                <a:latin typeface="Arial" charset="0"/>
                <a:cs typeface="Arial" charset="0"/>
              </a:rPr>
              <a:t> </a:t>
            </a:r>
            <a:r>
              <a:rPr lang="en-US" sz="2000" dirty="0">
                <a:solidFill>
                  <a:srgbClr val="FFD300"/>
                </a:solidFill>
                <a:latin typeface="Arial" charset="0"/>
                <a:cs typeface="Arial" charset="0"/>
              </a:rPr>
              <a:t>noun:  </a:t>
            </a:r>
            <a:r>
              <a:rPr lang="en-US" sz="2000" i="1" dirty="0">
                <a:solidFill>
                  <a:schemeClr val="tx1"/>
                </a:solidFill>
                <a:latin typeface="Arial" charset="0"/>
                <a:cs typeface="Arial" charset="0"/>
              </a:rPr>
              <a:t>the attributes that characterize a unique 				  individual.</a:t>
            </a:r>
            <a:r>
              <a:rPr lang="en-US" sz="2000" b="1" i="1" dirty="0">
                <a:solidFill>
                  <a:srgbClr val="29A8FF"/>
                </a:solidFill>
                <a:latin typeface="Arial" charset="0"/>
                <a:cs typeface="Arial" charset="0"/>
              </a:rPr>
              <a:t> </a:t>
            </a:r>
            <a:endParaRPr lang="el-GR" sz="2000" b="1" i="1" dirty="0">
              <a:solidFill>
                <a:srgbClr val="29A8FF"/>
              </a:solidFill>
              <a:latin typeface="Arial" charset="0"/>
              <a:cs typeface="Arial" charset="0"/>
            </a:endParaRPr>
          </a:p>
        </p:txBody>
      </p:sp>
      <p:sp>
        <p:nvSpPr>
          <p:cNvPr id="361478" name="Rectangle 6"/>
          <p:cNvSpPr>
            <a:spLocks noChangeArrowheads="1"/>
          </p:cNvSpPr>
          <p:nvPr/>
        </p:nvSpPr>
        <p:spPr bwMode="auto">
          <a:xfrm>
            <a:off x="304800" y="1804670"/>
            <a:ext cx="8839200" cy="523220"/>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2800" b="1" i="1" dirty="0">
                <a:solidFill>
                  <a:schemeClr val="bg1"/>
                </a:solidFill>
                <a:latin typeface="Arial" charset="0"/>
                <a:cs typeface="Times New Roman" pitchFamily="18" charset="0"/>
              </a:rPr>
              <a:t>What is your </a:t>
            </a:r>
            <a:r>
              <a:rPr lang="en-US" sz="2800" b="1" i="1" dirty="0">
                <a:solidFill>
                  <a:srgbClr val="FFD300"/>
                </a:solidFill>
                <a:latin typeface="Arial" charset="0"/>
                <a:cs typeface="Times New Roman" pitchFamily="18" charset="0"/>
              </a:rPr>
              <a:t>personality</a:t>
            </a:r>
            <a:r>
              <a:rPr lang="en-US" sz="2800" b="1" i="1" dirty="0">
                <a:solidFill>
                  <a:schemeClr val="bg1"/>
                </a:solidFill>
                <a:latin typeface="Arial" charset="0"/>
                <a:cs typeface="Times New Roman" pitchFamily="18" charset="0"/>
              </a:rPr>
              <a:t> style? </a:t>
            </a:r>
          </a:p>
        </p:txBody>
      </p:sp>
      <p:sp>
        <p:nvSpPr>
          <p:cNvPr id="361480" name="Text Box 8"/>
          <p:cNvSpPr txBox="1">
            <a:spLocks noChangeArrowheads="1"/>
          </p:cNvSpPr>
          <p:nvPr/>
        </p:nvSpPr>
        <p:spPr bwMode="auto">
          <a:xfrm>
            <a:off x="0" y="5142444"/>
            <a:ext cx="9144000" cy="830997"/>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algn="ctr" eaLnBrk="0" hangingPunct="0">
              <a:defRPr/>
            </a:pPr>
            <a:r>
              <a:rPr lang="en-US" b="1" dirty="0">
                <a:latin typeface="Arial" charset="0"/>
              </a:rPr>
              <a:t>Understand your personality style to</a:t>
            </a:r>
            <a:br>
              <a:rPr lang="en-US" b="1" dirty="0">
                <a:latin typeface="Arial" charset="0"/>
              </a:rPr>
            </a:br>
            <a:r>
              <a:rPr lang="en-US" b="1" dirty="0">
                <a:latin typeface="Arial" charset="0"/>
              </a:rPr>
              <a:t>understand others better. </a:t>
            </a:r>
          </a:p>
        </p:txBody>
      </p:sp>
      <p:graphicFrame>
        <p:nvGraphicFramePr>
          <p:cNvPr id="361518" name="Group 46"/>
          <p:cNvGraphicFramePr>
            <a:graphicFrameLocks noGrp="1"/>
          </p:cNvGraphicFramePr>
          <p:nvPr>
            <p:extLst>
              <p:ext uri="{D42A27DB-BD31-4B8C-83A1-F6EECF244321}">
                <p14:modId xmlns:p14="http://schemas.microsoft.com/office/powerpoint/2010/main" val="394844304"/>
              </p:ext>
            </p:extLst>
          </p:nvPr>
        </p:nvGraphicFramePr>
        <p:xfrm>
          <a:off x="346365" y="2486660"/>
          <a:ext cx="8458200" cy="2504440"/>
        </p:xfrm>
        <a:graphic>
          <a:graphicData uri="http://schemas.openxmlformats.org/drawingml/2006/table">
            <a:tbl>
              <a:tblPr/>
              <a:tblGrid>
                <a:gridCol w="3558885">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3546765">
                  <a:extLst>
                    <a:ext uri="{9D8B030D-6E8A-4147-A177-3AD203B41FA5}">
                      <a16:colId xmlns:a16="http://schemas.microsoft.com/office/drawing/2014/main" val="20002"/>
                    </a:ext>
                  </a:extLst>
                </a:gridCol>
              </a:tblGrid>
              <a:tr h="11227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I usually move somewhat </a:t>
                      </a:r>
                      <a:r>
                        <a:rPr kumimoji="0" lang="en-US" sz="2400" b="1" i="1" u="none" strike="noStrike" cap="none" normalizeH="0" baseline="0" dirty="0">
                          <a:ln>
                            <a:noFill/>
                          </a:ln>
                          <a:solidFill>
                            <a:schemeClr val="tx1"/>
                          </a:solidFill>
                          <a:effectLst>
                            <a:outerShdw blurRad="38100" dist="38100" dir="2700000" algn="tl">
                              <a:srgbClr val="000000"/>
                            </a:outerShdw>
                          </a:effectLst>
                          <a:latin typeface="Arial" charset="0"/>
                        </a:rPr>
                        <a:t>slower</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than others.</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q"/>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sym typeface="Wingdings 2" pitchFamily="18" charset="2"/>
                        </a:rPr>
                        <a:t> </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I usually move somewhat </a:t>
                      </a:r>
                      <a:r>
                        <a:rPr kumimoji="0" lang="en-US" sz="2400" b="1" i="1" u="none" strike="noStrike" cap="none" normalizeH="0" baseline="0" dirty="0">
                          <a:ln>
                            <a:noFill/>
                          </a:ln>
                          <a:solidFill>
                            <a:schemeClr val="tx1"/>
                          </a:solidFill>
                          <a:effectLst>
                            <a:outerShdw blurRad="38100" dist="38100" dir="2700000" algn="tl">
                              <a:srgbClr val="000000"/>
                            </a:outerShdw>
                          </a:effectLst>
                          <a:latin typeface="Arial" charset="0"/>
                        </a:rPr>
                        <a:t>faster</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than others.</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extLst>
                  <a:ext uri="{0D108BD9-81ED-4DB2-BD59-A6C34878D82A}">
                    <a16:rowId xmlns:a16="http://schemas.microsoft.com/office/drawing/2014/main" val="10000"/>
                  </a:ext>
                </a:extLst>
              </a:tr>
              <a:tr h="131572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I usually pay more attention to </a:t>
                      </a:r>
                      <a:r>
                        <a:rPr kumimoji="0" lang="en-US" sz="2400" b="1" i="1" u="none" strike="noStrike" cap="none" normalizeH="0" baseline="0" dirty="0">
                          <a:ln>
                            <a:noFill/>
                          </a:ln>
                          <a:solidFill>
                            <a:schemeClr val="tx1"/>
                          </a:solidFill>
                          <a:effectLst>
                            <a:outerShdw blurRad="38100" dist="38100" dir="2700000" algn="tl">
                              <a:srgbClr val="000000"/>
                            </a:outerShdw>
                          </a:effectLst>
                          <a:latin typeface="Arial" charset="0"/>
                        </a:rPr>
                        <a:t>processes</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I usually pay more attention to </a:t>
                      </a:r>
                      <a:r>
                        <a:rPr kumimoji="0" lang="en-US" sz="2400" b="1" i="1" u="none" strike="noStrike" cap="none" normalizeH="0" baseline="0" dirty="0">
                          <a:ln>
                            <a:noFill/>
                          </a:ln>
                          <a:solidFill>
                            <a:schemeClr val="tx1"/>
                          </a:solidFill>
                          <a:effectLst>
                            <a:outerShdw blurRad="38100" dist="38100" dir="2700000" algn="tl">
                              <a:srgbClr val="000000"/>
                            </a:outerShdw>
                          </a:effectLst>
                          <a:latin typeface="Arial" charset="0"/>
                        </a:rPr>
                        <a:t>relationships</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2998C8"/>
                        </a:gs>
                        <a:gs pos="100000">
                          <a:srgbClr val="2998C8">
                            <a:gamma/>
                            <a:shade val="76078"/>
                            <a:invGamma/>
                          </a:srgbClr>
                        </a:gs>
                      </a:gsLst>
                      <a:path path="shape">
                        <a:fillToRect l="50000" t="50000" r="50000" b="50000"/>
                      </a:path>
                    </a:gradFill>
                  </a:tcPr>
                </a:tc>
                <a:extLst>
                  <a:ext uri="{0D108BD9-81ED-4DB2-BD59-A6C34878D82A}">
                    <a16:rowId xmlns:a16="http://schemas.microsoft.com/office/drawing/2014/main" val="10001"/>
                  </a:ext>
                </a:extLst>
              </a:tr>
            </a:tbl>
          </a:graphicData>
        </a:graphic>
      </p:graphicFrame>
      <p:pic>
        <p:nvPicPr>
          <p:cNvPr id="361512" name="Picture 40"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361519" name="Rectangle 47"/>
          <p:cNvSpPr>
            <a:spLocks noChangeArrowheads="1"/>
          </p:cNvSpPr>
          <p:nvPr/>
        </p:nvSpPr>
        <p:spPr bwMode="auto">
          <a:xfrm>
            <a:off x="7226300" y="25400"/>
            <a:ext cx="1463675"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101"/>
                </a:solidFill>
                <a:latin typeface="Arial" charset="0"/>
              </a:rPr>
              <a:t>›››</a:t>
            </a:r>
            <a:r>
              <a:rPr lang="en-US" sz="2900" dirty="0">
                <a:latin typeface="Arial" charset="0"/>
              </a:rPr>
              <a:t> </a:t>
            </a:r>
            <a:r>
              <a:rPr lang="en-US" dirty="0">
                <a:solidFill>
                  <a:schemeClr val="tx1"/>
                </a:solidFill>
                <a:latin typeface="Impact" pitchFamily="34" charset="0"/>
              </a:rPr>
              <a:t>step 2</a:t>
            </a:r>
            <a:r>
              <a:rPr lang="en-US" dirty="0">
                <a:latin typeface="Impact" pitchFamily="34" charset="0"/>
              </a:rPr>
              <a:t> </a:t>
            </a:r>
          </a:p>
        </p:txBody>
      </p:sp>
      <p:sp>
        <p:nvSpPr>
          <p:cNvPr id="11" name="Left-Right Arrow 10"/>
          <p:cNvSpPr/>
          <p:nvPr/>
        </p:nvSpPr>
        <p:spPr bwMode="auto">
          <a:xfrm>
            <a:off x="3771901" y="2876550"/>
            <a:ext cx="1504950" cy="723900"/>
          </a:xfrm>
          <a:prstGeom prst="leftRightArrow">
            <a:avLst>
              <a:gd name="adj1" fmla="val 65789"/>
              <a:gd name="adj2" fmla="val 50000"/>
            </a:avLst>
          </a:prstGeom>
          <a:gradFill flip="none" rotWithShape="1">
            <a:gsLst>
              <a:gs pos="0">
                <a:srgbClr val="FFD300">
                  <a:shade val="30000"/>
                  <a:satMod val="115000"/>
                </a:srgbClr>
              </a:gs>
              <a:gs pos="50000">
                <a:srgbClr val="FFD300">
                  <a:shade val="67500"/>
                  <a:satMod val="115000"/>
                </a:srgbClr>
              </a:gs>
              <a:gs pos="100000">
                <a:srgbClr val="FFD300">
                  <a:shade val="100000"/>
                  <a:satMod val="115000"/>
                </a:srgbClr>
              </a:gs>
            </a:gsLst>
            <a:lin ang="16200000" scaled="1"/>
            <a:tileRect/>
          </a:gradFill>
          <a:ln w="9525" cap="flat" cmpd="sng" algn="ctr">
            <a:noFill/>
            <a:prstDash val="solid"/>
            <a:round/>
            <a:headEnd type="none" w="med" len="med"/>
            <a:tailEnd type="none" w="med" len="med"/>
          </a:ln>
          <a:effectLst>
            <a:outerShdw dist="35921" dir="2700000" algn="ctr" rotWithShape="0">
              <a:schemeClr val="bg2"/>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sp3d extrusionH="57150">
              <a:bevelT w="38100" h="38100" prst="slope"/>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900" b="1" i="0" u="none"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Arial Black" pitchFamily="34" charset="0"/>
              </a:rPr>
              <a:t>or</a:t>
            </a:r>
          </a:p>
        </p:txBody>
      </p:sp>
      <p:sp>
        <p:nvSpPr>
          <p:cNvPr id="12" name="Left-Right Arrow 11"/>
          <p:cNvSpPr/>
          <p:nvPr/>
        </p:nvSpPr>
        <p:spPr bwMode="auto">
          <a:xfrm>
            <a:off x="3771901" y="4076700"/>
            <a:ext cx="1504950" cy="723900"/>
          </a:xfrm>
          <a:prstGeom prst="leftRightArrow">
            <a:avLst>
              <a:gd name="adj1" fmla="val 65789"/>
              <a:gd name="adj2" fmla="val 50000"/>
            </a:avLst>
          </a:prstGeom>
          <a:gradFill flip="none" rotWithShape="1">
            <a:gsLst>
              <a:gs pos="0">
                <a:srgbClr val="FFD300">
                  <a:shade val="30000"/>
                  <a:satMod val="115000"/>
                </a:srgbClr>
              </a:gs>
              <a:gs pos="50000">
                <a:srgbClr val="FFD300">
                  <a:shade val="67500"/>
                  <a:satMod val="115000"/>
                </a:srgbClr>
              </a:gs>
              <a:gs pos="100000">
                <a:srgbClr val="FFD300">
                  <a:shade val="100000"/>
                  <a:satMod val="115000"/>
                </a:srgbClr>
              </a:gs>
            </a:gsLst>
            <a:lin ang="16200000" scaled="1"/>
            <a:tileRect/>
          </a:gradFill>
          <a:ln w="9525" cap="flat" cmpd="sng" algn="ctr">
            <a:noFill/>
            <a:prstDash val="solid"/>
            <a:round/>
            <a:headEnd type="none" w="med" len="med"/>
            <a:tailEnd type="none" w="med" len="med"/>
          </a:ln>
          <a:effectLst>
            <a:outerShdw dist="35921" dir="2700000" algn="ctr" rotWithShape="0">
              <a:schemeClr val="bg2"/>
            </a:outerShdw>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sp3d extrusionH="57150">
              <a:bevelT w="38100" h="38100" prst="slope"/>
            </a:sp3d>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900" b="1" dirty="0">
                <a:solidFill>
                  <a:schemeClr val="accent2">
                    <a:lumMod val="75000"/>
                  </a:schemeClr>
                </a:solidFill>
                <a:effectLst>
                  <a:outerShdw blurRad="38100" dist="38100" dir="2700000" algn="tl">
                    <a:srgbClr val="000000">
                      <a:alpha val="43137"/>
                    </a:srgbClr>
                  </a:outerShdw>
                </a:effectLst>
                <a:latin typeface="Arial Black" pitchFamily="34" charset="0"/>
              </a:rPr>
              <a:t>or</a:t>
            </a:r>
          </a:p>
        </p:txBody>
      </p:sp>
      <p:sp>
        <p:nvSpPr>
          <p:cNvPr id="13" name="Slide Number Placeholder 3"/>
          <p:cNvSpPr txBox="1">
            <a:spLocks/>
          </p:cNvSpPr>
          <p:nvPr/>
        </p:nvSpPr>
        <p:spPr>
          <a:xfrm>
            <a:off x="1133475" y="6304974"/>
            <a:ext cx="2654754"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a:t>
            </a:fld>
            <a:r>
              <a:rPr lang="en-US" sz="1800" dirty="0"/>
              <a:t>   </a:t>
            </a:r>
            <a:r>
              <a:rPr lang="en-US" sz="2800" dirty="0"/>
              <a:t>|  </a:t>
            </a:r>
            <a:r>
              <a:rPr lang="en-US" sz="1800" dirty="0"/>
              <a:t>Page 8</a:t>
            </a:r>
            <a:endParaRPr lang="en-US" sz="1600" dirty="0"/>
          </a:p>
        </p:txBody>
      </p:sp>
      <p:sp>
        <p:nvSpPr>
          <p:cNvPr id="14" name="Rectangle 19"/>
          <p:cNvSpPr>
            <a:spLocks noChangeArrowheads="1"/>
          </p:cNvSpPr>
          <p:nvPr/>
        </p:nvSpPr>
        <p:spPr bwMode="auto">
          <a:xfrm>
            <a:off x="1748064" y="15101"/>
            <a:ext cx="5459508" cy="553998"/>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3000" dirty="0">
                <a:solidFill>
                  <a:schemeClr val="tx1"/>
                </a:solidFill>
                <a:latin typeface="Impact" pitchFamily="34" charset="0"/>
              </a:rPr>
              <a:t>Understanding Personality Styles</a:t>
            </a:r>
            <a:endParaRPr lang="en-US" sz="3000" dirty="0">
              <a:latin typeface="Impact"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61512"/>
                                        </p:tgtEl>
                                        <p:attrNameLst>
                                          <p:attrName>style.visibility</p:attrName>
                                        </p:attrNameLst>
                                      </p:cBhvr>
                                      <p:to>
                                        <p:strVal val="visible"/>
                                      </p:to>
                                    </p:set>
                                    <p:animEffect transition="in" filter="box(out)">
                                      <p:cBhvr>
                                        <p:cTn id="7" dur="500"/>
                                        <p:tgtEl>
                                          <p:spTgt spid="36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ChangeArrowheads="1"/>
          </p:cNvSpPr>
          <p:nvPr/>
        </p:nvSpPr>
        <p:spPr bwMode="auto">
          <a:xfrm>
            <a:off x="457200" y="939808"/>
            <a:ext cx="8305800" cy="4744889"/>
          </a:xfrm>
          <a:prstGeom prst="rect">
            <a:avLst/>
          </a:prstGeom>
          <a:noFill/>
          <a:ln w="12700">
            <a:noFill/>
            <a:miter lim="800000"/>
            <a:headEnd/>
            <a:tailEnd/>
          </a:ln>
        </p:spPr>
        <p:txBody>
          <a:bodyPr lIns="90488" tIns="44450" rIns="90488" bIns="44450">
            <a:spAutoFit/>
          </a:bodyPr>
          <a:lstStyle/>
          <a:p>
            <a:pPr marL="228600" eaLnBrk="0" hangingPunct="0">
              <a:lnSpc>
                <a:spcPts val="3500"/>
              </a:lnSpc>
              <a:spcBef>
                <a:spcPts val="0"/>
              </a:spcBef>
              <a:spcAft>
                <a:spcPts val="750"/>
              </a:spcAft>
              <a:buClr>
                <a:srgbClr val="FFDC03"/>
              </a:buClr>
              <a:defRPr/>
            </a:pPr>
            <a:r>
              <a:rPr lang="en-US" sz="2800" b="1" dirty="0">
                <a:solidFill>
                  <a:srgbClr val="FFD300"/>
                </a:solidFill>
              </a:rPr>
              <a:t>The choices you make tonight can hurt your job tomorrow. </a:t>
            </a:r>
          </a:p>
          <a:p>
            <a:pPr marL="685800" indent="-412750" eaLnBrk="0" hangingPunct="0">
              <a:lnSpc>
                <a:spcPts val="3500"/>
              </a:lnSpc>
              <a:spcBef>
                <a:spcPts val="0"/>
              </a:spcBef>
              <a:spcAft>
                <a:spcPts val="750"/>
              </a:spcAft>
              <a:buClr>
                <a:srgbClr val="FFD300"/>
              </a:buClr>
              <a:buFontTx/>
              <a:buChar char="•"/>
              <a:defRPr/>
            </a:pPr>
            <a:r>
              <a:rPr lang="en-US" sz="2800" b="1" dirty="0"/>
              <a:t>Online reputation </a:t>
            </a:r>
          </a:p>
          <a:p>
            <a:pPr marL="685800" indent="-412750" eaLnBrk="0" hangingPunct="0">
              <a:lnSpc>
                <a:spcPts val="3500"/>
              </a:lnSpc>
              <a:spcBef>
                <a:spcPts val="0"/>
              </a:spcBef>
              <a:spcAft>
                <a:spcPts val="750"/>
              </a:spcAft>
              <a:buClr>
                <a:srgbClr val="FFD300"/>
              </a:buClr>
              <a:buFontTx/>
              <a:buChar char="•"/>
              <a:defRPr/>
            </a:pPr>
            <a:r>
              <a:rPr lang="en-US" sz="2800" b="1" dirty="0"/>
              <a:t>Credit problems</a:t>
            </a:r>
          </a:p>
          <a:p>
            <a:pPr marL="685800" indent="-412750" eaLnBrk="0" hangingPunct="0">
              <a:lnSpc>
                <a:spcPts val="3500"/>
              </a:lnSpc>
              <a:spcBef>
                <a:spcPts val="0"/>
              </a:spcBef>
              <a:spcAft>
                <a:spcPts val="750"/>
              </a:spcAft>
              <a:buClr>
                <a:srgbClr val="FFD300"/>
              </a:buClr>
              <a:buFontTx/>
              <a:buChar char="•"/>
              <a:defRPr/>
            </a:pPr>
            <a:r>
              <a:rPr lang="en-US" sz="2800" b="1" dirty="0"/>
              <a:t>Your driving record</a:t>
            </a:r>
          </a:p>
          <a:p>
            <a:pPr marL="685800" indent="-412750" eaLnBrk="0" hangingPunct="0">
              <a:lnSpc>
                <a:spcPts val="3500"/>
              </a:lnSpc>
              <a:spcBef>
                <a:spcPts val="0"/>
              </a:spcBef>
              <a:spcAft>
                <a:spcPts val="750"/>
              </a:spcAft>
              <a:buClr>
                <a:srgbClr val="FFD300"/>
              </a:buClr>
              <a:buFontTx/>
              <a:buChar char="•"/>
              <a:defRPr/>
            </a:pPr>
            <a:r>
              <a:rPr lang="en-US" sz="2800" b="1" dirty="0"/>
              <a:t>Law violations</a:t>
            </a:r>
          </a:p>
          <a:p>
            <a:pPr marL="685800" indent="-412750" eaLnBrk="0" hangingPunct="0">
              <a:lnSpc>
                <a:spcPts val="3500"/>
              </a:lnSpc>
              <a:spcBef>
                <a:spcPts val="0"/>
              </a:spcBef>
              <a:spcAft>
                <a:spcPts val="750"/>
              </a:spcAft>
              <a:buClr>
                <a:srgbClr val="FFD300"/>
              </a:buClr>
              <a:buFontTx/>
              <a:buChar char="•"/>
              <a:defRPr/>
            </a:pPr>
            <a:r>
              <a:rPr lang="en-US" sz="2800" b="1" dirty="0"/>
              <a:t>Dating a co-worker =</a:t>
            </a:r>
            <a:r>
              <a:rPr lang="en-US" sz="2800" dirty="0"/>
              <a:t> </a:t>
            </a:r>
            <a:r>
              <a:rPr lang="en-US" sz="2800" b="1" dirty="0"/>
              <a:t>risky</a:t>
            </a:r>
          </a:p>
          <a:p>
            <a:pPr marL="273050" eaLnBrk="0" hangingPunct="0">
              <a:lnSpc>
                <a:spcPts val="3500"/>
              </a:lnSpc>
              <a:spcBef>
                <a:spcPts val="0"/>
              </a:spcBef>
              <a:spcAft>
                <a:spcPts val="750"/>
              </a:spcAft>
              <a:buClr>
                <a:srgbClr val="FFD300"/>
              </a:buClr>
              <a:defRPr/>
            </a:pPr>
            <a:r>
              <a:rPr lang="en-US" sz="2800" b="1" dirty="0"/>
              <a:t>Your boss may see your online activities (including pictures taken of you).</a:t>
            </a:r>
          </a:p>
        </p:txBody>
      </p:sp>
      <p:pic>
        <p:nvPicPr>
          <p:cNvPr id="357384" name="Picture 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70</a:t>
            </a:fld>
            <a:r>
              <a:rPr lang="en-US" sz="1800" dirty="0"/>
              <a:t>   </a:t>
            </a:r>
            <a:r>
              <a:rPr lang="en-US" sz="2800" dirty="0"/>
              <a:t>|  </a:t>
            </a:r>
            <a:r>
              <a:rPr lang="en-US" sz="1800" dirty="0"/>
              <a:t>Page 37</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57384"/>
                                        </p:tgtEl>
                                        <p:attrNameLst>
                                          <p:attrName>style.visibility</p:attrName>
                                        </p:attrNameLst>
                                      </p:cBhvr>
                                      <p:to>
                                        <p:strVal val="visible"/>
                                      </p:to>
                                    </p:set>
                                    <p:animEffect transition="in" filter="box(out)">
                                      <p:cBhvr>
                                        <p:cTn id="7" dur="500"/>
                                        <p:tgtEl>
                                          <p:spTgt spid="357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gossip.jpg"/>
          <p:cNvPicPr/>
          <p:nvPr/>
        </p:nvPicPr>
        <p:blipFill>
          <a:blip r:embed="rId3">
            <a:extLst>
              <a:ext uri="{BEBA8EAE-BF5A-486C-A8C5-ECC9F3942E4B}">
                <a14:imgProps xmlns:a14="http://schemas.microsoft.com/office/drawing/2010/main">
                  <a14:imgLayer r:embed="rId4">
                    <a14:imgEffect>
                      <a14:brightnessContrast bright="-2000" contrast="10000"/>
                    </a14:imgEffect>
                  </a14:imgLayer>
                </a14:imgProps>
              </a:ext>
            </a:extLst>
          </a:blip>
          <a:srcRect t="2172" b="6339"/>
          <a:stretch>
            <a:fillRect/>
          </a:stretch>
        </p:blipFill>
        <p:spPr>
          <a:xfrm>
            <a:off x="0" y="640457"/>
            <a:ext cx="9144000" cy="5577086"/>
          </a:xfrm>
          <a:prstGeom prst="rect">
            <a:avLst/>
          </a:prstGeom>
          <a:ln w="12700">
            <a:miter lim="400000"/>
          </a:ln>
        </p:spPr>
      </p:pic>
      <p:pic>
        <p:nvPicPr>
          <p:cNvPr id="141" name="image4.png" descr="CarDirPPT_Logo"/>
          <p:cNvPicPr/>
          <p:nvPr/>
        </p:nvPicPr>
        <p:blipFill>
          <a:blip r:embed="rId5"/>
          <a:stretch>
            <a:fillRect/>
          </a:stretch>
        </p:blipFill>
        <p:spPr>
          <a:xfrm>
            <a:off x="552450" y="6305550"/>
            <a:ext cx="469900" cy="469900"/>
          </a:xfrm>
          <a:prstGeom prst="rect">
            <a:avLst/>
          </a:prstGeom>
          <a:ln w="12700">
            <a:miter lim="400000"/>
          </a:ln>
        </p:spPr>
      </p:pic>
      <p:sp>
        <p:nvSpPr>
          <p:cNvPr id="144" name="Shape 144"/>
          <p:cNvSpPr/>
          <p:nvPr/>
        </p:nvSpPr>
        <p:spPr>
          <a:xfrm>
            <a:off x="4429882" y="3376929"/>
            <a:ext cx="538236" cy="358141"/>
          </a:xfrm>
          <a:prstGeom prst="rect">
            <a:avLst/>
          </a:prstGeom>
          <a:ln w="12700">
            <a:miter lim="400000"/>
          </a:ln>
        </p:spPr>
        <p:txBody>
          <a:bodyPr wrap="none" lIns="45719" rIns="45719">
            <a:spAutoFit/>
          </a:bodyPr>
          <a:lstStyle/>
          <a:p>
            <a:pPr lvl="0"/>
            <a:endParaRPr/>
          </a:p>
        </p:txBody>
      </p:sp>
      <p:sp>
        <p:nvSpPr>
          <p:cNvPr id="145" name="Shape 145"/>
          <p:cNvSpPr/>
          <p:nvPr/>
        </p:nvSpPr>
        <p:spPr>
          <a:xfrm>
            <a:off x="209550" y="3187699"/>
            <a:ext cx="4758568" cy="3016210"/>
          </a:xfrm>
          <a:prstGeom prst="rect">
            <a:avLst/>
          </a:prstGeom>
          <a:solidFill>
            <a:schemeClr val="bg2">
              <a:alpha val="32000"/>
            </a:schemeClr>
          </a:solidFill>
          <a:ln w="12700">
            <a:miter lim="400000"/>
          </a:ln>
          <a:effectLst>
            <a:outerShdw dist="23000" dir="5400000" rotWithShape="0">
              <a:srgbClr val="000000">
                <a:alpha val="51761"/>
              </a:srgbClr>
            </a:outerShdw>
          </a:effectLst>
          <a:extLst>
            <a:ext uri="{C572A759-6A51-4108-AA02-DFA0A04FC94B}">
              <ma14:wrappingTextBoxFlag xmlns="" xmlns:ma14="http://schemas.microsoft.com/office/mac/drawingml/2011/main" val="1"/>
            </a:ext>
          </a:extLst>
        </p:spPr>
        <p:txBody>
          <a:bodyPr wrap="square" lIns="0" tIns="0" rIns="0" bIns="0">
            <a:spAutoFit/>
          </a:bodyPr>
          <a:lstStyle/>
          <a:p>
            <a:pPr lvl="0"/>
            <a:r>
              <a:rPr sz="2800" b="1" dirty="0">
                <a:solidFill>
                  <a:srgbClr val="FFFFFF"/>
                </a:solidFill>
                <a:latin typeface="Arial"/>
                <a:ea typeface="Arial"/>
                <a:cs typeface="Arial"/>
                <a:sym typeface="Arial"/>
              </a:rPr>
              <a:t>Office Talk:</a:t>
            </a:r>
          </a:p>
          <a:p>
            <a:pPr lvl="0"/>
            <a:r>
              <a:rPr b="1" dirty="0">
                <a:solidFill>
                  <a:srgbClr val="FFFFFF"/>
                </a:solidFill>
                <a:latin typeface="Arial"/>
                <a:ea typeface="Arial"/>
                <a:cs typeface="Arial"/>
                <a:sym typeface="Arial"/>
              </a:rPr>
              <a:t>Friendliness is important.</a:t>
            </a:r>
          </a:p>
          <a:p>
            <a:pPr lvl="0"/>
            <a:r>
              <a:rPr b="1" dirty="0">
                <a:solidFill>
                  <a:srgbClr val="FFFFFF"/>
                </a:solidFill>
                <a:latin typeface="Arial"/>
                <a:ea typeface="Arial"/>
                <a:cs typeface="Arial"/>
                <a:sym typeface="Arial"/>
              </a:rPr>
              <a:t>Too much friendliness can hinder work. </a:t>
            </a:r>
          </a:p>
          <a:p>
            <a:pPr lvl="0"/>
            <a:r>
              <a:rPr b="1" dirty="0">
                <a:solidFill>
                  <a:srgbClr val="FFFFFF"/>
                </a:solidFill>
                <a:latin typeface="Arial"/>
                <a:ea typeface="Arial"/>
                <a:cs typeface="Arial"/>
                <a:sym typeface="Arial"/>
              </a:rPr>
              <a:t>Avoid gossip and rumors.</a:t>
            </a:r>
          </a:p>
          <a:p>
            <a:pPr lvl="0"/>
            <a:r>
              <a:rPr b="1" dirty="0">
                <a:solidFill>
                  <a:srgbClr val="FFFFFF"/>
                </a:solidFill>
                <a:latin typeface="Arial"/>
                <a:ea typeface="Arial"/>
                <a:cs typeface="Arial"/>
                <a:sym typeface="Arial"/>
              </a:rPr>
              <a:t>Avoid foul language.</a:t>
            </a:r>
          </a:p>
          <a:p>
            <a:pPr lvl="0"/>
            <a:r>
              <a:rPr b="1" dirty="0">
                <a:solidFill>
                  <a:srgbClr val="FFFFFF"/>
                </a:solidFill>
                <a:latin typeface="Arial"/>
                <a:ea typeface="Arial"/>
                <a:cs typeface="Arial"/>
                <a:sym typeface="Arial"/>
              </a:rPr>
              <a:t>Sexually or culturally offensive behavior will get you fired!</a:t>
            </a:r>
          </a:p>
        </p:txBody>
      </p:sp>
      <p:sp>
        <p:nvSpPr>
          <p:cNvPr id="8" name="Shape 143"/>
          <p:cNvSpPr/>
          <p:nvPr/>
        </p:nvSpPr>
        <p:spPr>
          <a:xfrm>
            <a:off x="1196149" y="6361430"/>
            <a:ext cx="3106017"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defRPr>
            </a:lvl1pPr>
          </a:lstStyle>
          <a:p>
            <a:pPr lvl="0">
              <a:defRPr>
                <a:solidFill>
                  <a:srgbClr val="000000"/>
                </a:solidFill>
              </a:defRPr>
            </a:pPr>
            <a:r>
              <a:rPr sz="1800" dirty="0">
                <a:solidFill>
                  <a:srgbClr val="FFFFFF"/>
                </a:solidFill>
              </a:rPr>
              <a:t>Slide </a:t>
            </a:r>
            <a:r>
              <a:rPr lang="en-US" sz="1800" dirty="0">
                <a:solidFill>
                  <a:srgbClr val="FFFFFF"/>
                </a:solidFill>
              </a:rPr>
              <a:t>74</a:t>
            </a:r>
            <a:r>
              <a:rPr sz="1800" dirty="0">
                <a:solidFill>
                  <a:srgbClr val="FFFFFF"/>
                </a:solidFill>
              </a:rPr>
              <a:t> </a:t>
            </a:r>
            <a:r>
              <a:rPr dirty="0">
                <a:solidFill>
                  <a:srgbClr val="FFFFFF"/>
                </a:solidFill>
              </a:rPr>
              <a:t>  |  </a:t>
            </a:r>
            <a:r>
              <a:rPr sz="1800" dirty="0">
                <a:solidFill>
                  <a:srgbClr val="FFFFFF"/>
                </a:solidFill>
              </a:rPr>
              <a:t>Page 37</a:t>
            </a:r>
          </a:p>
        </p:txBody>
      </p:sp>
    </p:spTree>
    <p:extLst>
      <p:ext uri="{BB962C8B-B14F-4D97-AF65-F5344CB8AC3E}">
        <p14:creationId xmlns:p14="http://schemas.microsoft.com/office/powerpoint/2010/main" val="2865055245"/>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41"/>
                                        </p:tgtEl>
                                        <p:attrNameLst>
                                          <p:attrName>style.visibility</p:attrName>
                                        </p:attrNameLst>
                                      </p:cBhvr>
                                      <p:to>
                                        <p:strVal val="visible"/>
                                      </p:to>
                                    </p:set>
                                    <p:animEffect transition="in" filter="box(out)">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676955">
            <a:off x="377813" y="972058"/>
            <a:ext cx="8555973" cy="470898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0" b="1" cap="none" spc="0" dirty="0">
                <a:ln w="11430"/>
                <a:solidFill>
                  <a:srgbClr val="000000"/>
                </a:solidFill>
                <a:effectLst>
                  <a:glow rad="63500">
                    <a:schemeClr val="accent1">
                      <a:lumMod val="50000"/>
                      <a:alpha val="50000"/>
                    </a:schemeClr>
                  </a:glow>
                  <a:outerShdw blurRad="50800" dist="39000" dir="5460000" algn="tl">
                    <a:srgbClr val="000000">
                      <a:alpha val="38000"/>
                    </a:srgbClr>
                  </a:outerShdw>
                </a:effectLst>
              </a:rPr>
              <a:t>YOU</a:t>
            </a:r>
          </a:p>
        </p:txBody>
      </p:sp>
      <p:sp>
        <p:nvSpPr>
          <p:cNvPr id="141315" name="Rectangle 3"/>
          <p:cNvSpPr>
            <a:spLocks noChangeArrowheads="1"/>
          </p:cNvSpPr>
          <p:nvPr/>
        </p:nvSpPr>
        <p:spPr bwMode="auto">
          <a:xfrm>
            <a:off x="304800" y="1177925"/>
            <a:ext cx="8839200" cy="3033713"/>
          </a:xfrm>
          <a:prstGeom prst="rect">
            <a:avLst/>
          </a:prstGeom>
          <a:noFill/>
          <a:ln w="12700">
            <a:noFill/>
            <a:miter lim="800000"/>
            <a:headEnd/>
            <a:tailEnd/>
          </a:ln>
          <a:effectLst>
            <a:glow rad="101600">
              <a:schemeClr val="bg2">
                <a:alpha val="60000"/>
              </a:schemeClr>
            </a:glow>
          </a:effectLst>
        </p:spPr>
        <p:txBody>
          <a:bodyPr lIns="90488" tIns="44450" rIns="90488" bIns="44450">
            <a:spAutoFit/>
          </a:bodyPr>
          <a:lstStyle/>
          <a:p>
            <a:pPr eaLnBrk="0" hangingPunct="0">
              <a:lnSpc>
                <a:spcPct val="115000"/>
              </a:lnSpc>
              <a:spcBef>
                <a:spcPct val="30000"/>
              </a:spcBef>
              <a:buClr>
                <a:srgbClr val="FFE419"/>
              </a:buClr>
              <a:defRPr/>
            </a:pPr>
            <a:r>
              <a:rPr lang="en-US" sz="2800" b="1" dirty="0">
                <a:effectLst>
                  <a:glow rad="63500">
                    <a:schemeClr val="bg2"/>
                  </a:glow>
                </a:effectLst>
                <a:latin typeface="Arial" charset="0"/>
              </a:rPr>
              <a:t>You are </a:t>
            </a:r>
            <a:r>
              <a:rPr lang="en-US" sz="2800" b="1" dirty="0">
                <a:solidFill>
                  <a:srgbClr val="FFFFFF"/>
                </a:solidFill>
                <a:effectLst>
                  <a:glow rad="63500">
                    <a:schemeClr val="bg2"/>
                  </a:glow>
                </a:effectLst>
                <a:latin typeface="Arial" charset="0"/>
              </a:rPr>
              <a:t>responsible for your choices</a:t>
            </a:r>
            <a:r>
              <a:rPr lang="en-US" sz="2800" b="1" dirty="0">
                <a:effectLst>
                  <a:glow rad="63500">
                    <a:schemeClr val="bg2"/>
                  </a:glow>
                </a:effectLst>
                <a:latin typeface="Arial" charset="0"/>
              </a:rPr>
              <a:t>.</a:t>
            </a:r>
          </a:p>
          <a:p>
            <a:pPr eaLnBrk="0" hangingPunct="0">
              <a:lnSpc>
                <a:spcPct val="115000"/>
              </a:lnSpc>
              <a:spcBef>
                <a:spcPct val="30000"/>
              </a:spcBef>
              <a:buClr>
                <a:srgbClr val="FFE419"/>
              </a:buClr>
              <a:defRPr/>
            </a:pPr>
            <a:r>
              <a:rPr lang="en-US" sz="2800" b="1" dirty="0">
                <a:effectLst>
                  <a:glow rad="63500">
                    <a:schemeClr val="bg2"/>
                  </a:glow>
                </a:effectLst>
                <a:latin typeface="Arial" charset="0"/>
              </a:rPr>
              <a:t>Not all your choices will be good.</a:t>
            </a:r>
          </a:p>
          <a:p>
            <a:pPr eaLnBrk="0" hangingPunct="0">
              <a:lnSpc>
                <a:spcPct val="115000"/>
              </a:lnSpc>
              <a:spcBef>
                <a:spcPct val="30000"/>
              </a:spcBef>
              <a:buClr>
                <a:srgbClr val="FFE419"/>
              </a:buClr>
              <a:defRPr/>
            </a:pPr>
            <a:r>
              <a:rPr lang="en-US" sz="2800" b="1" dirty="0">
                <a:effectLst>
                  <a:glow rad="63500">
                    <a:schemeClr val="bg2"/>
                  </a:glow>
                </a:effectLst>
                <a:latin typeface="Arial" charset="0"/>
              </a:rPr>
              <a:t>People can</a:t>
            </a:r>
            <a:r>
              <a:rPr lang="en-US" sz="2800" b="1" dirty="0">
                <a:solidFill>
                  <a:srgbClr val="FFD300"/>
                </a:solidFill>
                <a:effectLst>
                  <a:glow rad="63500">
                    <a:schemeClr val="bg2"/>
                  </a:glow>
                </a:effectLst>
                <a:latin typeface="Arial" charset="0"/>
              </a:rPr>
              <a:t> </a:t>
            </a:r>
            <a:r>
              <a:rPr lang="en-US" sz="2800" b="1" dirty="0">
                <a:solidFill>
                  <a:srgbClr val="FFFFFF"/>
                </a:solidFill>
                <a:effectLst>
                  <a:glow rad="63500">
                    <a:schemeClr val="bg2"/>
                  </a:glow>
                </a:effectLst>
                <a:latin typeface="Arial" charset="0"/>
              </a:rPr>
              <a:t>help</a:t>
            </a:r>
            <a:r>
              <a:rPr lang="en-US" sz="2800" b="1" dirty="0">
                <a:effectLst>
                  <a:glow rad="63500">
                    <a:schemeClr val="bg2"/>
                  </a:glow>
                </a:effectLst>
                <a:latin typeface="Arial" charset="0"/>
              </a:rPr>
              <a:t> you make good choices.     </a:t>
            </a:r>
          </a:p>
          <a:p>
            <a:pPr marL="622300" lvl="1" eaLnBrk="0" hangingPunct="0">
              <a:lnSpc>
                <a:spcPct val="115000"/>
              </a:lnSpc>
              <a:spcBef>
                <a:spcPct val="30000"/>
              </a:spcBef>
              <a:buClr>
                <a:srgbClr val="FFD300"/>
              </a:buClr>
              <a:defRPr/>
            </a:pPr>
            <a:r>
              <a:rPr lang="en-US" b="1" dirty="0">
                <a:solidFill>
                  <a:srgbClr val="FFE419"/>
                </a:solidFill>
                <a:effectLst>
                  <a:glow rad="63500">
                    <a:schemeClr val="bg2"/>
                  </a:glow>
                </a:effectLst>
                <a:latin typeface="Arial" charset="0"/>
              </a:rPr>
              <a:t>•</a:t>
            </a:r>
            <a:r>
              <a:rPr lang="en-US" dirty="0">
                <a:solidFill>
                  <a:srgbClr val="FFE419"/>
                </a:solidFill>
                <a:effectLst>
                  <a:glow rad="63500">
                    <a:schemeClr val="bg2"/>
                  </a:glow>
                </a:effectLst>
                <a:latin typeface="Arial" charset="0"/>
              </a:rPr>
              <a:t> </a:t>
            </a:r>
            <a:r>
              <a:rPr lang="en-US" sz="2800" b="1" dirty="0">
                <a:solidFill>
                  <a:srgbClr val="FFD300"/>
                </a:solidFill>
                <a:effectLst>
                  <a:glow rad="63500">
                    <a:schemeClr val="bg2"/>
                  </a:glow>
                </a:effectLst>
                <a:latin typeface="Arial" charset="0"/>
              </a:rPr>
              <a:t>Parents	• Teachers	     • Counselors</a:t>
            </a:r>
          </a:p>
          <a:p>
            <a:pPr lvl="4" eaLnBrk="0" hangingPunct="0">
              <a:lnSpc>
                <a:spcPct val="115000"/>
              </a:lnSpc>
              <a:spcBef>
                <a:spcPct val="25000"/>
              </a:spcBef>
              <a:buClr>
                <a:srgbClr val="FFD300"/>
              </a:buClr>
              <a:defRPr/>
            </a:pPr>
            <a:r>
              <a:rPr lang="en-US" sz="2800" b="1" dirty="0">
                <a:solidFill>
                  <a:srgbClr val="FFD300"/>
                </a:solidFill>
                <a:effectLst>
                  <a:glow rad="63500">
                    <a:schemeClr val="bg2"/>
                  </a:glow>
                </a:effectLst>
                <a:latin typeface="Arial" charset="0"/>
              </a:rPr>
              <a:t> • Coaches		• Ministers</a:t>
            </a:r>
          </a:p>
        </p:txBody>
      </p:sp>
      <p:pic>
        <p:nvPicPr>
          <p:cNvPr id="141329"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41330" name="Rectangle 18"/>
          <p:cNvSpPr>
            <a:spLocks noChangeArrowheads="1"/>
          </p:cNvSpPr>
          <p:nvPr/>
        </p:nvSpPr>
        <p:spPr bwMode="auto">
          <a:xfrm>
            <a:off x="381000" y="4876800"/>
            <a:ext cx="8305800" cy="1038682"/>
          </a:xfrm>
          <a:prstGeom prst="rect">
            <a:avLst/>
          </a:prstGeom>
          <a:noFill/>
          <a:ln w="12700">
            <a:noFill/>
            <a:miter lim="800000"/>
            <a:headEnd/>
            <a:tailEnd/>
          </a:ln>
          <a:effectLst>
            <a:glow rad="101600">
              <a:schemeClr val="bg2">
                <a:alpha val="60000"/>
              </a:schemeClr>
            </a:glow>
          </a:effectLst>
        </p:spPr>
        <p:txBody>
          <a:bodyPr lIns="90488" tIns="44450" rIns="90488" bIns="44450">
            <a:spAutoFit/>
          </a:bodyPr>
          <a:lstStyle/>
          <a:p>
            <a:pPr algn="ctr" eaLnBrk="0" hangingPunct="0">
              <a:lnSpc>
                <a:spcPct val="115000"/>
              </a:lnSpc>
              <a:spcBef>
                <a:spcPct val="75000"/>
              </a:spcBef>
              <a:buClr>
                <a:srgbClr val="FFD300"/>
              </a:buClr>
              <a:defRPr/>
            </a:pPr>
            <a:r>
              <a:rPr lang="en-US" sz="2800" b="1" i="1" dirty="0">
                <a:effectLst>
                  <a:glow rad="63500">
                    <a:schemeClr val="bg2"/>
                  </a:glow>
                </a:effectLst>
                <a:latin typeface="Arial" charset="0"/>
              </a:rPr>
              <a:t>Your decisions should be consistent with your priorities and the law.</a:t>
            </a:r>
            <a:endParaRPr lang="en-US" sz="2800" b="1" dirty="0">
              <a:effectLst>
                <a:glow rad="63500">
                  <a:schemeClr val="bg2"/>
                </a:glow>
              </a:effectLst>
              <a:latin typeface="Arial" charset="0"/>
            </a:endParaRPr>
          </a:p>
        </p:txBody>
      </p:sp>
      <p:sp>
        <p:nvSpPr>
          <p:cNvPr id="141332" name="Rectangle 20"/>
          <p:cNvSpPr>
            <a:spLocks noChangeArrowheads="1"/>
          </p:cNvSpPr>
          <p:nvPr/>
        </p:nvSpPr>
        <p:spPr bwMode="auto">
          <a:xfrm>
            <a:off x="7226300" y="25400"/>
            <a:ext cx="1489075"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D300"/>
                </a:solidFill>
                <a:latin typeface="Arial" charset="0"/>
              </a:rPr>
              <a:t>›››</a:t>
            </a:r>
            <a:r>
              <a:rPr lang="en-US" dirty="0">
                <a:latin typeface="Impact" pitchFamily="34" charset="0"/>
              </a:rPr>
              <a:t> </a:t>
            </a:r>
            <a:r>
              <a:rPr lang="en-US" dirty="0">
                <a:solidFill>
                  <a:schemeClr val="tx1"/>
                </a:solidFill>
                <a:latin typeface="Impact" pitchFamily="34" charset="0"/>
              </a:rPr>
              <a:t>step 15</a:t>
            </a:r>
            <a:endParaRPr lang="en-US" dirty="0">
              <a:latin typeface="Impact" pitchFamily="34" charset="0"/>
            </a:endParaRP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72</a:t>
            </a:fld>
            <a:r>
              <a:rPr lang="en-US" sz="1800" dirty="0"/>
              <a:t>   </a:t>
            </a:r>
            <a:r>
              <a:rPr lang="en-US" sz="2800" dirty="0"/>
              <a:t>|  </a:t>
            </a:r>
            <a:r>
              <a:rPr lang="en-US" sz="1800" dirty="0"/>
              <a:t>Page 38</a:t>
            </a:r>
            <a:endParaRPr lang="en-US" sz="1600" dirty="0"/>
          </a:p>
        </p:txBody>
      </p:sp>
      <p:sp>
        <p:nvSpPr>
          <p:cNvPr id="10"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Decision-Making Skills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41315">
                                            <p:txEl>
                                              <p:pRg st="1" end="1"/>
                                            </p:txEl>
                                          </p:spTgt>
                                        </p:tgtEl>
                                        <p:attrNameLst>
                                          <p:attrName>style.visibility</p:attrName>
                                        </p:attrNameLst>
                                      </p:cBhvr>
                                      <p:to>
                                        <p:strVal val="visible"/>
                                      </p:to>
                                    </p:set>
                                    <p:anim calcmode="lin" valueType="num">
                                      <p:cBhvr>
                                        <p:cTn id="12" dur="500" fill="hold"/>
                                        <p:tgtEl>
                                          <p:spTgt spid="1413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1315">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41315">
                                            <p:txEl>
                                              <p:pRg st="2" end="2"/>
                                            </p:txEl>
                                          </p:spTgt>
                                        </p:tgtEl>
                                        <p:attrNameLst>
                                          <p:attrName>style.visibility</p:attrName>
                                        </p:attrNameLst>
                                      </p:cBhvr>
                                      <p:to>
                                        <p:strVal val="visible"/>
                                      </p:to>
                                    </p:set>
                                    <p:anim calcmode="lin" valueType="num">
                                      <p:cBhvr>
                                        <p:cTn id="17" dur="500" fill="hold"/>
                                        <p:tgtEl>
                                          <p:spTgt spid="1413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1315">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41315">
                                            <p:txEl>
                                              <p:pRg st="3" end="3"/>
                                            </p:txEl>
                                          </p:spTgt>
                                        </p:tgtEl>
                                        <p:attrNameLst>
                                          <p:attrName>style.visibility</p:attrName>
                                        </p:attrNameLst>
                                      </p:cBhvr>
                                      <p:to>
                                        <p:strVal val="visible"/>
                                      </p:to>
                                    </p:set>
                                    <p:anim calcmode="lin" valueType="num">
                                      <p:cBhvr>
                                        <p:cTn id="21" dur="500" fill="hold"/>
                                        <p:tgtEl>
                                          <p:spTgt spid="14131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41315">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41315">
                                            <p:txEl>
                                              <p:pRg st="4" end="4"/>
                                            </p:txEl>
                                          </p:spTgt>
                                        </p:tgtEl>
                                        <p:attrNameLst>
                                          <p:attrName>style.visibility</p:attrName>
                                        </p:attrNameLst>
                                      </p:cBhvr>
                                      <p:to>
                                        <p:strVal val="visible"/>
                                      </p:to>
                                    </p:set>
                                    <p:anim calcmode="lin" valueType="num">
                                      <p:cBhvr>
                                        <p:cTn id="25" dur="500" fill="hold"/>
                                        <p:tgtEl>
                                          <p:spTgt spid="14131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41315">
                                            <p:txEl>
                                              <p:pRg st="4" end="4"/>
                                            </p:txEl>
                                          </p:spTgt>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141330">
                                            <p:txEl>
                                              <p:pRg st="0" end="0"/>
                                            </p:txEl>
                                          </p:spTgt>
                                        </p:tgtEl>
                                        <p:attrNameLst>
                                          <p:attrName>style.visibility</p:attrName>
                                        </p:attrNameLst>
                                      </p:cBhvr>
                                      <p:to>
                                        <p:strVal val="visible"/>
                                      </p:to>
                                    </p:set>
                                    <p:anim calcmode="lin" valueType="num">
                                      <p:cBhvr>
                                        <p:cTn id="30" dur="500" fill="hold"/>
                                        <p:tgtEl>
                                          <p:spTgt spid="14133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41330">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41329"/>
                                        </p:tgtEl>
                                        <p:attrNameLst>
                                          <p:attrName>style.visibility</p:attrName>
                                        </p:attrNameLst>
                                      </p:cBhvr>
                                      <p:to>
                                        <p:strVal val="visible"/>
                                      </p:to>
                                    </p:set>
                                    <p:animEffect transition="in" filter="box(out)">
                                      <p:cBhvr>
                                        <p:cTn id="35" dur="500"/>
                                        <p:tgtEl>
                                          <p:spTgt spid="141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utoUpdateAnimBg="0"/>
      <p:bldP spid="14133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13" name="Rectangle 17"/>
          <p:cNvSpPr>
            <a:spLocks noChangeArrowheads="1"/>
          </p:cNvSpPr>
          <p:nvPr/>
        </p:nvSpPr>
        <p:spPr bwMode="auto">
          <a:xfrm>
            <a:off x="533400" y="1828800"/>
            <a:ext cx="3810000" cy="2963863"/>
          </a:xfrm>
          <a:prstGeom prst="rect">
            <a:avLst/>
          </a:prstGeom>
          <a:noFill/>
          <a:ln w="12700" algn="ctr">
            <a:solidFill>
              <a:srgbClr val="289FCE"/>
            </a:solidFill>
            <a:miter lim="800000"/>
            <a:headEnd/>
            <a:tailEnd/>
          </a:ln>
        </p:spPr>
        <p:txBody>
          <a:bodyPr lIns="90488" tIns="44450" rIns="90488" bIns="44450">
            <a:spAutoFit/>
          </a:bodyPr>
          <a:lstStyle/>
          <a:p>
            <a:pPr eaLnBrk="0" hangingPunct="0">
              <a:spcBef>
                <a:spcPct val="50000"/>
              </a:spcBef>
            </a:pPr>
            <a:r>
              <a:rPr lang="en-US" sz="2800" b="1" dirty="0">
                <a:solidFill>
                  <a:srgbClr val="FFD300"/>
                </a:solidFill>
              </a:rPr>
              <a:t>Informed     Decisions: </a:t>
            </a:r>
          </a:p>
          <a:p>
            <a:pPr eaLnBrk="0" hangingPunct="0">
              <a:spcBef>
                <a:spcPct val="50000"/>
              </a:spcBef>
            </a:pPr>
            <a:r>
              <a:rPr lang="en-US" b="1" dirty="0"/>
              <a:t>Potential for gain?</a:t>
            </a:r>
          </a:p>
          <a:p>
            <a:pPr eaLnBrk="0" hangingPunct="0">
              <a:spcBef>
                <a:spcPct val="50000"/>
              </a:spcBef>
            </a:pPr>
            <a:r>
              <a:rPr lang="en-US" b="1" dirty="0"/>
              <a:t>Potential for loss?</a:t>
            </a:r>
          </a:p>
          <a:p>
            <a:pPr eaLnBrk="0" hangingPunct="0">
              <a:spcBef>
                <a:spcPct val="50000"/>
              </a:spcBef>
              <a:spcAft>
                <a:spcPct val="50000"/>
              </a:spcAft>
            </a:pPr>
            <a:r>
              <a:rPr lang="en-US" b="1" dirty="0"/>
              <a:t>Is the potential for gain worth the risk?</a:t>
            </a:r>
          </a:p>
        </p:txBody>
      </p:sp>
      <p:sp>
        <p:nvSpPr>
          <p:cNvPr id="234514" name="Rectangle 18"/>
          <p:cNvSpPr>
            <a:spLocks noChangeArrowheads="1"/>
          </p:cNvSpPr>
          <p:nvPr/>
        </p:nvSpPr>
        <p:spPr bwMode="auto">
          <a:xfrm>
            <a:off x="4800600" y="1828800"/>
            <a:ext cx="3897313" cy="2982868"/>
          </a:xfrm>
          <a:prstGeom prst="rect">
            <a:avLst/>
          </a:prstGeom>
          <a:noFill/>
          <a:ln w="12700" algn="ctr">
            <a:solidFill>
              <a:srgbClr val="289FCE"/>
            </a:solidFill>
            <a:miter lim="800000"/>
            <a:headEnd/>
            <a:tailEnd/>
          </a:ln>
        </p:spPr>
        <p:txBody>
          <a:bodyPr lIns="90488" tIns="44450" rIns="90488" bIns="44450">
            <a:spAutoFit/>
          </a:bodyPr>
          <a:lstStyle/>
          <a:p>
            <a:pPr algn="r" eaLnBrk="0" hangingPunct="0"/>
            <a:r>
              <a:rPr lang="en-US" sz="2800" b="1" dirty="0">
                <a:solidFill>
                  <a:srgbClr val="FFD300"/>
                </a:solidFill>
              </a:rPr>
              <a:t>Uninformed Decisions: </a:t>
            </a:r>
          </a:p>
          <a:p>
            <a:pPr eaLnBrk="0" hangingPunct="0">
              <a:spcBef>
                <a:spcPct val="50000"/>
              </a:spcBef>
            </a:pPr>
            <a:r>
              <a:rPr lang="en-US" b="1" dirty="0"/>
              <a:t>Living for the moment.</a:t>
            </a:r>
          </a:p>
          <a:p>
            <a:pPr eaLnBrk="0" hangingPunct="0">
              <a:spcBef>
                <a:spcPct val="50000"/>
              </a:spcBef>
              <a:tabLst>
                <a:tab pos="514350" algn="l"/>
              </a:tabLst>
            </a:pPr>
            <a:r>
              <a:rPr lang="en-US" b="1" dirty="0"/>
              <a:t>No thought of risk.</a:t>
            </a:r>
          </a:p>
          <a:p>
            <a:pPr eaLnBrk="0" hangingPunct="0">
              <a:spcBef>
                <a:spcPct val="50000"/>
              </a:spcBef>
            </a:pPr>
            <a:r>
              <a:rPr lang="en-US" b="1" dirty="0"/>
              <a:t>Can have lifelong (or life-short) consequences.</a:t>
            </a:r>
          </a:p>
        </p:txBody>
      </p:sp>
      <p:sp>
        <p:nvSpPr>
          <p:cNvPr id="234515" name="Text Box 19"/>
          <p:cNvSpPr txBox="1">
            <a:spLocks noChangeArrowheads="1"/>
          </p:cNvSpPr>
          <p:nvPr/>
        </p:nvSpPr>
        <p:spPr bwMode="auto">
          <a:xfrm>
            <a:off x="457200" y="914400"/>
            <a:ext cx="7837488" cy="579438"/>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eaLnBrk="0" hangingPunct="0">
              <a:defRPr/>
            </a:pPr>
            <a:r>
              <a:rPr lang="en-US" sz="3200" b="1" i="1" dirty="0">
                <a:solidFill>
                  <a:srgbClr val="FFD300"/>
                </a:solidFill>
                <a:latin typeface="Arial" charset="0"/>
              </a:rPr>
              <a:t>Decision-Making: Consider the Risks</a:t>
            </a:r>
          </a:p>
        </p:txBody>
      </p:sp>
      <p:sp>
        <p:nvSpPr>
          <p:cNvPr id="234516" name="Text Box 20"/>
          <p:cNvSpPr txBox="1">
            <a:spLocks noChangeArrowheads="1"/>
          </p:cNvSpPr>
          <p:nvPr/>
        </p:nvSpPr>
        <p:spPr bwMode="auto">
          <a:xfrm>
            <a:off x="1936750" y="5181600"/>
            <a:ext cx="5257800" cy="822325"/>
          </a:xfrm>
          <a:prstGeom prst="rect">
            <a:avLst/>
          </a:prstGeom>
          <a:noFill/>
          <a:ln w="9525" algn="ctr">
            <a:noFill/>
            <a:miter lim="800000"/>
            <a:headEnd/>
            <a:tailEnd/>
          </a:ln>
          <a:effectLst>
            <a:outerShdw dist="35921" dir="2700000" algn="ctr" rotWithShape="0">
              <a:schemeClr val="bg2"/>
            </a:outerShdw>
          </a:effectLst>
        </p:spPr>
        <p:txBody>
          <a:bodyPr>
            <a:spAutoFit/>
          </a:bodyPr>
          <a:lstStyle/>
          <a:p>
            <a:pPr algn="ctr" eaLnBrk="0" hangingPunct="0">
              <a:defRPr/>
            </a:pPr>
            <a:r>
              <a:rPr lang="en-US" b="1" i="1" dirty="0">
                <a:latin typeface="Arial" charset="0"/>
              </a:rPr>
              <a:t>To make an informed decision, you must know the facts.</a:t>
            </a:r>
          </a:p>
        </p:txBody>
      </p:sp>
      <p:pic>
        <p:nvPicPr>
          <p:cNvPr id="234521" name="Picture 2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234522" name="AutoShape 26"/>
          <p:cNvSpPr>
            <a:spLocks noChangeArrowheads="1"/>
          </p:cNvSpPr>
          <p:nvPr/>
        </p:nvSpPr>
        <p:spPr bwMode="auto">
          <a:xfrm>
            <a:off x="3305175" y="2019300"/>
            <a:ext cx="2514600" cy="914400"/>
          </a:xfrm>
          <a:prstGeom prst="leftRightArrow">
            <a:avLst>
              <a:gd name="adj1" fmla="val 50000"/>
              <a:gd name="adj2" fmla="val 55000"/>
            </a:avLst>
          </a:prstGeom>
          <a:gradFill rotWithShape="1">
            <a:gsLst>
              <a:gs pos="0">
                <a:srgbClr val="289FCE"/>
              </a:gs>
              <a:gs pos="50000">
                <a:schemeClr val="accent1">
                  <a:lumMod val="50000"/>
                </a:schemeClr>
              </a:gs>
              <a:gs pos="100000">
                <a:srgbClr val="289FCE"/>
              </a:gs>
            </a:gsLst>
            <a:lin ang="0" scaled="1"/>
          </a:gradFill>
          <a:ln w="9525" algn="ctr">
            <a:noFill/>
            <a:miter lim="800000"/>
            <a:headEnd/>
            <a:tailEnd/>
          </a:ln>
          <a:effectLst/>
        </p:spPr>
        <p:txBody>
          <a:bodyPr wrap="none" anchor="ctr"/>
          <a:lstStyle/>
          <a:p>
            <a:pPr algn="ctr" eaLnBrk="0" hangingPunct="0">
              <a:defRPr/>
            </a:pPr>
            <a:r>
              <a:rPr lang="en-US" b="1" dirty="0">
                <a:effectLst>
                  <a:glow rad="101600">
                    <a:schemeClr val="bg2">
                      <a:alpha val="60000"/>
                    </a:schemeClr>
                  </a:glow>
                </a:effectLst>
                <a:latin typeface="Arial" charset="0"/>
              </a:rPr>
              <a:t>Versus</a:t>
            </a:r>
          </a:p>
        </p:txBody>
      </p:sp>
      <p:sp>
        <p:nvSpPr>
          <p:cNvPr id="10"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73</a:t>
            </a:fld>
            <a:r>
              <a:rPr lang="en-US" sz="1800" dirty="0"/>
              <a:t>   </a:t>
            </a:r>
            <a:r>
              <a:rPr lang="en-US" sz="2800" dirty="0"/>
              <a:t>|  </a:t>
            </a:r>
            <a:r>
              <a:rPr lang="en-US" sz="1800" dirty="0"/>
              <a:t>Page 38</a:t>
            </a:r>
            <a:endParaRPr lang="en-US" sz="1600" dirty="0"/>
          </a:p>
        </p:txBody>
      </p:sp>
      <p:sp>
        <p:nvSpPr>
          <p:cNvPr id="9"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Managing Risks</a:t>
            </a:r>
            <a:endParaRPr lang="en-US" sz="3000" dirty="0">
              <a:latin typeface="Impact" pitchFamily="34" charset="0"/>
            </a:endParaRPr>
          </a:p>
        </p:txBody>
      </p:sp>
    </p:spTree>
    <p:extLst>
      <p:ext uri="{BB962C8B-B14F-4D97-AF65-F5344CB8AC3E}">
        <p14:creationId xmlns:p14="http://schemas.microsoft.com/office/powerpoint/2010/main" val="35592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4513"/>
                                        </p:tgtEl>
                                        <p:attrNameLst>
                                          <p:attrName>style.visibility</p:attrName>
                                        </p:attrNameLst>
                                      </p:cBhvr>
                                      <p:to>
                                        <p:strVal val="visible"/>
                                      </p:to>
                                    </p:set>
                                    <p:anim calcmode="lin" valueType="num">
                                      <p:cBhvr>
                                        <p:cTn id="7" dur="1000" fill="hold"/>
                                        <p:tgtEl>
                                          <p:spTgt spid="234513"/>
                                        </p:tgtEl>
                                        <p:attrNameLst>
                                          <p:attrName>ppt_w</p:attrName>
                                        </p:attrNameLst>
                                      </p:cBhvr>
                                      <p:tavLst>
                                        <p:tav tm="0">
                                          <p:val>
                                            <p:fltVal val="0"/>
                                          </p:val>
                                        </p:tav>
                                        <p:tav tm="100000">
                                          <p:val>
                                            <p:strVal val="#ppt_w"/>
                                          </p:val>
                                        </p:tav>
                                      </p:tavLst>
                                    </p:anim>
                                    <p:anim calcmode="lin" valueType="num">
                                      <p:cBhvr>
                                        <p:cTn id="8" dur="1000" fill="hold"/>
                                        <p:tgtEl>
                                          <p:spTgt spid="23451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234522"/>
                                        </p:tgtEl>
                                        <p:attrNameLst>
                                          <p:attrName>style.visibility</p:attrName>
                                        </p:attrNameLst>
                                      </p:cBhvr>
                                      <p:to>
                                        <p:strVal val="visible"/>
                                      </p:to>
                                    </p:set>
                                    <p:anim calcmode="lin" valueType="num">
                                      <p:cBhvr>
                                        <p:cTn id="12" dur="1000" fill="hold"/>
                                        <p:tgtEl>
                                          <p:spTgt spid="234522"/>
                                        </p:tgtEl>
                                        <p:attrNameLst>
                                          <p:attrName>ppt_w</p:attrName>
                                        </p:attrNameLst>
                                      </p:cBhvr>
                                      <p:tavLst>
                                        <p:tav tm="0">
                                          <p:val>
                                            <p:fltVal val="0"/>
                                          </p:val>
                                        </p:tav>
                                        <p:tav tm="100000">
                                          <p:val>
                                            <p:strVal val="#ppt_w"/>
                                          </p:val>
                                        </p:tav>
                                      </p:tavLst>
                                    </p:anim>
                                    <p:anim calcmode="lin" valueType="num">
                                      <p:cBhvr>
                                        <p:cTn id="13" dur="1000" fill="hold"/>
                                        <p:tgtEl>
                                          <p:spTgt spid="234522"/>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234514"/>
                                        </p:tgtEl>
                                        <p:attrNameLst>
                                          <p:attrName>style.visibility</p:attrName>
                                        </p:attrNameLst>
                                      </p:cBhvr>
                                      <p:to>
                                        <p:strVal val="visible"/>
                                      </p:to>
                                    </p:set>
                                    <p:anim calcmode="lin" valueType="num">
                                      <p:cBhvr>
                                        <p:cTn id="17" dur="1000" fill="hold"/>
                                        <p:tgtEl>
                                          <p:spTgt spid="234514"/>
                                        </p:tgtEl>
                                        <p:attrNameLst>
                                          <p:attrName>ppt_w</p:attrName>
                                        </p:attrNameLst>
                                      </p:cBhvr>
                                      <p:tavLst>
                                        <p:tav tm="0">
                                          <p:val>
                                            <p:fltVal val="0"/>
                                          </p:val>
                                        </p:tav>
                                        <p:tav tm="100000">
                                          <p:val>
                                            <p:strVal val="#ppt_w"/>
                                          </p:val>
                                        </p:tav>
                                      </p:tavLst>
                                    </p:anim>
                                    <p:anim calcmode="lin" valueType="num">
                                      <p:cBhvr>
                                        <p:cTn id="18" dur="1000" fill="hold"/>
                                        <p:tgtEl>
                                          <p:spTgt spid="234514"/>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grpId="0" nodeType="afterEffect">
                                  <p:stCondLst>
                                    <p:cond delay="0"/>
                                  </p:stCondLst>
                                  <p:childTnLst>
                                    <p:set>
                                      <p:cBhvr>
                                        <p:cTn id="21" dur="1" fill="hold">
                                          <p:stCondLst>
                                            <p:cond delay="0"/>
                                          </p:stCondLst>
                                        </p:cTn>
                                        <p:tgtEl>
                                          <p:spTgt spid="234516"/>
                                        </p:tgtEl>
                                        <p:attrNameLst>
                                          <p:attrName>style.visibility</p:attrName>
                                        </p:attrNameLst>
                                      </p:cBhvr>
                                      <p:to>
                                        <p:strVal val="visible"/>
                                      </p:to>
                                    </p:set>
                                    <p:anim calcmode="lin" valueType="num">
                                      <p:cBhvr>
                                        <p:cTn id="22" dur="1000" fill="hold"/>
                                        <p:tgtEl>
                                          <p:spTgt spid="234516"/>
                                        </p:tgtEl>
                                        <p:attrNameLst>
                                          <p:attrName>ppt_w</p:attrName>
                                        </p:attrNameLst>
                                      </p:cBhvr>
                                      <p:tavLst>
                                        <p:tav tm="0">
                                          <p:val>
                                            <p:fltVal val="0"/>
                                          </p:val>
                                        </p:tav>
                                        <p:tav tm="100000">
                                          <p:val>
                                            <p:strVal val="#ppt_w"/>
                                          </p:val>
                                        </p:tav>
                                      </p:tavLst>
                                    </p:anim>
                                    <p:anim calcmode="lin" valueType="num">
                                      <p:cBhvr>
                                        <p:cTn id="23" dur="1000" fill="hold"/>
                                        <p:tgtEl>
                                          <p:spTgt spid="234516"/>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4" presetClass="entr" presetSubtype="32" fill="hold" nodeType="afterEffect">
                                  <p:stCondLst>
                                    <p:cond delay="0"/>
                                  </p:stCondLst>
                                  <p:childTnLst>
                                    <p:set>
                                      <p:cBhvr>
                                        <p:cTn id="26" dur="1" fill="hold">
                                          <p:stCondLst>
                                            <p:cond delay="0"/>
                                          </p:stCondLst>
                                        </p:cTn>
                                        <p:tgtEl>
                                          <p:spTgt spid="234521"/>
                                        </p:tgtEl>
                                        <p:attrNameLst>
                                          <p:attrName>style.visibility</p:attrName>
                                        </p:attrNameLst>
                                      </p:cBhvr>
                                      <p:to>
                                        <p:strVal val="visible"/>
                                      </p:to>
                                    </p:set>
                                    <p:animEffect transition="in" filter="box(out)">
                                      <p:cBhvr>
                                        <p:cTn id="27" dur="500"/>
                                        <p:tgtEl>
                                          <p:spTgt spid="23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13" grpId="0" animBg="1"/>
      <p:bldP spid="234514" grpId="0" animBg="1"/>
      <p:bldP spid="234516" grpId="0"/>
      <p:bldP spid="2345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24" name="Picture 16"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pic>
        <p:nvPicPr>
          <p:cNvPr id="3" name="Eric Kru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952500" y="693737"/>
            <a:ext cx="7239000" cy="5429250"/>
          </a:xfrm>
          <a:prstGeom prst="rect">
            <a:avLst/>
          </a:prstGeom>
        </p:spPr>
      </p:pic>
      <p:pic>
        <p:nvPicPr>
          <p:cNvPr id="145429" name="Picture 21" descr="Eric computer"/>
          <p:cNvPicPr>
            <a:picLocks noChangeAspect="1" noChangeArrowheads="1"/>
          </p:cNvPicPr>
          <p:nvPr/>
        </p:nvPicPr>
        <p:blipFill>
          <a:blip r:embed="rId7" cstate="print"/>
          <a:srcRect/>
          <a:stretch>
            <a:fillRect/>
          </a:stretch>
        </p:blipFill>
        <p:spPr bwMode="auto">
          <a:xfrm>
            <a:off x="952500" y="693737"/>
            <a:ext cx="7239000" cy="5470525"/>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74</a:t>
            </a:fld>
            <a:r>
              <a:rPr lang="en-US" sz="1800" dirty="0"/>
              <a:t>   </a:t>
            </a:r>
            <a:r>
              <a:rPr lang="en-US" sz="2800" dirty="0"/>
              <a:t>|  </a:t>
            </a:r>
            <a:r>
              <a:rPr lang="en-US" sz="1800" dirty="0"/>
              <a:t>Page 38</a:t>
            </a:r>
            <a:endParaRPr lang="en-US" sz="1600" dirty="0"/>
          </a:p>
        </p:txBody>
      </p:sp>
    </p:spTree>
  </p:cSld>
  <p:clrMapOvr>
    <a:masterClrMapping/>
  </p:clrMapOvr>
  <p:transition spd="med" advClick="0" advTm="1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145429"/>
                                        </p:tgtEl>
                                      </p:cBhvr>
                                    </p:animEffect>
                                    <p:set>
                                      <p:cBhvr>
                                        <p:cTn id="7" dur="1" fill="hold">
                                          <p:stCondLst>
                                            <p:cond delay="1999"/>
                                          </p:stCondLst>
                                        </p:cTn>
                                        <p:tgtEl>
                                          <p:spTgt spid="145429"/>
                                        </p:tgtEl>
                                        <p:attrNameLst>
                                          <p:attrName>style.visibility</p:attrName>
                                        </p:attrNameLst>
                                      </p:cBhvr>
                                      <p:to>
                                        <p:strVal val="hidden"/>
                                      </p:to>
                                    </p:set>
                                  </p:childTnLst>
                                </p:cTn>
                              </p:par>
                            </p:childTnLst>
                          </p:cTn>
                        </p:par>
                        <p:par>
                          <p:cTn id="8" fill="hold">
                            <p:stCondLst>
                              <p:cond delay="2500"/>
                            </p:stCondLst>
                            <p:childTnLst>
                              <p:par>
                                <p:cTn id="9" presetID="1" presetClass="mediacall" presetSubtype="0" fill="hold" nodeType="afterEffect">
                                  <p:stCondLst>
                                    <p:cond delay="0"/>
                                  </p:stCondLst>
                                  <p:childTnLst>
                                    <p:cmd type="call" cmd="playFrom(0.0)">
                                      <p:cBhvr>
                                        <p:cTn id="10" dur="35600" fill="hold"/>
                                        <p:tgtEl>
                                          <p:spTgt spid="3"/>
                                        </p:tgtEl>
                                      </p:cBhvr>
                                    </p:cmd>
                                  </p:childTnLst>
                                </p:cTn>
                              </p:par>
                              <p:par>
                                <p:cTn id="11" presetID="4" presetClass="entr" presetSubtype="32" fill="hold" nodeType="withEffect">
                                  <p:stCondLst>
                                    <p:cond delay="0"/>
                                  </p:stCondLst>
                                  <p:childTnLst>
                                    <p:set>
                                      <p:cBhvr>
                                        <p:cTn id="12" dur="1" fill="hold">
                                          <p:stCondLst>
                                            <p:cond delay="0"/>
                                          </p:stCondLst>
                                        </p:cTn>
                                        <p:tgtEl>
                                          <p:spTgt spid="145424"/>
                                        </p:tgtEl>
                                        <p:attrNameLst>
                                          <p:attrName>style.visibility</p:attrName>
                                        </p:attrNameLst>
                                      </p:cBhvr>
                                      <p:to>
                                        <p:strVal val="visible"/>
                                      </p:to>
                                    </p:set>
                                    <p:animEffect transition="in" filter="box(out)">
                                      <p:cBhvr>
                                        <p:cTn id="13" dur="500"/>
                                        <p:tgtEl>
                                          <p:spTgt spid="1454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457200" y="1066800"/>
            <a:ext cx="7469188" cy="58261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tabLst>
                <a:tab pos="4170363" algn="l"/>
              </a:tabLst>
              <a:defRPr/>
            </a:pPr>
            <a:r>
              <a:rPr lang="en-US" sz="3200" b="1" i="1" dirty="0">
                <a:solidFill>
                  <a:srgbClr val="FFD300"/>
                </a:solidFill>
                <a:latin typeface="Arial" charset="0"/>
              </a:rPr>
              <a:t>Effort Alone Is Not Enough</a:t>
            </a:r>
          </a:p>
        </p:txBody>
      </p:sp>
      <p:sp>
        <p:nvSpPr>
          <p:cNvPr id="147459" name="Rectangle 3"/>
          <p:cNvSpPr>
            <a:spLocks noChangeArrowheads="1"/>
          </p:cNvSpPr>
          <p:nvPr/>
        </p:nvSpPr>
        <p:spPr bwMode="auto">
          <a:xfrm>
            <a:off x="346074" y="2133600"/>
            <a:ext cx="8416925" cy="2295500"/>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marL="338138" indent="-338138" eaLnBrk="0" hangingPunct="0">
              <a:lnSpc>
                <a:spcPts val="4000"/>
              </a:lnSpc>
              <a:spcBef>
                <a:spcPts val="0"/>
              </a:spcBef>
              <a:spcAft>
                <a:spcPts val="1200"/>
              </a:spcAft>
              <a:buClr>
                <a:srgbClr val="FFD300"/>
              </a:buClr>
              <a:buFontTx/>
              <a:buChar char="•"/>
              <a:defRPr/>
            </a:pPr>
            <a:r>
              <a:rPr lang="en-US" sz="2800" b="1" dirty="0">
                <a:latin typeface="Arial" charset="0"/>
              </a:rPr>
              <a:t>Preparation, skill, and hard work alone, can’t make you successful. </a:t>
            </a:r>
          </a:p>
          <a:p>
            <a:pPr marL="338138" indent="-338138" eaLnBrk="0" hangingPunct="0">
              <a:lnSpc>
                <a:spcPts val="4000"/>
              </a:lnSpc>
              <a:spcBef>
                <a:spcPts val="0"/>
              </a:spcBef>
              <a:spcAft>
                <a:spcPts val="1200"/>
              </a:spcAft>
              <a:buClr>
                <a:srgbClr val="FFD300"/>
              </a:buClr>
              <a:buFontTx/>
              <a:buChar char="•"/>
              <a:defRPr/>
            </a:pPr>
            <a:r>
              <a:rPr lang="en-US" sz="2800" b="1" dirty="0">
                <a:latin typeface="Arial" charset="0"/>
              </a:rPr>
              <a:t>Your choices – alcohol, drugs, and personal relationships – impact your success or failure. </a:t>
            </a:r>
          </a:p>
        </p:txBody>
      </p:sp>
      <p:pic>
        <p:nvPicPr>
          <p:cNvPr id="147469" name="Picture 13"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75</a:t>
            </a:fld>
            <a:r>
              <a:rPr lang="en-US" sz="1800" dirty="0"/>
              <a:t>   </a:t>
            </a:r>
            <a:r>
              <a:rPr lang="en-US" sz="2800" dirty="0"/>
              <a:t>|  </a:t>
            </a:r>
            <a:r>
              <a:rPr lang="en-US" sz="1800" dirty="0"/>
              <a:t>Page 38</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47469"/>
                                        </p:tgtEl>
                                        <p:attrNameLst>
                                          <p:attrName>style.visibility</p:attrName>
                                        </p:attrNameLst>
                                      </p:cBhvr>
                                      <p:to>
                                        <p:strVal val="visible"/>
                                      </p:to>
                                    </p:set>
                                    <p:animEffect transition="in" filter="box(out)">
                                      <p:cBhvr>
                                        <p:cTn id="7" dur="500"/>
                                        <p:tgtEl>
                                          <p:spTgt spid="147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29892" y="2149475"/>
            <a:ext cx="8495007" cy="951543"/>
          </a:xfrm>
          <a:prstGeom prst="rect">
            <a:avLst/>
          </a:prstGeom>
          <a:noFill/>
          <a:ln w="9525">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defRPr/>
            </a:pPr>
            <a:r>
              <a:rPr lang="en-US" sz="2800" b="1" dirty="0">
                <a:latin typeface="Arial" charset="0"/>
              </a:rPr>
              <a:t>Drug and alcohol addiction is a common cause of school and career failure.</a:t>
            </a:r>
          </a:p>
        </p:txBody>
      </p:sp>
      <p:sp>
        <p:nvSpPr>
          <p:cNvPr id="151555" name="Rectangle 3"/>
          <p:cNvSpPr>
            <a:spLocks noChangeArrowheads="1"/>
          </p:cNvSpPr>
          <p:nvPr/>
        </p:nvSpPr>
        <p:spPr bwMode="auto">
          <a:xfrm>
            <a:off x="228599" y="914400"/>
            <a:ext cx="8334375" cy="520655"/>
          </a:xfrm>
          <a:prstGeom prst="rect">
            <a:avLst/>
          </a:prstGeom>
          <a:noFill/>
          <a:ln w="9525">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tabLst>
                <a:tab pos="4170363" algn="l"/>
              </a:tabLst>
              <a:defRPr/>
            </a:pPr>
            <a:r>
              <a:rPr lang="en-US" sz="2800" b="1" i="1" dirty="0">
                <a:solidFill>
                  <a:srgbClr val="FFD300"/>
                </a:solidFill>
                <a:latin typeface="Arial" charset="0"/>
              </a:rPr>
              <a:t>The Facts – Do You Know Them?</a:t>
            </a:r>
          </a:p>
        </p:txBody>
      </p:sp>
      <p:sp>
        <p:nvSpPr>
          <p:cNvPr id="151556" name="Rectangle 4"/>
          <p:cNvSpPr>
            <a:spLocks noChangeArrowheads="1"/>
          </p:cNvSpPr>
          <p:nvPr/>
        </p:nvSpPr>
        <p:spPr bwMode="auto">
          <a:xfrm>
            <a:off x="203769" y="3845510"/>
            <a:ext cx="8521129" cy="520655"/>
          </a:xfrm>
          <a:prstGeom prst="rect">
            <a:avLst/>
          </a:prstGeom>
          <a:noFill/>
          <a:ln w="9525">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spcBef>
                <a:spcPct val="50000"/>
              </a:spcBef>
              <a:defRPr/>
            </a:pPr>
            <a:r>
              <a:rPr lang="en-US" sz="2800" b="1" dirty="0">
                <a:solidFill>
                  <a:srgbClr val="FFD300"/>
                </a:solidFill>
                <a:latin typeface="Arial" charset="0"/>
              </a:rPr>
              <a:t>Complete the quiz on page 39.</a:t>
            </a:r>
          </a:p>
        </p:txBody>
      </p:sp>
      <p:pic>
        <p:nvPicPr>
          <p:cNvPr id="151574" name="Picture 22"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76</a:t>
            </a:fld>
            <a:r>
              <a:rPr lang="en-US" sz="1800" dirty="0"/>
              <a:t>   </a:t>
            </a:r>
            <a:r>
              <a:rPr lang="en-US" sz="2800" dirty="0"/>
              <a:t>|  </a:t>
            </a:r>
            <a:r>
              <a:rPr lang="en-US" sz="1800" dirty="0"/>
              <a:t>Page 39</a:t>
            </a:r>
            <a:endParaRPr lang="en-US" sz="1600" dirty="0"/>
          </a:p>
        </p:txBody>
      </p:sp>
      <p:sp>
        <p:nvSpPr>
          <p:cNvPr id="8"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True / False Quiz</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wipe(left)">
                                      <p:cBhvr>
                                        <p:cTn id="7" dur="500"/>
                                        <p:tgtEl>
                                          <p:spTgt spid="151554"/>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51556"/>
                                        </p:tgtEl>
                                        <p:attrNameLst>
                                          <p:attrName>style.visibility</p:attrName>
                                        </p:attrNameLst>
                                      </p:cBhvr>
                                      <p:to>
                                        <p:strVal val="visible"/>
                                      </p:to>
                                    </p:set>
                                    <p:animEffect transition="in" filter="wipe(left)">
                                      <p:cBhvr>
                                        <p:cTn id="11" dur="500"/>
                                        <p:tgtEl>
                                          <p:spTgt spid="151556"/>
                                        </p:tgtEl>
                                      </p:cBhvr>
                                    </p:animEffect>
                                  </p:childTnLst>
                                </p:cTn>
                              </p:par>
                            </p:childTnLst>
                          </p:cTn>
                        </p:par>
                        <p:par>
                          <p:cTn id="12" fill="hold">
                            <p:stCondLst>
                              <p:cond delay="2000"/>
                            </p:stCondLst>
                            <p:childTnLst>
                              <p:par>
                                <p:cTn id="13" presetID="4" presetClass="entr" presetSubtype="32" fill="hold" nodeType="afterEffect">
                                  <p:stCondLst>
                                    <p:cond delay="0"/>
                                  </p:stCondLst>
                                  <p:childTnLst>
                                    <p:set>
                                      <p:cBhvr>
                                        <p:cTn id="14" dur="1" fill="hold">
                                          <p:stCondLst>
                                            <p:cond delay="0"/>
                                          </p:stCondLst>
                                        </p:cTn>
                                        <p:tgtEl>
                                          <p:spTgt spid="151574"/>
                                        </p:tgtEl>
                                        <p:attrNameLst>
                                          <p:attrName>style.visibility</p:attrName>
                                        </p:attrNameLst>
                                      </p:cBhvr>
                                      <p:to>
                                        <p:strVal val="visible"/>
                                      </p:to>
                                    </p:set>
                                    <p:animEffect transition="in" filter="box(out)">
                                      <p:cBhvr>
                                        <p:cTn id="15" dur="500"/>
                                        <p:tgtEl>
                                          <p:spTgt spid="15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P spid="151556"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541338" y="1101725"/>
            <a:ext cx="8602662" cy="1436291"/>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a:tabLst>
                <a:tab pos="4170363" algn="l"/>
              </a:tabLst>
            </a:pPr>
            <a:r>
              <a:rPr lang="en-US" sz="2800" b="1" dirty="0">
                <a:latin typeface="Arial" charset="0"/>
              </a:rPr>
              <a:t>If you can tolerate more alcohol than your friends, you are less likely to become an alcoholic.</a:t>
            </a:r>
          </a:p>
        </p:txBody>
      </p:sp>
      <p:sp>
        <p:nvSpPr>
          <p:cNvPr id="153603" name="Rectangle 3"/>
          <p:cNvSpPr>
            <a:spLocks noChangeArrowheads="1"/>
          </p:cNvSpPr>
          <p:nvPr/>
        </p:nvSpPr>
        <p:spPr bwMode="auto">
          <a:xfrm>
            <a:off x="555625" y="2778125"/>
            <a:ext cx="8131175" cy="1597873"/>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spcAft>
                <a:spcPct val="50000"/>
              </a:spcAft>
              <a:defRPr/>
            </a:pPr>
            <a:r>
              <a:rPr lang="en-US" sz="2800" b="1" dirty="0">
                <a:solidFill>
                  <a:srgbClr val="FFD300"/>
                </a:solidFill>
                <a:latin typeface="Arial" charset="0"/>
              </a:rPr>
              <a:t>False: The less the effect, the greater the risk. </a:t>
            </a:r>
          </a:p>
          <a:p>
            <a:pPr eaLnBrk="0" hangingPunct="0">
              <a:spcAft>
                <a:spcPct val="50000"/>
              </a:spcAft>
              <a:defRPr/>
            </a:pPr>
            <a:r>
              <a:rPr lang="en-US" sz="2800" b="1" dirty="0">
                <a:solidFill>
                  <a:schemeClr val="tx1"/>
                </a:solidFill>
                <a:latin typeface="Arial" charset="0"/>
              </a:rPr>
              <a:t>Tolerance of alcohol or drugs can fool users into thinking there is no need for caution.</a:t>
            </a:r>
            <a:r>
              <a:rPr lang="en-US" sz="2800" b="1" dirty="0">
                <a:solidFill>
                  <a:srgbClr val="FFD300"/>
                </a:solidFill>
                <a:latin typeface="Arial" charset="0"/>
              </a:rPr>
              <a:t> </a:t>
            </a:r>
          </a:p>
        </p:txBody>
      </p:sp>
      <p:pic>
        <p:nvPicPr>
          <p:cNvPr id="153617"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2" name="TextBox 1"/>
          <p:cNvSpPr txBox="1"/>
          <p:nvPr/>
        </p:nvSpPr>
        <p:spPr>
          <a:xfrm>
            <a:off x="5932714" y="4892040"/>
            <a:ext cx="2754086" cy="338554"/>
          </a:xfrm>
          <a:prstGeom prst="rect">
            <a:avLst/>
          </a:prstGeom>
          <a:noFill/>
        </p:spPr>
        <p:txBody>
          <a:bodyPr wrap="square" rtlCol="0">
            <a:spAutoFit/>
          </a:bodyPr>
          <a:lstStyle/>
          <a:p>
            <a:r>
              <a:rPr lang="en-US" sz="1600" b="1" dirty="0"/>
              <a:t>Source: The Mayo Clinic</a:t>
            </a: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77</a:t>
            </a:fld>
            <a:r>
              <a:rPr lang="en-US" sz="1800" dirty="0"/>
              <a:t>   </a:t>
            </a:r>
            <a:r>
              <a:rPr lang="en-US" sz="2800" dirty="0"/>
              <a:t>|  </a:t>
            </a:r>
            <a:r>
              <a:rPr lang="en-US" sz="1800" dirty="0"/>
              <a:t>Page 40</a:t>
            </a:r>
            <a:endParaRPr lang="en-US" sz="1600" dirty="0"/>
          </a:p>
        </p:txBody>
      </p:sp>
      <p:sp>
        <p:nvSpPr>
          <p:cNvPr id="7"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The Answers</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wipe(left)">
                                      <p:cBhvr>
                                        <p:cTn id="7" dur="500"/>
                                        <p:tgtEl>
                                          <p:spTgt spid="15360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3603">
                                            <p:txEl>
                                              <p:pRg st="1" end="1"/>
                                            </p:txEl>
                                          </p:spTgt>
                                        </p:tgtEl>
                                        <p:attrNameLst>
                                          <p:attrName>style.visibility</p:attrName>
                                        </p:attrNameLst>
                                      </p:cBhvr>
                                      <p:to>
                                        <p:strVal val="visible"/>
                                      </p:to>
                                    </p:set>
                                    <p:animEffect transition="in" filter="wipe(left)">
                                      <p:cBhvr>
                                        <p:cTn id="11" dur="500"/>
                                        <p:tgtEl>
                                          <p:spTgt spid="153603">
                                            <p:txEl>
                                              <p:pRg st="1" end="1"/>
                                            </p:txEl>
                                          </p:spTgt>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153617"/>
                                        </p:tgtEl>
                                        <p:attrNameLst>
                                          <p:attrName>style.visibility</p:attrName>
                                        </p:attrNameLst>
                                      </p:cBhvr>
                                      <p:to>
                                        <p:strVal val="visible"/>
                                      </p:to>
                                    </p:set>
                                    <p:animEffect transition="in" filter="box(out)">
                                      <p:cBhvr>
                                        <p:cTn id="18" dur="500"/>
                                        <p:tgtEl>
                                          <p:spTgt spid="153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autoUpdateAnimBg="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541338" y="1098550"/>
            <a:ext cx="8221662" cy="987450"/>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2"/>
              <a:tabLst>
                <a:tab pos="4170363" algn="l"/>
              </a:tabLst>
            </a:pPr>
            <a:r>
              <a:rPr lang="en-US" sz="2800" b="1" dirty="0">
                <a:latin typeface="Arial" charset="0"/>
              </a:rPr>
              <a:t>Dropping out of school increases your chances of being unemployed.</a:t>
            </a:r>
          </a:p>
        </p:txBody>
      </p:sp>
      <p:sp>
        <p:nvSpPr>
          <p:cNvPr id="243715" name="Rectangle 3"/>
          <p:cNvSpPr>
            <a:spLocks noChangeArrowheads="1"/>
          </p:cNvSpPr>
          <p:nvPr/>
        </p:nvSpPr>
        <p:spPr bwMode="auto">
          <a:xfrm>
            <a:off x="581025" y="2393950"/>
            <a:ext cx="8193088" cy="3106738"/>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spcAft>
                <a:spcPct val="50000"/>
              </a:spcAft>
              <a:defRPr/>
            </a:pPr>
            <a:r>
              <a:rPr lang="en-US" sz="2800" b="1" dirty="0">
                <a:solidFill>
                  <a:srgbClr val="FFD300"/>
                </a:solidFill>
                <a:latin typeface="Arial" charset="0"/>
              </a:rPr>
              <a:t>True: Dropouts are three times more likely to be unemployed than people with a bachelor’s degree. </a:t>
            </a:r>
          </a:p>
          <a:p>
            <a:pPr eaLnBrk="0" hangingPunct="0">
              <a:spcAft>
                <a:spcPct val="50000"/>
              </a:spcAft>
              <a:defRPr/>
            </a:pPr>
            <a:r>
              <a:rPr lang="en-US" sz="2800" b="1" dirty="0">
                <a:solidFill>
                  <a:schemeClr val="tx1"/>
                </a:solidFill>
                <a:latin typeface="Arial" charset="0"/>
              </a:rPr>
              <a:t>Considering dropping out?</a:t>
            </a:r>
            <a:r>
              <a:rPr lang="en-US" sz="2800" b="1" dirty="0">
                <a:solidFill>
                  <a:srgbClr val="FFD300"/>
                </a:solidFill>
                <a:latin typeface="Arial" charset="0"/>
              </a:rPr>
              <a:t> </a:t>
            </a:r>
          </a:p>
          <a:p>
            <a:pPr eaLnBrk="0" hangingPunct="0">
              <a:spcAft>
                <a:spcPct val="50000"/>
              </a:spcAft>
              <a:defRPr/>
            </a:pPr>
            <a:r>
              <a:rPr lang="en-US" sz="2800" b="1" dirty="0">
                <a:solidFill>
                  <a:schemeClr val="tx1"/>
                </a:solidFill>
                <a:latin typeface="Arial" charset="0"/>
              </a:rPr>
              <a:t>Keeping a job may be a lot harder than school ever was!</a:t>
            </a:r>
          </a:p>
        </p:txBody>
      </p:sp>
      <p:pic>
        <p:nvPicPr>
          <p:cNvPr id="243727" name="Picture 1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11623" name="TextBox 4"/>
          <p:cNvSpPr txBox="1">
            <a:spLocks noChangeArrowheads="1"/>
          </p:cNvSpPr>
          <p:nvPr/>
        </p:nvSpPr>
        <p:spPr bwMode="auto">
          <a:xfrm>
            <a:off x="5475288" y="5729288"/>
            <a:ext cx="3414712" cy="338137"/>
          </a:xfrm>
          <a:prstGeom prst="rect">
            <a:avLst/>
          </a:prstGeom>
          <a:noFill/>
          <a:ln w="9525">
            <a:noFill/>
            <a:miter lim="800000"/>
            <a:headEnd/>
            <a:tailEnd/>
          </a:ln>
        </p:spPr>
        <p:txBody>
          <a:bodyPr>
            <a:spAutoFit/>
          </a:bodyPr>
          <a:lstStyle/>
          <a:p>
            <a:pPr algn="r"/>
            <a:r>
              <a:rPr lang="en-US" sz="1600" dirty="0"/>
              <a:t>Source: Bureau of Labor Statistics</a:t>
            </a:r>
          </a:p>
        </p:txBody>
      </p:sp>
      <p:sp>
        <p:nvSpPr>
          <p:cNvPr id="8"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78</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wipe(left)">
                                      <p:cBhvr>
                                        <p:cTn id="7" dur="500"/>
                                        <p:tgtEl>
                                          <p:spTgt spid="24371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3715">
                                            <p:txEl>
                                              <p:pRg st="1" end="1"/>
                                            </p:txEl>
                                          </p:spTgt>
                                        </p:tgtEl>
                                        <p:attrNameLst>
                                          <p:attrName>style.visibility</p:attrName>
                                        </p:attrNameLst>
                                      </p:cBhvr>
                                      <p:to>
                                        <p:strVal val="visible"/>
                                      </p:to>
                                    </p:set>
                                    <p:animEffect transition="in" filter="wipe(left)">
                                      <p:cBhvr>
                                        <p:cTn id="11" dur="500"/>
                                        <p:tgtEl>
                                          <p:spTgt spid="243715">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3715">
                                            <p:txEl>
                                              <p:pRg st="2" end="2"/>
                                            </p:txEl>
                                          </p:spTgt>
                                        </p:tgtEl>
                                        <p:attrNameLst>
                                          <p:attrName>style.visibility</p:attrName>
                                        </p:attrNameLst>
                                      </p:cBhvr>
                                      <p:to>
                                        <p:strVal val="visible"/>
                                      </p:to>
                                    </p:set>
                                    <p:animEffect transition="in" filter="wipe(left)">
                                      <p:cBhvr>
                                        <p:cTn id="14" dur="500"/>
                                        <p:tgtEl>
                                          <p:spTgt spid="243715">
                                            <p:txEl>
                                              <p:pRg st="2" end="2"/>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1623"/>
                                        </p:tgtEl>
                                        <p:attrNameLst>
                                          <p:attrName>style.visibility</p:attrName>
                                        </p:attrNameLst>
                                      </p:cBhvr>
                                      <p:to>
                                        <p:strVal val="visible"/>
                                      </p:to>
                                    </p:set>
                                    <p:animEffect transition="in" filter="fade">
                                      <p:cBhvr>
                                        <p:cTn id="18" dur="500"/>
                                        <p:tgtEl>
                                          <p:spTgt spid="111623"/>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243727"/>
                                        </p:tgtEl>
                                        <p:attrNameLst>
                                          <p:attrName>style.visibility</p:attrName>
                                        </p:attrNameLst>
                                      </p:cBhvr>
                                      <p:to>
                                        <p:strVal val="visible"/>
                                      </p:to>
                                    </p:set>
                                    <p:animEffect transition="in" filter="box(out)">
                                      <p:cBhvr>
                                        <p:cTn id="22" dur="500"/>
                                        <p:tgtEl>
                                          <p:spTgt spid="243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uiExpand="1" build="p" autoUpdateAnimBg="0"/>
      <p:bldP spid="11162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549275" y="2618516"/>
            <a:ext cx="8280400" cy="2748958"/>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ct val="95000"/>
              </a:lnSpc>
              <a:spcAft>
                <a:spcPct val="50000"/>
              </a:spcAft>
              <a:defRPr/>
            </a:pPr>
            <a:r>
              <a:rPr lang="en-US" sz="2800" b="1" dirty="0">
                <a:solidFill>
                  <a:srgbClr val="FFD300"/>
                </a:solidFill>
                <a:latin typeface="Arial" charset="0"/>
              </a:rPr>
              <a:t>False: Anyone can become addicted. </a:t>
            </a:r>
          </a:p>
          <a:p>
            <a:pPr eaLnBrk="0" hangingPunct="0">
              <a:lnSpc>
                <a:spcPct val="95000"/>
              </a:lnSpc>
              <a:spcAft>
                <a:spcPct val="50000"/>
              </a:spcAft>
              <a:defRPr/>
            </a:pPr>
            <a:r>
              <a:rPr lang="en-US" sz="2800" b="1" dirty="0">
                <a:solidFill>
                  <a:schemeClr val="tx1"/>
                </a:solidFill>
                <a:latin typeface="Arial" charset="0"/>
              </a:rPr>
              <a:t>Many addicts were very responsible at an early age, they were: </a:t>
            </a:r>
          </a:p>
          <a:p>
            <a:pPr marL="804672" indent="-347472" eaLnBrk="0" hangingPunct="0">
              <a:lnSpc>
                <a:spcPts val="3500"/>
              </a:lnSpc>
              <a:spcAft>
                <a:spcPts val="750"/>
              </a:spcAft>
              <a:buFont typeface="Arial" pitchFamily="34" charset="0"/>
              <a:buChar char="•"/>
              <a:defRPr/>
            </a:pPr>
            <a:r>
              <a:rPr lang="en-US" sz="2800" b="1" dirty="0">
                <a:solidFill>
                  <a:schemeClr val="tx1"/>
                </a:solidFill>
                <a:latin typeface="Arial" charset="0"/>
              </a:rPr>
              <a:t>“Little grown-ups” </a:t>
            </a:r>
          </a:p>
          <a:p>
            <a:pPr marL="804672" indent="-347472" eaLnBrk="0" hangingPunct="0">
              <a:lnSpc>
                <a:spcPts val="3500"/>
              </a:lnSpc>
              <a:spcAft>
                <a:spcPts val="750"/>
              </a:spcAft>
              <a:buFontTx/>
              <a:buChar char="•"/>
              <a:defRPr/>
            </a:pPr>
            <a:r>
              <a:rPr lang="en-US" sz="2800" b="1" dirty="0">
                <a:solidFill>
                  <a:schemeClr val="tx1"/>
                </a:solidFill>
                <a:latin typeface="Arial" charset="0"/>
              </a:rPr>
              <a:t>Took care of little brothers or sisters</a:t>
            </a:r>
            <a:r>
              <a:rPr lang="en-US" sz="2800" b="1" dirty="0">
                <a:solidFill>
                  <a:srgbClr val="FFD300"/>
                </a:solidFill>
                <a:latin typeface="Arial" charset="0"/>
              </a:rPr>
              <a:t> </a:t>
            </a:r>
          </a:p>
        </p:txBody>
      </p:sp>
      <p:sp>
        <p:nvSpPr>
          <p:cNvPr id="155651" name="Rectangle 3"/>
          <p:cNvSpPr>
            <a:spLocks noChangeArrowheads="1"/>
          </p:cNvSpPr>
          <p:nvPr/>
        </p:nvSpPr>
        <p:spPr bwMode="auto">
          <a:xfrm>
            <a:off x="547688" y="1106488"/>
            <a:ext cx="8382000" cy="1436291"/>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3"/>
              <a:tabLst>
                <a:tab pos="4170363" algn="l"/>
              </a:tabLst>
              <a:defRPr/>
            </a:pPr>
            <a:r>
              <a:rPr lang="en-US" sz="2800" b="1" dirty="0">
                <a:latin typeface="Arial" charset="0"/>
              </a:rPr>
              <a:t>Predicting who will become addicted is easy. They seem irresponsible, selfish, and have a poor attitude.  </a:t>
            </a:r>
            <a:endParaRPr lang="en-US" sz="3200" b="1" dirty="0">
              <a:solidFill>
                <a:schemeClr val="tx1"/>
              </a:solidFill>
              <a:latin typeface="Arial" charset="0"/>
            </a:endParaRPr>
          </a:p>
        </p:txBody>
      </p:sp>
      <p:pic>
        <p:nvPicPr>
          <p:cNvPr id="155665"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79</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5650">
                                            <p:txEl>
                                              <p:pRg st="1" end="1"/>
                                            </p:txEl>
                                          </p:spTgt>
                                        </p:tgtEl>
                                        <p:attrNameLst>
                                          <p:attrName>style.visibility</p:attrName>
                                        </p:attrNameLst>
                                      </p:cBhvr>
                                      <p:to>
                                        <p:strVal val="visible"/>
                                      </p:to>
                                    </p:set>
                                    <p:animEffect transition="in" filter="wipe(left)">
                                      <p:cBhvr>
                                        <p:cTn id="11" dur="500"/>
                                        <p:tgtEl>
                                          <p:spTgt spid="155650">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5650">
                                            <p:txEl>
                                              <p:pRg st="2" end="2"/>
                                            </p:txEl>
                                          </p:spTgt>
                                        </p:tgtEl>
                                        <p:attrNameLst>
                                          <p:attrName>style.visibility</p:attrName>
                                        </p:attrNameLst>
                                      </p:cBhvr>
                                      <p:to>
                                        <p:strVal val="visible"/>
                                      </p:to>
                                    </p:set>
                                    <p:animEffect transition="in" filter="wipe(left)">
                                      <p:cBhvr>
                                        <p:cTn id="15" dur="500"/>
                                        <p:tgtEl>
                                          <p:spTgt spid="155650">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5650">
                                            <p:txEl>
                                              <p:pRg st="3" end="3"/>
                                            </p:txEl>
                                          </p:spTgt>
                                        </p:tgtEl>
                                        <p:attrNameLst>
                                          <p:attrName>style.visibility</p:attrName>
                                        </p:attrNameLst>
                                      </p:cBhvr>
                                      <p:to>
                                        <p:strVal val="visible"/>
                                      </p:to>
                                    </p:set>
                                    <p:animEffect transition="in" filter="wipe(left)">
                                      <p:cBhvr>
                                        <p:cTn id="19" dur="500"/>
                                        <p:tgtEl>
                                          <p:spTgt spid="155650">
                                            <p:txEl>
                                              <p:pRg st="3" end="3"/>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155665"/>
                                        </p:tgtEl>
                                        <p:attrNameLst>
                                          <p:attrName>style.visibility</p:attrName>
                                        </p:attrNameLst>
                                      </p:cBhvr>
                                      <p:to>
                                        <p:strVal val="visible"/>
                                      </p:to>
                                    </p:set>
                                    <p:animEffect transition="in" filter="box(out)">
                                      <p:cBhvr>
                                        <p:cTn id="23" dur="500"/>
                                        <p:tgtEl>
                                          <p:spTgt spid="155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35" name="Picture 23" descr="Arrows_01"/>
          <p:cNvPicPr>
            <a:picLocks noChangeAspect="1" noChangeArrowheads="1"/>
          </p:cNvPicPr>
          <p:nvPr/>
        </p:nvPicPr>
        <p:blipFill>
          <a:blip r:embed="rId3" cstate="print"/>
          <a:srcRect/>
          <a:stretch>
            <a:fillRect/>
          </a:stretch>
        </p:blipFill>
        <p:spPr bwMode="auto">
          <a:xfrm>
            <a:off x="2286000" y="1306284"/>
            <a:ext cx="4533900" cy="4533900"/>
          </a:xfrm>
          <a:prstGeom prst="rect">
            <a:avLst/>
          </a:prstGeom>
          <a:noFill/>
          <a:ln w="9525">
            <a:noFill/>
            <a:miter lim="800000"/>
            <a:headEnd/>
            <a:tailEnd/>
          </a:ln>
        </p:spPr>
      </p:pic>
      <p:sp>
        <p:nvSpPr>
          <p:cNvPr id="448514" name="Text Box 2"/>
          <p:cNvSpPr txBox="1">
            <a:spLocks noChangeArrowheads="1"/>
          </p:cNvSpPr>
          <p:nvPr/>
        </p:nvSpPr>
        <p:spPr bwMode="auto">
          <a:xfrm>
            <a:off x="1948543" y="0"/>
            <a:ext cx="4176713" cy="579437"/>
          </a:xfrm>
          <a:prstGeom prst="rect">
            <a:avLst/>
          </a:prstGeom>
          <a:noFill/>
          <a:ln w="9525" algn="ctr">
            <a:noFill/>
            <a:miter lim="800000"/>
            <a:headEnd/>
            <a:tailEnd/>
          </a:ln>
          <a:effectLst>
            <a:outerShdw dist="35921" dir="2700000" algn="ctr" rotWithShape="0">
              <a:schemeClr val="bg2"/>
            </a:outerShdw>
          </a:effectLst>
        </p:spPr>
        <p:txBody>
          <a:bodyPr wrap="none">
            <a:spAutoFit/>
          </a:bodyPr>
          <a:lstStyle/>
          <a:p>
            <a:pPr algn="ctr" eaLnBrk="0" hangingPunct="0">
              <a:defRPr/>
            </a:pPr>
            <a:r>
              <a:rPr lang="en-US" sz="3200" b="1" i="1" dirty="0">
                <a:solidFill>
                  <a:srgbClr val="FFE101"/>
                </a:solidFill>
                <a:latin typeface="Arial" charset="0"/>
              </a:rPr>
              <a:t>Pace and Preference</a:t>
            </a:r>
          </a:p>
        </p:txBody>
      </p:sp>
      <p:pic>
        <p:nvPicPr>
          <p:cNvPr id="448519" name="Picture 7"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448532" name="Text Box 20"/>
          <p:cNvSpPr txBox="1">
            <a:spLocks noChangeArrowheads="1"/>
          </p:cNvSpPr>
          <p:nvPr/>
        </p:nvSpPr>
        <p:spPr bwMode="auto">
          <a:xfrm>
            <a:off x="2285999" y="3325584"/>
            <a:ext cx="4381501" cy="457200"/>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algn="ctr" eaLnBrk="0" hangingPunct="0">
              <a:defRPr/>
            </a:pPr>
            <a:r>
              <a:rPr lang="en-US" b="1" i="1" dirty="0">
                <a:latin typeface="Antique Olive Compact" pitchFamily="34" charset="0"/>
              </a:rPr>
              <a:t>  P       A       C       E  </a:t>
            </a:r>
          </a:p>
        </p:txBody>
      </p:sp>
      <p:sp>
        <p:nvSpPr>
          <p:cNvPr id="448533" name="Text Box 21"/>
          <p:cNvSpPr txBox="1">
            <a:spLocks noChangeArrowheads="1"/>
          </p:cNvSpPr>
          <p:nvPr/>
        </p:nvSpPr>
        <p:spPr bwMode="auto">
          <a:xfrm>
            <a:off x="4329113" y="1715859"/>
            <a:ext cx="407987" cy="3786188"/>
          </a:xfrm>
          <a:prstGeom prst="rect">
            <a:avLst/>
          </a:prstGeom>
          <a:noFill/>
          <a:ln w="9525" algn="ctr">
            <a:noFill/>
            <a:miter lim="800000"/>
            <a:headEnd/>
            <a:tailEnd/>
          </a:ln>
          <a:effectLst>
            <a:outerShdw dist="28398" dir="1593903" algn="ctr" rotWithShape="0">
              <a:schemeClr val="bg2"/>
            </a:outerShdw>
          </a:effectLst>
        </p:spPr>
        <p:txBody>
          <a:bodyPr wrap="none">
            <a:spAutoFit/>
          </a:bodyPr>
          <a:lstStyle/>
          <a:p>
            <a:pPr algn="ctr" eaLnBrk="0" hangingPunct="0">
              <a:defRPr/>
            </a:pPr>
            <a:r>
              <a:rPr lang="en-US" b="1" dirty="0">
                <a:solidFill>
                  <a:srgbClr val="FFE101"/>
                </a:solidFill>
                <a:latin typeface="Antique Olive Compact" pitchFamily="34" charset="0"/>
              </a:rPr>
              <a:t>P</a:t>
            </a:r>
          </a:p>
          <a:p>
            <a:pPr algn="ctr" eaLnBrk="0" hangingPunct="0">
              <a:defRPr/>
            </a:pPr>
            <a:r>
              <a:rPr lang="en-US" b="1" dirty="0">
                <a:solidFill>
                  <a:srgbClr val="FFE101"/>
                </a:solidFill>
                <a:latin typeface="Antique Olive Compact" pitchFamily="34" charset="0"/>
              </a:rPr>
              <a:t>R</a:t>
            </a:r>
          </a:p>
          <a:p>
            <a:pPr algn="ctr" eaLnBrk="0" hangingPunct="0">
              <a:defRPr/>
            </a:pPr>
            <a:r>
              <a:rPr lang="en-US" b="1" dirty="0">
                <a:solidFill>
                  <a:srgbClr val="FFE101"/>
                </a:solidFill>
                <a:latin typeface="Antique Olive Compact" pitchFamily="34" charset="0"/>
              </a:rPr>
              <a:t>E</a:t>
            </a:r>
          </a:p>
          <a:p>
            <a:pPr algn="ctr" eaLnBrk="0" hangingPunct="0">
              <a:defRPr/>
            </a:pPr>
            <a:r>
              <a:rPr lang="en-US" b="1" dirty="0">
                <a:solidFill>
                  <a:srgbClr val="FFE101"/>
                </a:solidFill>
                <a:latin typeface="Antique Olive Compact" pitchFamily="34" charset="0"/>
              </a:rPr>
              <a:t>F</a:t>
            </a:r>
          </a:p>
          <a:p>
            <a:pPr algn="ctr" eaLnBrk="0" hangingPunct="0">
              <a:defRPr/>
            </a:pPr>
            <a:r>
              <a:rPr lang="en-US" b="1" dirty="0">
                <a:solidFill>
                  <a:srgbClr val="FFE101"/>
                </a:solidFill>
                <a:latin typeface="Antique Olive Compact" pitchFamily="34" charset="0"/>
              </a:rPr>
              <a:t>E</a:t>
            </a:r>
          </a:p>
          <a:p>
            <a:pPr algn="ctr" eaLnBrk="0" hangingPunct="0">
              <a:defRPr/>
            </a:pPr>
            <a:r>
              <a:rPr lang="en-US" b="1" dirty="0">
                <a:solidFill>
                  <a:srgbClr val="FFE101"/>
                </a:solidFill>
                <a:latin typeface="Antique Olive Compact" pitchFamily="34" charset="0"/>
              </a:rPr>
              <a:t>R</a:t>
            </a:r>
          </a:p>
          <a:p>
            <a:pPr algn="ctr" eaLnBrk="0" hangingPunct="0">
              <a:defRPr/>
            </a:pPr>
            <a:r>
              <a:rPr lang="en-US" b="1" dirty="0">
                <a:solidFill>
                  <a:srgbClr val="FFE101"/>
                </a:solidFill>
                <a:latin typeface="Antique Olive Compact" pitchFamily="34" charset="0"/>
              </a:rPr>
              <a:t>E</a:t>
            </a:r>
          </a:p>
          <a:p>
            <a:pPr algn="ctr" eaLnBrk="0" hangingPunct="0">
              <a:defRPr/>
            </a:pPr>
            <a:r>
              <a:rPr lang="en-US" b="1" dirty="0">
                <a:solidFill>
                  <a:srgbClr val="FFE101"/>
                </a:solidFill>
                <a:latin typeface="Antique Olive Compact" pitchFamily="34" charset="0"/>
              </a:rPr>
              <a:t>N</a:t>
            </a:r>
          </a:p>
          <a:p>
            <a:pPr algn="ctr" eaLnBrk="0" hangingPunct="0">
              <a:defRPr/>
            </a:pPr>
            <a:r>
              <a:rPr lang="en-US" b="1" dirty="0">
                <a:solidFill>
                  <a:srgbClr val="FFE101"/>
                </a:solidFill>
                <a:latin typeface="Antique Olive Compact" pitchFamily="34" charset="0"/>
              </a:rPr>
              <a:t>C</a:t>
            </a:r>
          </a:p>
          <a:p>
            <a:pPr algn="ctr" eaLnBrk="0" hangingPunct="0">
              <a:defRPr/>
            </a:pPr>
            <a:r>
              <a:rPr lang="en-US" b="1" dirty="0">
                <a:solidFill>
                  <a:srgbClr val="FFE101"/>
                </a:solidFill>
                <a:latin typeface="Antique Olive Compact" pitchFamily="34" charset="0"/>
              </a:rPr>
              <a:t>E</a:t>
            </a:r>
          </a:p>
        </p:txBody>
      </p:sp>
      <p:sp>
        <p:nvSpPr>
          <p:cNvPr id="9" name="Slide Number Placeholder 3"/>
          <p:cNvSpPr txBox="1">
            <a:spLocks/>
          </p:cNvSpPr>
          <p:nvPr/>
        </p:nvSpPr>
        <p:spPr>
          <a:xfrm>
            <a:off x="1133474" y="6304974"/>
            <a:ext cx="2987263"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a:t>
            </a:fld>
            <a:r>
              <a:rPr lang="en-US" sz="1800" dirty="0"/>
              <a:t>   </a:t>
            </a:r>
            <a:r>
              <a:rPr lang="en-US" sz="2800" dirty="0"/>
              <a:t>|  </a:t>
            </a:r>
            <a:r>
              <a:rPr lang="en-US" sz="1800" dirty="0"/>
              <a:t>Page 8</a:t>
            </a:r>
            <a:endParaRPr lang="en-US" sz="1600" dirty="0"/>
          </a:p>
        </p:txBody>
      </p:sp>
      <p:sp>
        <p:nvSpPr>
          <p:cNvPr id="2" name="TextBox 1"/>
          <p:cNvSpPr txBox="1"/>
          <p:nvPr/>
        </p:nvSpPr>
        <p:spPr>
          <a:xfrm>
            <a:off x="435429" y="3008788"/>
            <a:ext cx="1808508" cy="1200329"/>
          </a:xfrm>
          <a:prstGeom prst="rect">
            <a:avLst/>
          </a:prstGeom>
          <a:noFill/>
        </p:spPr>
        <p:txBody>
          <a:bodyPr wrap="none" rtlCol="0">
            <a:spAutoFit/>
          </a:bodyPr>
          <a:lstStyle/>
          <a:p>
            <a:r>
              <a:rPr lang="en-US" b="1" dirty="0"/>
              <a:t>Somewhat </a:t>
            </a:r>
          </a:p>
          <a:p>
            <a:r>
              <a:rPr lang="en-US" b="1" dirty="0"/>
              <a:t>Slower </a:t>
            </a:r>
          </a:p>
          <a:p>
            <a:r>
              <a:rPr lang="en-US" b="1" dirty="0"/>
              <a:t>Life Pace</a:t>
            </a:r>
          </a:p>
        </p:txBody>
      </p:sp>
      <p:sp>
        <p:nvSpPr>
          <p:cNvPr id="10" name="TextBox 9"/>
          <p:cNvSpPr txBox="1"/>
          <p:nvPr/>
        </p:nvSpPr>
        <p:spPr>
          <a:xfrm>
            <a:off x="6819900" y="3008788"/>
            <a:ext cx="1808508" cy="1200329"/>
          </a:xfrm>
          <a:prstGeom prst="rect">
            <a:avLst/>
          </a:prstGeom>
          <a:noFill/>
        </p:spPr>
        <p:txBody>
          <a:bodyPr wrap="none" rtlCol="0">
            <a:spAutoFit/>
          </a:bodyPr>
          <a:lstStyle/>
          <a:p>
            <a:r>
              <a:rPr lang="en-US" b="1" dirty="0"/>
              <a:t>Somewhat </a:t>
            </a:r>
          </a:p>
          <a:p>
            <a:r>
              <a:rPr lang="en-US" b="1" dirty="0"/>
              <a:t>Faster</a:t>
            </a:r>
          </a:p>
          <a:p>
            <a:r>
              <a:rPr lang="en-US" b="1" dirty="0"/>
              <a:t>Life Pace</a:t>
            </a:r>
          </a:p>
        </p:txBody>
      </p:sp>
      <p:sp>
        <p:nvSpPr>
          <p:cNvPr id="11" name="TextBox 10"/>
          <p:cNvSpPr txBox="1"/>
          <p:nvPr/>
        </p:nvSpPr>
        <p:spPr>
          <a:xfrm>
            <a:off x="2266156" y="5750869"/>
            <a:ext cx="4533900" cy="461665"/>
          </a:xfrm>
          <a:prstGeom prst="rect">
            <a:avLst/>
          </a:prstGeom>
          <a:noFill/>
        </p:spPr>
        <p:txBody>
          <a:bodyPr wrap="square" rtlCol="0">
            <a:spAutoFit/>
          </a:bodyPr>
          <a:lstStyle/>
          <a:p>
            <a:pPr algn="ctr"/>
            <a:r>
              <a:rPr lang="en-US" b="1" dirty="0"/>
              <a:t>More Relationship Oriented</a:t>
            </a:r>
          </a:p>
        </p:txBody>
      </p:sp>
      <p:sp>
        <p:nvSpPr>
          <p:cNvPr id="12" name="TextBox 11"/>
          <p:cNvSpPr txBox="1"/>
          <p:nvPr/>
        </p:nvSpPr>
        <p:spPr>
          <a:xfrm>
            <a:off x="2286000" y="904492"/>
            <a:ext cx="4533900" cy="461665"/>
          </a:xfrm>
          <a:prstGeom prst="rect">
            <a:avLst/>
          </a:prstGeom>
          <a:noFill/>
        </p:spPr>
        <p:txBody>
          <a:bodyPr wrap="square" rtlCol="0">
            <a:spAutoFit/>
          </a:bodyPr>
          <a:lstStyle/>
          <a:p>
            <a:pPr algn="ctr"/>
            <a:r>
              <a:rPr lang="en-US" b="1" dirty="0"/>
              <a:t>More Process Oriented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48535"/>
                                        </p:tgtEl>
                                        <p:attrNameLst>
                                          <p:attrName>style.visibility</p:attrName>
                                        </p:attrNameLst>
                                      </p:cBhvr>
                                      <p:to>
                                        <p:strVal val="visible"/>
                                      </p:to>
                                    </p:set>
                                    <p:animEffect transition="in" filter="box(out)">
                                      <p:cBhvr>
                                        <p:cTn id="7" dur="500"/>
                                        <p:tgtEl>
                                          <p:spTgt spid="4485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8532"/>
                                        </p:tgtEl>
                                        <p:attrNameLst>
                                          <p:attrName>style.visibility</p:attrName>
                                        </p:attrNameLst>
                                      </p:cBhvr>
                                      <p:to>
                                        <p:strVal val="visible"/>
                                      </p:to>
                                    </p:set>
                                    <p:animEffect transition="in" filter="wipe(left)">
                                      <p:cBhvr>
                                        <p:cTn id="11" dur="500"/>
                                        <p:tgtEl>
                                          <p:spTgt spid="4485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48533"/>
                                        </p:tgtEl>
                                        <p:attrNameLst>
                                          <p:attrName>style.visibility</p:attrName>
                                        </p:attrNameLst>
                                      </p:cBhvr>
                                      <p:to>
                                        <p:strVal val="visible"/>
                                      </p:to>
                                    </p:set>
                                    <p:animEffect transition="in" filter="wipe(up)">
                                      <p:cBhvr>
                                        <p:cTn id="24" dur="500"/>
                                        <p:tgtEl>
                                          <p:spTgt spid="448533"/>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500"/>
                            </p:stCondLst>
                            <p:childTnLst>
                              <p:par>
                                <p:cTn id="34" presetID="4" presetClass="entr" presetSubtype="32" fill="hold" nodeType="afterEffect">
                                  <p:stCondLst>
                                    <p:cond delay="0"/>
                                  </p:stCondLst>
                                  <p:childTnLst>
                                    <p:set>
                                      <p:cBhvr>
                                        <p:cTn id="35" dur="1" fill="hold">
                                          <p:stCondLst>
                                            <p:cond delay="0"/>
                                          </p:stCondLst>
                                        </p:cTn>
                                        <p:tgtEl>
                                          <p:spTgt spid="448519"/>
                                        </p:tgtEl>
                                        <p:attrNameLst>
                                          <p:attrName>style.visibility</p:attrName>
                                        </p:attrNameLst>
                                      </p:cBhvr>
                                      <p:to>
                                        <p:strVal val="visible"/>
                                      </p:to>
                                    </p:set>
                                    <p:animEffect transition="in" filter="box(out)">
                                      <p:cBhvr>
                                        <p:cTn id="36" dur="500"/>
                                        <p:tgtEl>
                                          <p:spTgt spid="448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2" grpId="0"/>
      <p:bldP spid="448533" grpId="0"/>
      <p:bldP spid="2" grpId="0"/>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380995" y="1989845"/>
            <a:ext cx="8305800" cy="319318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nSpc>
                <a:spcPts val="3500"/>
              </a:lnSpc>
              <a:spcAft>
                <a:spcPts val="750"/>
              </a:spcAft>
              <a:defRPr/>
            </a:pPr>
            <a:r>
              <a:rPr lang="en-US" sz="2800" b="1" dirty="0">
                <a:solidFill>
                  <a:srgbClr val="FFD300"/>
                </a:solidFill>
                <a:latin typeface="Arial" charset="0"/>
              </a:rPr>
              <a:t>False: Many with STDs won’t know until:</a:t>
            </a:r>
          </a:p>
          <a:p>
            <a:pPr marL="804672" indent="-347472">
              <a:lnSpc>
                <a:spcPts val="3500"/>
              </a:lnSpc>
              <a:spcAft>
                <a:spcPts val="750"/>
              </a:spcAft>
              <a:buFont typeface="Arial" pitchFamily="34" charset="0"/>
              <a:buChar char="•"/>
              <a:defRPr/>
            </a:pPr>
            <a:r>
              <a:rPr lang="en-US" sz="2800" b="1" dirty="0"/>
              <a:t>Infertility (inability to have a baby)</a:t>
            </a:r>
          </a:p>
          <a:p>
            <a:pPr marL="804672" indent="-347472">
              <a:lnSpc>
                <a:spcPts val="3500"/>
              </a:lnSpc>
              <a:spcAft>
                <a:spcPts val="750"/>
              </a:spcAft>
              <a:buFont typeface="Arial" pitchFamily="34" charset="0"/>
              <a:buChar char="•"/>
              <a:defRPr/>
            </a:pPr>
            <a:r>
              <a:rPr lang="en-US" sz="2800" b="1" dirty="0"/>
              <a:t>Cancer (both males and females)</a:t>
            </a:r>
          </a:p>
          <a:p>
            <a:pPr marL="804672" indent="-347472">
              <a:lnSpc>
                <a:spcPts val="3500"/>
              </a:lnSpc>
              <a:spcAft>
                <a:spcPts val="750"/>
              </a:spcAft>
              <a:buFont typeface="Arial" pitchFamily="34" charset="0"/>
              <a:buChar char="•"/>
              <a:defRPr/>
            </a:pPr>
            <a:r>
              <a:rPr lang="en-US" sz="2800" b="1" dirty="0"/>
              <a:t>Infecting others </a:t>
            </a:r>
          </a:p>
          <a:p>
            <a:pPr>
              <a:lnSpc>
                <a:spcPts val="3500"/>
              </a:lnSpc>
              <a:spcAft>
                <a:spcPts val="750"/>
              </a:spcAft>
              <a:defRPr/>
            </a:pPr>
            <a:r>
              <a:rPr lang="en-US" sz="2800" b="1" dirty="0"/>
              <a:t>21% of people with HIV don’t yet know they are infected.</a:t>
            </a:r>
          </a:p>
        </p:txBody>
      </p:sp>
      <p:sp>
        <p:nvSpPr>
          <p:cNvPr id="157699" name="Rectangle 3"/>
          <p:cNvSpPr>
            <a:spLocks noChangeArrowheads="1"/>
          </p:cNvSpPr>
          <p:nvPr/>
        </p:nvSpPr>
        <p:spPr bwMode="auto">
          <a:xfrm>
            <a:off x="367140" y="946150"/>
            <a:ext cx="8595885" cy="987450"/>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indent="457200" eaLnBrk="0" hangingPunct="0">
              <a:lnSpc>
                <a:spcPts val="3500"/>
              </a:lnSpc>
              <a:spcAft>
                <a:spcPts val="750"/>
              </a:spcAft>
              <a:buFont typeface="+mj-lt"/>
              <a:buAutoNum type="arabicPeriod" startAt="4"/>
              <a:tabLst>
                <a:tab pos="4170363" algn="l"/>
              </a:tabLst>
            </a:pPr>
            <a:r>
              <a:rPr lang="en-US" sz="2800" b="1" dirty="0">
                <a:latin typeface="Arial" charset="0"/>
              </a:rPr>
              <a:t>STD (sexually transmitted disease) symptoms show up within 28 days. </a:t>
            </a:r>
          </a:p>
        </p:txBody>
      </p:sp>
      <p:sp>
        <p:nvSpPr>
          <p:cNvPr id="157706" name="Text Box 10"/>
          <p:cNvSpPr txBox="1">
            <a:spLocks noChangeArrowheads="1"/>
          </p:cNvSpPr>
          <p:nvPr/>
        </p:nvSpPr>
        <p:spPr bwMode="auto">
          <a:xfrm>
            <a:off x="5065713" y="5396323"/>
            <a:ext cx="3732212" cy="338137"/>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Centers for Disease Control</a:t>
            </a:r>
          </a:p>
        </p:txBody>
      </p:sp>
      <p:pic>
        <p:nvPicPr>
          <p:cNvPr id="157714" name="Picture 1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5"/>
            <a:ext cx="3106016" cy="553026"/>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80</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animEffect transition="in" filter="wipe(left)">
                                      <p:cBhvr>
                                        <p:cTn id="7" dur="500"/>
                                        <p:tgtEl>
                                          <p:spTgt spid="15769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7698">
                                            <p:txEl>
                                              <p:pRg st="1" end="1"/>
                                            </p:txEl>
                                          </p:spTgt>
                                        </p:tgtEl>
                                        <p:attrNameLst>
                                          <p:attrName>style.visibility</p:attrName>
                                        </p:attrNameLst>
                                      </p:cBhvr>
                                      <p:to>
                                        <p:strVal val="visible"/>
                                      </p:to>
                                    </p:set>
                                    <p:animEffect transition="in" filter="wipe(left)">
                                      <p:cBhvr>
                                        <p:cTn id="10" dur="500"/>
                                        <p:tgtEl>
                                          <p:spTgt spid="15769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7698">
                                            <p:txEl>
                                              <p:pRg st="2" end="2"/>
                                            </p:txEl>
                                          </p:spTgt>
                                        </p:tgtEl>
                                        <p:attrNameLst>
                                          <p:attrName>style.visibility</p:attrName>
                                        </p:attrNameLst>
                                      </p:cBhvr>
                                      <p:to>
                                        <p:strVal val="visible"/>
                                      </p:to>
                                    </p:set>
                                    <p:animEffect transition="in" filter="wipe(left)">
                                      <p:cBhvr>
                                        <p:cTn id="13" dur="500"/>
                                        <p:tgtEl>
                                          <p:spTgt spid="15769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7698">
                                            <p:txEl>
                                              <p:pRg st="3" end="3"/>
                                            </p:txEl>
                                          </p:spTgt>
                                        </p:tgtEl>
                                        <p:attrNameLst>
                                          <p:attrName>style.visibility</p:attrName>
                                        </p:attrNameLst>
                                      </p:cBhvr>
                                      <p:to>
                                        <p:strVal val="visible"/>
                                      </p:to>
                                    </p:set>
                                    <p:animEffect transition="in" filter="wipe(left)">
                                      <p:cBhvr>
                                        <p:cTn id="16" dur="500"/>
                                        <p:tgtEl>
                                          <p:spTgt spid="157698">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animEffect transition="in" filter="wipe(left)">
                                      <p:cBhvr>
                                        <p:cTn id="19" dur="500"/>
                                        <p:tgtEl>
                                          <p:spTgt spid="157698">
                                            <p:txEl>
                                              <p:pRg st="4" end="4"/>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57706"/>
                                        </p:tgtEl>
                                        <p:attrNameLst>
                                          <p:attrName>style.visibility</p:attrName>
                                        </p:attrNameLst>
                                      </p:cBhvr>
                                      <p:to>
                                        <p:strVal val="visible"/>
                                      </p:to>
                                    </p:se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157714"/>
                                        </p:tgtEl>
                                        <p:attrNameLst>
                                          <p:attrName>style.visibility</p:attrName>
                                        </p:attrNameLst>
                                      </p:cBhvr>
                                      <p:to>
                                        <p:strVal val="visible"/>
                                      </p:to>
                                    </p:set>
                                    <p:animEffect transition="in" filter="box(out)">
                                      <p:cBhvr>
                                        <p:cTn id="26" dur="5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uiExpand="1" build="p" autoUpdateAnimBg="0"/>
      <p:bldP spid="15770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544513" y="2647518"/>
            <a:ext cx="8275637" cy="1987724"/>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spcAft>
                <a:spcPts val="750"/>
              </a:spcAft>
              <a:defRPr/>
            </a:pPr>
            <a:r>
              <a:rPr lang="en-US" sz="2800" b="1" dirty="0">
                <a:solidFill>
                  <a:srgbClr val="FFD300"/>
                </a:solidFill>
                <a:latin typeface="Arial" charset="0"/>
              </a:rPr>
              <a:t>False:</a:t>
            </a:r>
            <a:r>
              <a:rPr lang="en-US" sz="2800" b="1" dirty="0">
                <a:solidFill>
                  <a:srgbClr val="FFDC03"/>
                </a:solidFill>
                <a:latin typeface="Arial" charset="0"/>
              </a:rPr>
              <a:t> </a:t>
            </a:r>
            <a:r>
              <a:rPr lang="en-US" sz="2800" dirty="0">
                <a:latin typeface="Arial" charset="0"/>
              </a:rPr>
              <a:t> </a:t>
            </a:r>
            <a:r>
              <a:rPr lang="en-US" sz="2800" b="1" dirty="0">
                <a:solidFill>
                  <a:srgbClr val="FFD300"/>
                </a:solidFill>
                <a:latin typeface="Arial" charset="0"/>
              </a:rPr>
              <a:t>The longer you hang around friends who use, the more likely you will be to join them.</a:t>
            </a:r>
            <a:r>
              <a:rPr lang="en-US" sz="2800" dirty="0">
                <a:latin typeface="Arial" charset="0"/>
              </a:rPr>
              <a:t> </a:t>
            </a:r>
          </a:p>
          <a:p>
            <a:pPr eaLnBrk="0" hangingPunct="0">
              <a:lnSpc>
                <a:spcPts val="3500"/>
              </a:lnSpc>
              <a:spcAft>
                <a:spcPts val="750"/>
              </a:spcAft>
              <a:defRPr/>
            </a:pPr>
            <a:r>
              <a:rPr lang="en-US" sz="2800" b="1" dirty="0">
                <a:latin typeface="Arial" charset="0"/>
              </a:rPr>
              <a:t>Prevention is the best "cure" for addiction. </a:t>
            </a:r>
          </a:p>
        </p:txBody>
      </p:sp>
      <p:sp>
        <p:nvSpPr>
          <p:cNvPr id="392195" name="Rectangle 3"/>
          <p:cNvSpPr>
            <a:spLocks noChangeArrowheads="1"/>
          </p:cNvSpPr>
          <p:nvPr/>
        </p:nvSpPr>
        <p:spPr bwMode="auto">
          <a:xfrm>
            <a:off x="566305" y="1143000"/>
            <a:ext cx="8069263" cy="1436291"/>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indent="457200" eaLnBrk="0" hangingPunct="0">
              <a:lnSpc>
                <a:spcPts val="3500"/>
              </a:lnSpc>
              <a:spcAft>
                <a:spcPts val="750"/>
              </a:spcAft>
              <a:buFont typeface="+mj-lt"/>
              <a:buAutoNum type="arabicPeriod" startAt="5"/>
              <a:tabLst>
                <a:tab pos="4170363" algn="l"/>
              </a:tabLst>
            </a:pPr>
            <a:r>
              <a:rPr lang="en-US" sz="2800" b="1" dirty="0">
                <a:latin typeface="Arial" charset="0"/>
              </a:rPr>
              <a:t>Peer pressure has no influence over a person who has decided not to use drugs or alcohol.  </a:t>
            </a:r>
          </a:p>
        </p:txBody>
      </p:sp>
      <p:pic>
        <p:nvPicPr>
          <p:cNvPr id="392201" name="Picture 9"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81</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wipe(left)">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wipe(left)">
                                      <p:cBhvr>
                                        <p:cTn id="12" dur="500"/>
                                        <p:tgtEl>
                                          <p:spTgt spid="392194">
                                            <p:txEl>
                                              <p:pRg st="1" end="1"/>
                                            </p:txEl>
                                          </p:spTgt>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392201"/>
                                        </p:tgtEl>
                                        <p:attrNameLst>
                                          <p:attrName>style.visibility</p:attrName>
                                        </p:attrNameLst>
                                      </p:cBhvr>
                                      <p:to>
                                        <p:strVal val="visible"/>
                                      </p:to>
                                    </p:set>
                                    <p:animEffect transition="in" filter="box(out)">
                                      <p:cBhvr>
                                        <p:cTn id="16" dur="500"/>
                                        <p:tgtEl>
                                          <p:spTgt spid="392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561975" y="2311799"/>
            <a:ext cx="8382000" cy="2890535"/>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defTabSz="231775" eaLnBrk="0" hangingPunct="0">
              <a:spcAft>
                <a:spcPct val="50000"/>
              </a:spcAft>
              <a:tabLst>
                <a:tab pos="282575" algn="l"/>
              </a:tabLst>
              <a:defRPr/>
            </a:pPr>
            <a:r>
              <a:rPr lang="en-US" sz="2800" b="1" dirty="0">
                <a:solidFill>
                  <a:srgbClr val="FFD300"/>
                </a:solidFill>
                <a:latin typeface="Arial" charset="0"/>
              </a:rPr>
              <a:t>True: </a:t>
            </a:r>
            <a:r>
              <a:rPr lang="en-US" sz="2800" b="1" dirty="0">
                <a:solidFill>
                  <a:schemeClr val="bg1"/>
                </a:solidFill>
                <a:latin typeface="Arial" charset="0"/>
              </a:rPr>
              <a:t>Early</a:t>
            </a:r>
            <a:r>
              <a:rPr lang="en-US" sz="2800" b="1" dirty="0">
                <a:solidFill>
                  <a:srgbClr val="FFD300"/>
                </a:solidFill>
                <a:latin typeface="Arial" charset="0"/>
              </a:rPr>
              <a:t> alcohol, cigarettes, or marijuana </a:t>
            </a:r>
            <a:r>
              <a:rPr lang="en-US" sz="2800" b="1" dirty="0">
                <a:solidFill>
                  <a:schemeClr val="tx1"/>
                </a:solidFill>
                <a:latin typeface="Arial" charset="0"/>
              </a:rPr>
              <a:t>usage leads to abuse and addiction. </a:t>
            </a:r>
          </a:p>
          <a:p>
            <a:pPr defTabSz="231775" eaLnBrk="0" hangingPunct="0">
              <a:spcAft>
                <a:spcPct val="50000"/>
              </a:spcAft>
              <a:tabLst>
                <a:tab pos="282575" algn="l"/>
              </a:tabLst>
              <a:defRPr/>
            </a:pPr>
            <a:r>
              <a:rPr lang="en-US" sz="2800" b="1" dirty="0">
                <a:solidFill>
                  <a:schemeClr val="tx1"/>
                </a:solidFill>
                <a:latin typeface="Arial" charset="0"/>
              </a:rPr>
              <a:t>Do you want your life controlled by: </a:t>
            </a:r>
          </a:p>
          <a:p>
            <a:pPr marL="457200" indent="-457200" defTabSz="231775" eaLnBrk="0" hangingPunct="0">
              <a:spcAft>
                <a:spcPct val="50000"/>
              </a:spcAft>
              <a:buFont typeface="Arial" pitchFamily="34" charset="0"/>
              <a:buChar char="•"/>
              <a:tabLst>
                <a:tab pos="282575" algn="l"/>
              </a:tabLst>
              <a:defRPr/>
            </a:pPr>
            <a:r>
              <a:rPr lang="en-US" sz="2800" b="1" dirty="0">
                <a:solidFill>
                  <a:schemeClr val="tx1"/>
                </a:solidFill>
                <a:latin typeface="Arial" charset="0"/>
              </a:rPr>
              <a:t>Substances </a:t>
            </a:r>
          </a:p>
          <a:p>
            <a:pPr marL="457200" indent="-457200" defTabSz="231775" eaLnBrk="0" hangingPunct="0">
              <a:spcAft>
                <a:spcPct val="50000"/>
              </a:spcAft>
              <a:buFont typeface="Arial" pitchFamily="34" charset="0"/>
              <a:buChar char="•"/>
              <a:tabLst>
                <a:tab pos="282575" algn="l"/>
              </a:tabLst>
              <a:defRPr/>
            </a:pPr>
            <a:r>
              <a:rPr lang="en-US" sz="2800" b="1" dirty="0">
                <a:solidFill>
                  <a:schemeClr val="tx1"/>
                </a:solidFill>
                <a:latin typeface="Arial" charset="0"/>
              </a:rPr>
              <a:t>Yourself</a:t>
            </a:r>
          </a:p>
        </p:txBody>
      </p:sp>
      <p:sp>
        <p:nvSpPr>
          <p:cNvPr id="161795" name="Rectangle 3"/>
          <p:cNvSpPr>
            <a:spLocks noChangeArrowheads="1"/>
          </p:cNvSpPr>
          <p:nvPr/>
        </p:nvSpPr>
        <p:spPr bwMode="auto">
          <a:xfrm>
            <a:off x="561975" y="1117161"/>
            <a:ext cx="8382000" cy="987450"/>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indent="457200" eaLnBrk="0" hangingPunct="0">
              <a:lnSpc>
                <a:spcPts val="3500"/>
              </a:lnSpc>
              <a:spcAft>
                <a:spcPts val="750"/>
              </a:spcAft>
              <a:buFont typeface="+mj-lt"/>
              <a:buAutoNum type="arabicPeriod" startAt="6"/>
              <a:tabLst>
                <a:tab pos="4170363" algn="l"/>
              </a:tabLst>
              <a:defRPr/>
            </a:pPr>
            <a:r>
              <a:rPr lang="en-US" sz="2800" b="1" dirty="0">
                <a:latin typeface="Arial" charset="0"/>
              </a:rPr>
              <a:t>Early drug and alcohol usage can lead to substance abuse. </a:t>
            </a:r>
            <a:endParaRPr lang="en-US" sz="2800" b="1" dirty="0">
              <a:solidFill>
                <a:schemeClr val="tx1"/>
              </a:solidFill>
              <a:latin typeface="Arial" charset="0"/>
            </a:endParaRPr>
          </a:p>
        </p:txBody>
      </p:sp>
      <p:pic>
        <p:nvPicPr>
          <p:cNvPr id="161808"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7"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82</a:t>
            </a:fld>
            <a:r>
              <a:rPr lang="en-US" sz="1800" dirty="0"/>
              <a:t>   </a:t>
            </a:r>
            <a:r>
              <a:rPr lang="en-US" sz="2800" dirty="0"/>
              <a:t>|  </a:t>
            </a:r>
            <a:r>
              <a:rPr lang="en-US" sz="1800" dirty="0"/>
              <a:t>Page 40</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794">
                                            <p:txEl>
                                              <p:pRg st="0" end="0"/>
                                            </p:txEl>
                                          </p:spTgt>
                                        </p:tgtEl>
                                        <p:attrNameLst>
                                          <p:attrName>style.visibility</p:attrName>
                                        </p:attrNameLst>
                                      </p:cBhvr>
                                      <p:to>
                                        <p:strVal val="visible"/>
                                      </p:to>
                                    </p:set>
                                    <p:animEffect transition="in" filter="wipe(left)">
                                      <p:cBhvr>
                                        <p:cTn id="7" dur="500"/>
                                        <p:tgtEl>
                                          <p:spTgt spid="16179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1794">
                                            <p:txEl>
                                              <p:pRg st="1" end="1"/>
                                            </p:txEl>
                                          </p:spTgt>
                                        </p:tgtEl>
                                        <p:attrNameLst>
                                          <p:attrName>style.visibility</p:attrName>
                                        </p:attrNameLst>
                                      </p:cBhvr>
                                      <p:to>
                                        <p:strVal val="visible"/>
                                      </p:to>
                                    </p:set>
                                    <p:animEffect transition="in" filter="wipe(left)">
                                      <p:cBhvr>
                                        <p:cTn id="11" dur="500"/>
                                        <p:tgtEl>
                                          <p:spTgt spid="16179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1794">
                                            <p:txEl>
                                              <p:pRg st="2" end="2"/>
                                            </p:txEl>
                                          </p:spTgt>
                                        </p:tgtEl>
                                        <p:attrNameLst>
                                          <p:attrName>style.visibility</p:attrName>
                                        </p:attrNameLst>
                                      </p:cBhvr>
                                      <p:to>
                                        <p:strVal val="visible"/>
                                      </p:to>
                                    </p:set>
                                    <p:animEffect transition="in" filter="wipe(left)">
                                      <p:cBhvr>
                                        <p:cTn id="15" dur="500"/>
                                        <p:tgtEl>
                                          <p:spTgt spid="16179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1794">
                                            <p:txEl>
                                              <p:pRg st="3" end="3"/>
                                            </p:txEl>
                                          </p:spTgt>
                                        </p:tgtEl>
                                        <p:attrNameLst>
                                          <p:attrName>style.visibility</p:attrName>
                                        </p:attrNameLst>
                                      </p:cBhvr>
                                      <p:to>
                                        <p:strVal val="visible"/>
                                      </p:to>
                                    </p:set>
                                    <p:animEffect transition="in" filter="wipe(left)">
                                      <p:cBhvr>
                                        <p:cTn id="19" dur="500"/>
                                        <p:tgtEl>
                                          <p:spTgt spid="161794">
                                            <p:txEl>
                                              <p:pRg st="3" end="3"/>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161808"/>
                                        </p:tgtEl>
                                        <p:attrNameLst>
                                          <p:attrName>style.visibility</p:attrName>
                                        </p:attrNameLst>
                                      </p:cBhvr>
                                      <p:to>
                                        <p:strVal val="visible"/>
                                      </p:to>
                                    </p:set>
                                    <p:animEffect transition="in" filter="box(out)">
                                      <p:cBhvr>
                                        <p:cTn id="23" dur="500"/>
                                        <p:tgtEl>
                                          <p:spTgt spid="161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574395" y="1085850"/>
            <a:ext cx="7937755" cy="987450"/>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indent="457200" eaLnBrk="0" hangingPunct="0">
              <a:lnSpc>
                <a:spcPts val="3500"/>
              </a:lnSpc>
              <a:spcAft>
                <a:spcPts val="750"/>
              </a:spcAft>
              <a:buFont typeface="+mj-lt"/>
              <a:buAutoNum type="arabicPeriod" startAt="7"/>
              <a:tabLst>
                <a:tab pos="4170363" algn="l"/>
              </a:tabLst>
              <a:defRPr/>
            </a:pPr>
            <a:r>
              <a:rPr lang="en-US" sz="2800" b="1" dirty="0">
                <a:latin typeface="Arial" charset="0"/>
              </a:rPr>
              <a:t>Heart disease is the leading cause of death for teens.</a:t>
            </a:r>
          </a:p>
        </p:txBody>
      </p:sp>
      <p:sp>
        <p:nvSpPr>
          <p:cNvPr id="163846" name="Rectangle 6"/>
          <p:cNvSpPr>
            <a:spLocks noChangeArrowheads="1"/>
          </p:cNvSpPr>
          <p:nvPr/>
        </p:nvSpPr>
        <p:spPr bwMode="auto">
          <a:xfrm>
            <a:off x="552450" y="2181225"/>
            <a:ext cx="8421399" cy="3536866"/>
          </a:xfrm>
          <a:prstGeom prst="rect">
            <a:avLst/>
          </a:prstGeom>
          <a:noFill/>
          <a:ln w="12700">
            <a:noFill/>
            <a:miter lim="800000"/>
            <a:headEnd/>
            <a:tailEnd/>
          </a:ln>
          <a:effectLst>
            <a:outerShdw dist="53882" dir="2700000" algn="ctr" rotWithShape="0">
              <a:srgbClr val="000000"/>
            </a:outerShdw>
          </a:effectLst>
        </p:spPr>
        <p:txBody>
          <a:bodyPr wrap="square" lIns="90488" tIns="44450" rIns="0" bIns="44450">
            <a:spAutoFit/>
          </a:bodyPr>
          <a:lstStyle/>
          <a:p>
            <a:pPr eaLnBrk="0" hangingPunct="0">
              <a:spcBef>
                <a:spcPct val="50000"/>
              </a:spcBef>
              <a:defRPr/>
            </a:pPr>
            <a:r>
              <a:rPr lang="en-US" sz="2800" b="1" dirty="0">
                <a:solidFill>
                  <a:srgbClr val="FFD300"/>
                </a:solidFill>
                <a:latin typeface="Arial" charset="0"/>
              </a:rPr>
              <a:t>False: Cause of death among 15 – 19 year olds:</a:t>
            </a:r>
          </a:p>
          <a:p>
            <a:pPr marL="1885950" lvl="3" indent="-514350" eaLnBrk="0" hangingPunct="0">
              <a:spcBef>
                <a:spcPct val="50000"/>
              </a:spcBef>
              <a:buAutoNum type="arabicPeriod"/>
              <a:defRPr/>
            </a:pPr>
            <a:r>
              <a:rPr lang="en-US" sz="2800" b="1" dirty="0">
                <a:solidFill>
                  <a:schemeClr val="tx1"/>
                </a:solidFill>
                <a:latin typeface="Arial" charset="0"/>
              </a:rPr>
              <a:t>Car crashes</a:t>
            </a:r>
          </a:p>
          <a:p>
            <a:pPr marL="1885950" lvl="3" indent="-514350" eaLnBrk="0" hangingPunct="0">
              <a:spcBef>
                <a:spcPct val="50000"/>
              </a:spcBef>
              <a:buAutoNum type="arabicPeriod"/>
              <a:defRPr/>
            </a:pPr>
            <a:r>
              <a:rPr lang="en-US" sz="2800" b="1" dirty="0">
                <a:solidFill>
                  <a:schemeClr val="tx1"/>
                </a:solidFill>
                <a:latin typeface="Arial" charset="0"/>
              </a:rPr>
              <a:t>Homicide</a:t>
            </a:r>
          </a:p>
          <a:p>
            <a:pPr marL="1885950" lvl="3" indent="-514350" eaLnBrk="0" hangingPunct="0">
              <a:spcBef>
                <a:spcPct val="50000"/>
              </a:spcBef>
              <a:buAutoNum type="arabicPeriod"/>
              <a:defRPr/>
            </a:pPr>
            <a:r>
              <a:rPr lang="en-US" sz="2800" b="1" dirty="0">
                <a:solidFill>
                  <a:schemeClr val="tx1"/>
                </a:solidFill>
                <a:latin typeface="Arial" charset="0"/>
              </a:rPr>
              <a:t>Suicide </a:t>
            </a:r>
          </a:p>
          <a:p>
            <a:pPr eaLnBrk="0" hangingPunct="0">
              <a:spcBef>
                <a:spcPct val="50000"/>
              </a:spcBef>
              <a:defRPr/>
            </a:pPr>
            <a:r>
              <a:rPr lang="en-US" sz="2800" b="1" dirty="0">
                <a:solidFill>
                  <a:schemeClr val="tx1"/>
                </a:solidFill>
                <a:latin typeface="Arial" charset="0"/>
              </a:rPr>
              <a:t>Your choices have lifelong (or life-</a:t>
            </a:r>
            <a:r>
              <a:rPr lang="en-US" sz="2800" b="1" u="sng" dirty="0">
                <a:solidFill>
                  <a:schemeClr val="tx1"/>
                </a:solidFill>
                <a:latin typeface="Arial" charset="0"/>
              </a:rPr>
              <a:t>short</a:t>
            </a:r>
            <a:r>
              <a:rPr lang="en-US" sz="2800" b="1" dirty="0">
                <a:solidFill>
                  <a:schemeClr val="tx1"/>
                </a:solidFill>
                <a:latin typeface="Arial" charset="0"/>
              </a:rPr>
              <a:t>) consequences!</a:t>
            </a:r>
          </a:p>
        </p:txBody>
      </p:sp>
      <p:pic>
        <p:nvPicPr>
          <p:cNvPr id="163857"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63861" name="Text Box 21"/>
          <p:cNvSpPr txBox="1">
            <a:spLocks noChangeArrowheads="1"/>
          </p:cNvSpPr>
          <p:nvPr/>
        </p:nvSpPr>
        <p:spPr bwMode="auto">
          <a:xfrm>
            <a:off x="4945063" y="5638800"/>
            <a:ext cx="3719512" cy="338138"/>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Centers for Disease Control</a:t>
            </a:r>
          </a:p>
        </p:txBody>
      </p:sp>
      <p:sp>
        <p:nvSpPr>
          <p:cNvPr id="8"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83</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46">
                                            <p:txEl>
                                              <p:pRg st="0" end="0"/>
                                            </p:txEl>
                                          </p:spTgt>
                                        </p:tgtEl>
                                        <p:attrNameLst>
                                          <p:attrName>style.visibility</p:attrName>
                                        </p:attrNameLst>
                                      </p:cBhvr>
                                      <p:to>
                                        <p:strVal val="visible"/>
                                      </p:to>
                                    </p:set>
                                    <p:animEffect transition="in" filter="wipe(left)">
                                      <p:cBhvr>
                                        <p:cTn id="7" dur="500"/>
                                        <p:tgtEl>
                                          <p:spTgt spid="16384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846">
                                            <p:txEl>
                                              <p:pRg st="1" end="1"/>
                                            </p:txEl>
                                          </p:spTgt>
                                        </p:tgtEl>
                                        <p:attrNameLst>
                                          <p:attrName>style.visibility</p:attrName>
                                        </p:attrNameLst>
                                      </p:cBhvr>
                                      <p:to>
                                        <p:strVal val="visible"/>
                                      </p:to>
                                    </p:set>
                                    <p:animEffect transition="in" filter="wipe(left)">
                                      <p:cBhvr>
                                        <p:cTn id="10" dur="500"/>
                                        <p:tgtEl>
                                          <p:spTgt spid="16384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3846">
                                            <p:txEl>
                                              <p:pRg st="2" end="2"/>
                                            </p:txEl>
                                          </p:spTgt>
                                        </p:tgtEl>
                                        <p:attrNameLst>
                                          <p:attrName>style.visibility</p:attrName>
                                        </p:attrNameLst>
                                      </p:cBhvr>
                                      <p:to>
                                        <p:strVal val="visible"/>
                                      </p:to>
                                    </p:set>
                                    <p:animEffect transition="in" filter="wipe(left)">
                                      <p:cBhvr>
                                        <p:cTn id="13" dur="500"/>
                                        <p:tgtEl>
                                          <p:spTgt spid="163846">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3846">
                                            <p:txEl>
                                              <p:pRg st="3" end="3"/>
                                            </p:txEl>
                                          </p:spTgt>
                                        </p:tgtEl>
                                        <p:attrNameLst>
                                          <p:attrName>style.visibility</p:attrName>
                                        </p:attrNameLst>
                                      </p:cBhvr>
                                      <p:to>
                                        <p:strVal val="visible"/>
                                      </p:to>
                                    </p:set>
                                    <p:animEffect transition="in" filter="wipe(left)">
                                      <p:cBhvr>
                                        <p:cTn id="16" dur="500"/>
                                        <p:tgtEl>
                                          <p:spTgt spid="16384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3846">
                                            <p:txEl>
                                              <p:pRg st="4" end="4"/>
                                            </p:txEl>
                                          </p:spTgt>
                                        </p:tgtEl>
                                        <p:attrNameLst>
                                          <p:attrName>style.visibility</p:attrName>
                                        </p:attrNameLst>
                                      </p:cBhvr>
                                      <p:to>
                                        <p:strVal val="visible"/>
                                      </p:to>
                                    </p:set>
                                    <p:animEffect transition="in" filter="wipe(left)">
                                      <p:cBhvr>
                                        <p:cTn id="21" dur="500"/>
                                        <p:tgtEl>
                                          <p:spTgt spid="163846">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3861"/>
                                        </p:tgtEl>
                                        <p:attrNameLst>
                                          <p:attrName>style.visibility</p:attrName>
                                        </p:attrNameLst>
                                      </p:cBhvr>
                                      <p:to>
                                        <p:strVal val="visible"/>
                                      </p:to>
                                    </p:set>
                                    <p:animEffect transition="in" filter="wipe(up)">
                                      <p:cBhvr>
                                        <p:cTn id="24" dur="500"/>
                                        <p:tgtEl>
                                          <p:spTgt spid="163861"/>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63857"/>
                                        </p:tgtEl>
                                        <p:attrNameLst>
                                          <p:attrName>style.visibility</p:attrName>
                                        </p:attrNameLst>
                                      </p:cBhvr>
                                      <p:to>
                                        <p:strVal val="visible"/>
                                      </p:to>
                                    </p:set>
                                    <p:animEffect transition="in" filter="box(out)">
                                      <p:cBhvr>
                                        <p:cTn id="28" dur="500"/>
                                        <p:tgtEl>
                                          <p:spTgt spid="163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build="p" autoUpdateAnimBg="0"/>
      <p:bldP spid="16386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king\AppData\Local\Microsoft\Windows\Temporary Internet Files\Content.IE5\M31EZIA4\MP90020220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0639" r="-2331"/>
          <a:stretch/>
        </p:blipFill>
        <p:spPr bwMode="auto">
          <a:xfrm flipH="1">
            <a:off x="5847854" y="2159313"/>
            <a:ext cx="3280906" cy="3273204"/>
          </a:xfrm>
          <a:prstGeom prst="rect">
            <a:avLst/>
          </a:prstGeom>
          <a:noFill/>
          <a:extLst>
            <a:ext uri="{909E8E84-426E-40DD-AFC4-6F175D3DCCD1}">
              <a14:hiddenFill xmlns:a14="http://schemas.microsoft.com/office/drawing/2010/main">
                <a:solidFill>
                  <a:srgbClr val="FFFFFF"/>
                </a:solidFill>
              </a14:hiddenFill>
            </a:ext>
          </a:extLst>
        </p:spPr>
      </p:pic>
      <p:sp>
        <p:nvSpPr>
          <p:cNvPr id="163842" name="Rectangle 2"/>
          <p:cNvSpPr>
            <a:spLocks noChangeArrowheads="1"/>
          </p:cNvSpPr>
          <p:nvPr/>
        </p:nvSpPr>
        <p:spPr bwMode="auto">
          <a:xfrm>
            <a:off x="533400" y="1085850"/>
            <a:ext cx="8610600" cy="987450"/>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8"/>
              <a:tabLst>
                <a:tab pos="4170363" algn="l"/>
              </a:tabLst>
              <a:defRPr/>
            </a:pPr>
            <a:r>
              <a:rPr lang="en-US" sz="2800" b="1" dirty="0">
                <a:latin typeface="Arial" charset="0"/>
              </a:rPr>
              <a:t>Alcohol always helps people mellow out and relax.</a:t>
            </a:r>
          </a:p>
        </p:txBody>
      </p:sp>
      <p:sp>
        <p:nvSpPr>
          <p:cNvPr id="163846" name="Rectangle 6"/>
          <p:cNvSpPr>
            <a:spLocks noChangeArrowheads="1"/>
          </p:cNvSpPr>
          <p:nvPr/>
        </p:nvSpPr>
        <p:spPr bwMode="auto">
          <a:xfrm>
            <a:off x="552449" y="2160559"/>
            <a:ext cx="5668241" cy="2890535"/>
          </a:xfrm>
          <a:prstGeom prst="rect">
            <a:avLst/>
          </a:prstGeom>
          <a:noFill/>
          <a:ln w="12700">
            <a:noFill/>
            <a:miter lim="800000"/>
            <a:headEnd/>
            <a:tailEnd/>
          </a:ln>
          <a:effectLst>
            <a:outerShdw dist="53882" dir="2700000" algn="ctr" rotWithShape="0">
              <a:srgbClr val="000000"/>
            </a:outerShdw>
          </a:effectLst>
        </p:spPr>
        <p:txBody>
          <a:bodyPr wrap="square" lIns="90488" tIns="44450" rIns="0" bIns="44450">
            <a:spAutoFit/>
          </a:bodyPr>
          <a:lstStyle/>
          <a:p>
            <a:pPr eaLnBrk="0" hangingPunct="0">
              <a:spcBef>
                <a:spcPct val="50000"/>
              </a:spcBef>
              <a:defRPr/>
            </a:pPr>
            <a:r>
              <a:rPr lang="en-US" sz="2800" b="1" dirty="0">
                <a:solidFill>
                  <a:srgbClr val="FFD300"/>
                </a:solidFill>
                <a:latin typeface="Arial" charset="0"/>
              </a:rPr>
              <a:t>False: Alcohol is a significant factor in robbery, rape, assault, and murder. </a:t>
            </a:r>
          </a:p>
          <a:p>
            <a:pPr eaLnBrk="0" hangingPunct="0">
              <a:spcBef>
                <a:spcPct val="50000"/>
              </a:spcBef>
              <a:defRPr/>
            </a:pPr>
            <a:r>
              <a:rPr lang="en-US" sz="2800" b="1" dirty="0">
                <a:solidFill>
                  <a:schemeClr val="bg1"/>
                </a:solidFill>
                <a:latin typeface="Arial" charset="0"/>
              </a:rPr>
              <a:t>Alcohol or drugs can = jail (or worse) … when you should be enjoying your life. </a:t>
            </a:r>
          </a:p>
        </p:txBody>
      </p:sp>
      <p:pic>
        <p:nvPicPr>
          <p:cNvPr id="163857" name="Picture 17"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63861" name="Text Box 21"/>
          <p:cNvSpPr txBox="1">
            <a:spLocks noChangeArrowheads="1"/>
          </p:cNvSpPr>
          <p:nvPr/>
        </p:nvSpPr>
        <p:spPr bwMode="auto">
          <a:xfrm>
            <a:off x="3386592" y="5638800"/>
            <a:ext cx="5277983" cy="338554"/>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West Virginia University School of Medicine</a:t>
            </a: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84</a:t>
            </a:fld>
            <a:r>
              <a:rPr lang="en-US" sz="1800" dirty="0"/>
              <a:t>   </a:t>
            </a:r>
            <a:r>
              <a:rPr lang="en-US" sz="2800" dirty="0"/>
              <a:t>|  </a:t>
            </a:r>
            <a:r>
              <a:rPr lang="en-US" sz="1800" dirty="0"/>
              <a:t>Page 40</a:t>
            </a:r>
            <a:endParaRPr lang="en-US" sz="1600" dirty="0"/>
          </a:p>
        </p:txBody>
      </p:sp>
    </p:spTree>
    <p:extLst>
      <p:ext uri="{BB962C8B-B14F-4D97-AF65-F5344CB8AC3E}">
        <p14:creationId xmlns:p14="http://schemas.microsoft.com/office/powerpoint/2010/main" val="232671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46">
                                            <p:txEl>
                                              <p:pRg st="0" end="0"/>
                                            </p:txEl>
                                          </p:spTgt>
                                        </p:tgtEl>
                                        <p:attrNameLst>
                                          <p:attrName>style.visibility</p:attrName>
                                        </p:attrNameLst>
                                      </p:cBhvr>
                                      <p:to>
                                        <p:strVal val="visible"/>
                                      </p:to>
                                    </p:set>
                                    <p:animEffect transition="in" filter="wipe(left)">
                                      <p:cBhvr>
                                        <p:cTn id="7" dur="500"/>
                                        <p:tgtEl>
                                          <p:spTgt spid="16384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3846">
                                            <p:txEl>
                                              <p:pRg st="1" end="1"/>
                                            </p:txEl>
                                          </p:spTgt>
                                        </p:tgtEl>
                                        <p:attrNameLst>
                                          <p:attrName>style.visibility</p:attrName>
                                        </p:attrNameLst>
                                      </p:cBhvr>
                                      <p:to>
                                        <p:strVal val="visible"/>
                                      </p:to>
                                    </p:set>
                                    <p:animEffect transition="in" filter="wipe(left)">
                                      <p:cBhvr>
                                        <p:cTn id="11" dur="500"/>
                                        <p:tgtEl>
                                          <p:spTgt spid="163846">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63861"/>
                                        </p:tgtEl>
                                        <p:attrNameLst>
                                          <p:attrName>style.visibility</p:attrName>
                                        </p:attrNameLst>
                                      </p:cBhvr>
                                      <p:to>
                                        <p:strVal val="visible"/>
                                      </p:to>
                                    </p:set>
                                    <p:animEffect transition="in" filter="wipe(up)">
                                      <p:cBhvr>
                                        <p:cTn id="21" dur="100"/>
                                        <p:tgtEl>
                                          <p:spTgt spid="163861"/>
                                        </p:tgtEl>
                                      </p:cBhvr>
                                    </p:animEffect>
                                  </p:childTnLst>
                                </p:cTn>
                              </p:par>
                            </p:childTnLst>
                          </p:cTn>
                        </p:par>
                        <p:par>
                          <p:cTn id="22" fill="hold">
                            <p:stCondLst>
                              <p:cond delay="1600"/>
                            </p:stCondLst>
                            <p:childTnLst>
                              <p:par>
                                <p:cTn id="23" presetID="4" presetClass="entr" presetSubtype="32" fill="hold" nodeType="afterEffect">
                                  <p:stCondLst>
                                    <p:cond delay="0"/>
                                  </p:stCondLst>
                                  <p:childTnLst>
                                    <p:set>
                                      <p:cBhvr>
                                        <p:cTn id="24" dur="1" fill="hold">
                                          <p:stCondLst>
                                            <p:cond delay="0"/>
                                          </p:stCondLst>
                                        </p:cTn>
                                        <p:tgtEl>
                                          <p:spTgt spid="163857"/>
                                        </p:tgtEl>
                                        <p:attrNameLst>
                                          <p:attrName>style.visibility</p:attrName>
                                        </p:attrNameLst>
                                      </p:cBhvr>
                                      <p:to>
                                        <p:strVal val="visible"/>
                                      </p:to>
                                    </p:set>
                                    <p:animEffect transition="in" filter="box(out)">
                                      <p:cBhvr>
                                        <p:cTn id="25" dur="500"/>
                                        <p:tgtEl>
                                          <p:spTgt spid="163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build="p" autoUpdateAnimBg="0"/>
      <p:bldP spid="16386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533400" y="1085850"/>
            <a:ext cx="8610600"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9"/>
              <a:tabLst>
                <a:tab pos="4170363" algn="l"/>
              </a:tabLst>
              <a:defRPr/>
            </a:pPr>
            <a:r>
              <a:rPr lang="en-US" sz="2800" b="1" dirty="0">
                <a:effectLst>
                  <a:outerShdw blurRad="38100" dist="38100" dir="2700000" algn="tl">
                    <a:srgbClr val="000000"/>
                  </a:outerShdw>
                </a:effectLst>
                <a:latin typeface="Arial" charset="0"/>
              </a:rPr>
              <a:t>Methamphetamines always make people feel happy.</a:t>
            </a:r>
          </a:p>
        </p:txBody>
      </p:sp>
      <p:sp>
        <p:nvSpPr>
          <p:cNvPr id="169990" name="Rectangle 6"/>
          <p:cNvSpPr>
            <a:spLocks noChangeArrowheads="1"/>
          </p:cNvSpPr>
          <p:nvPr/>
        </p:nvSpPr>
        <p:spPr bwMode="auto">
          <a:xfrm>
            <a:off x="536574" y="2008025"/>
            <a:ext cx="8423275" cy="3714158"/>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lnSpc>
                <a:spcPts val="3500"/>
              </a:lnSpc>
              <a:spcAft>
                <a:spcPts val="750"/>
              </a:spcAft>
              <a:defRPr/>
            </a:pPr>
            <a:r>
              <a:rPr lang="en-US" sz="2800" b="1" dirty="0">
                <a:solidFill>
                  <a:srgbClr val="FFD300"/>
                </a:solidFill>
                <a:latin typeface="Arial" charset="0"/>
              </a:rPr>
              <a:t>False: Meth has long-term affects on the brain altering:</a:t>
            </a:r>
          </a:p>
          <a:p>
            <a:pPr marL="1371600" lvl="2" indent="-457200" eaLnBrk="0" hangingPunct="0">
              <a:lnSpc>
                <a:spcPts val="3500"/>
              </a:lnSpc>
              <a:spcAft>
                <a:spcPts val="750"/>
              </a:spcAft>
              <a:buFont typeface="Arial" pitchFamily="34" charset="0"/>
              <a:buChar char="•"/>
              <a:defRPr/>
            </a:pPr>
            <a:r>
              <a:rPr lang="en-US" sz="2800" b="1" dirty="0">
                <a:solidFill>
                  <a:schemeClr val="bg1"/>
                </a:solidFill>
                <a:latin typeface="Arial" charset="0"/>
              </a:rPr>
              <a:t>Emotions (ability to feel pleasure)  </a:t>
            </a:r>
          </a:p>
          <a:p>
            <a:pPr marL="1371600" lvl="2" indent="-457200" eaLnBrk="0" hangingPunct="0">
              <a:lnSpc>
                <a:spcPts val="3500"/>
              </a:lnSpc>
              <a:spcAft>
                <a:spcPts val="750"/>
              </a:spcAft>
              <a:buFont typeface="Arial" pitchFamily="34" charset="0"/>
              <a:buChar char="•"/>
              <a:defRPr/>
            </a:pPr>
            <a:r>
              <a:rPr lang="en-US" sz="2800" b="1" dirty="0">
                <a:solidFill>
                  <a:schemeClr val="bg1"/>
                </a:solidFill>
                <a:latin typeface="Arial" charset="0"/>
              </a:rPr>
              <a:t>Memory</a:t>
            </a:r>
          </a:p>
          <a:p>
            <a:pPr marL="1371600" lvl="2" indent="-457200" eaLnBrk="0" hangingPunct="0">
              <a:lnSpc>
                <a:spcPts val="3500"/>
              </a:lnSpc>
              <a:spcAft>
                <a:spcPts val="750"/>
              </a:spcAft>
              <a:buFont typeface="Arial" pitchFamily="34" charset="0"/>
              <a:buChar char="•"/>
              <a:defRPr/>
            </a:pPr>
            <a:r>
              <a:rPr lang="en-US" sz="2800" b="1" dirty="0">
                <a:solidFill>
                  <a:schemeClr val="bg1"/>
                </a:solidFill>
                <a:latin typeface="Arial" charset="0"/>
              </a:rPr>
              <a:t>Judgment</a:t>
            </a:r>
          </a:p>
          <a:p>
            <a:pPr marL="1371600" lvl="2" indent="-457200" eaLnBrk="0" hangingPunct="0">
              <a:lnSpc>
                <a:spcPts val="3500"/>
              </a:lnSpc>
              <a:spcAft>
                <a:spcPts val="750"/>
              </a:spcAft>
              <a:buFont typeface="Arial" pitchFamily="34" charset="0"/>
              <a:buChar char="•"/>
              <a:defRPr/>
            </a:pPr>
            <a:r>
              <a:rPr lang="en-US" sz="2800" b="1" dirty="0">
                <a:solidFill>
                  <a:schemeClr val="bg1"/>
                </a:solidFill>
                <a:latin typeface="Arial" charset="0"/>
              </a:rPr>
              <a:t>Coordination</a:t>
            </a:r>
          </a:p>
          <a:p>
            <a:pPr eaLnBrk="0" hangingPunct="0">
              <a:lnSpc>
                <a:spcPts val="3500"/>
              </a:lnSpc>
              <a:spcAft>
                <a:spcPts val="750"/>
              </a:spcAft>
              <a:defRPr/>
            </a:pPr>
            <a:r>
              <a:rPr lang="en-US" sz="2800" b="1" dirty="0">
                <a:solidFill>
                  <a:schemeClr val="bg1"/>
                </a:solidFill>
                <a:latin typeface="Arial" charset="0"/>
              </a:rPr>
              <a:t>These effects can last for more than a year. </a:t>
            </a:r>
          </a:p>
        </p:txBody>
      </p:sp>
      <p:sp>
        <p:nvSpPr>
          <p:cNvPr id="169995" name="Rectangle 11"/>
          <p:cNvSpPr>
            <a:spLocks noChangeArrowheads="1"/>
          </p:cNvSpPr>
          <p:nvPr/>
        </p:nvSpPr>
        <p:spPr bwMode="auto">
          <a:xfrm>
            <a:off x="4800600" y="5791200"/>
            <a:ext cx="4159250" cy="336550"/>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National Institute on Drug Abuse</a:t>
            </a:r>
          </a:p>
        </p:txBody>
      </p:sp>
      <p:pic>
        <p:nvPicPr>
          <p:cNvPr id="170002" name="Picture 1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85</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9990">
                                            <p:txEl>
                                              <p:pRg st="0" end="0"/>
                                            </p:txEl>
                                          </p:spTgt>
                                        </p:tgtEl>
                                        <p:attrNameLst>
                                          <p:attrName>style.visibility</p:attrName>
                                        </p:attrNameLst>
                                      </p:cBhvr>
                                      <p:to>
                                        <p:strVal val="visible"/>
                                      </p:to>
                                    </p:set>
                                    <p:animEffect transition="in" filter="wipe(left)">
                                      <p:cBhvr>
                                        <p:cTn id="7" dur="500"/>
                                        <p:tgtEl>
                                          <p:spTgt spid="16999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9990">
                                            <p:txEl>
                                              <p:pRg st="1" end="1"/>
                                            </p:txEl>
                                          </p:spTgt>
                                        </p:tgtEl>
                                        <p:attrNameLst>
                                          <p:attrName>style.visibility</p:attrName>
                                        </p:attrNameLst>
                                      </p:cBhvr>
                                      <p:to>
                                        <p:strVal val="visible"/>
                                      </p:to>
                                    </p:set>
                                    <p:animEffect transition="in" filter="wipe(left)">
                                      <p:cBhvr>
                                        <p:cTn id="10" dur="500"/>
                                        <p:tgtEl>
                                          <p:spTgt spid="169990">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9990">
                                            <p:txEl>
                                              <p:pRg st="2" end="2"/>
                                            </p:txEl>
                                          </p:spTgt>
                                        </p:tgtEl>
                                        <p:attrNameLst>
                                          <p:attrName>style.visibility</p:attrName>
                                        </p:attrNameLst>
                                      </p:cBhvr>
                                      <p:to>
                                        <p:strVal val="visible"/>
                                      </p:to>
                                    </p:set>
                                    <p:animEffect transition="in" filter="wipe(left)">
                                      <p:cBhvr>
                                        <p:cTn id="13" dur="500"/>
                                        <p:tgtEl>
                                          <p:spTgt spid="169990">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9990">
                                            <p:txEl>
                                              <p:pRg st="3" end="3"/>
                                            </p:txEl>
                                          </p:spTgt>
                                        </p:tgtEl>
                                        <p:attrNameLst>
                                          <p:attrName>style.visibility</p:attrName>
                                        </p:attrNameLst>
                                      </p:cBhvr>
                                      <p:to>
                                        <p:strVal val="visible"/>
                                      </p:to>
                                    </p:set>
                                    <p:animEffect transition="in" filter="wipe(left)">
                                      <p:cBhvr>
                                        <p:cTn id="16" dur="500"/>
                                        <p:tgtEl>
                                          <p:spTgt spid="169990">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9990">
                                            <p:txEl>
                                              <p:pRg st="4" end="4"/>
                                            </p:txEl>
                                          </p:spTgt>
                                        </p:tgtEl>
                                        <p:attrNameLst>
                                          <p:attrName>style.visibility</p:attrName>
                                        </p:attrNameLst>
                                      </p:cBhvr>
                                      <p:to>
                                        <p:strVal val="visible"/>
                                      </p:to>
                                    </p:set>
                                    <p:animEffect transition="in" filter="wipe(left)">
                                      <p:cBhvr>
                                        <p:cTn id="19" dur="500"/>
                                        <p:tgtEl>
                                          <p:spTgt spid="169990">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9990">
                                            <p:txEl>
                                              <p:pRg st="5" end="5"/>
                                            </p:txEl>
                                          </p:spTgt>
                                        </p:tgtEl>
                                        <p:attrNameLst>
                                          <p:attrName>style.visibility</p:attrName>
                                        </p:attrNameLst>
                                      </p:cBhvr>
                                      <p:to>
                                        <p:strVal val="visible"/>
                                      </p:to>
                                    </p:set>
                                    <p:animEffect transition="in" filter="wipe(left)">
                                      <p:cBhvr>
                                        <p:cTn id="22" dur="500"/>
                                        <p:tgtEl>
                                          <p:spTgt spid="169990">
                                            <p:txEl>
                                              <p:pRg st="5" end="5"/>
                                            </p:txEl>
                                          </p:spTgt>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69995"/>
                                        </p:tgtEl>
                                        <p:attrNameLst>
                                          <p:attrName>style.visibility</p:attrName>
                                        </p:attrNameLst>
                                      </p:cBhvr>
                                      <p:to>
                                        <p:strVal val="visible"/>
                                      </p:to>
                                    </p:set>
                                  </p:childTnLst>
                                </p:cTn>
                              </p:par>
                            </p:childTnLst>
                          </p:cTn>
                        </p:par>
                        <p:par>
                          <p:cTn id="26" fill="hold">
                            <p:stCondLst>
                              <p:cond delay="500"/>
                            </p:stCondLst>
                            <p:childTnLst>
                              <p:par>
                                <p:cTn id="27" presetID="4" presetClass="entr" presetSubtype="32" fill="hold" nodeType="afterEffect">
                                  <p:stCondLst>
                                    <p:cond delay="0"/>
                                  </p:stCondLst>
                                  <p:childTnLst>
                                    <p:set>
                                      <p:cBhvr>
                                        <p:cTn id="28" dur="1" fill="hold">
                                          <p:stCondLst>
                                            <p:cond delay="0"/>
                                          </p:stCondLst>
                                        </p:cTn>
                                        <p:tgtEl>
                                          <p:spTgt spid="170002"/>
                                        </p:tgtEl>
                                        <p:attrNameLst>
                                          <p:attrName>style.visibility</p:attrName>
                                        </p:attrNameLst>
                                      </p:cBhvr>
                                      <p:to>
                                        <p:strVal val="visible"/>
                                      </p:to>
                                    </p:set>
                                    <p:animEffect transition="in" filter="box(out)">
                                      <p:cBhvr>
                                        <p:cTn id="29" dur="500"/>
                                        <p:tgtEl>
                                          <p:spTgt spid="170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0" grpId="0" uiExpand="1" build="p" autoUpdateAnimBg="0"/>
      <p:bldP spid="16999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716163" y="1085850"/>
            <a:ext cx="7667625" cy="987450"/>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0"/>
              <a:tabLst>
                <a:tab pos="4170363" algn="l"/>
              </a:tabLst>
              <a:defRPr/>
            </a:pPr>
            <a:r>
              <a:rPr lang="en-US" sz="2800" b="1" dirty="0">
                <a:effectLst>
                  <a:outerShdw blurRad="38100" dist="38100" dir="2700000" algn="tl">
                    <a:srgbClr val="000000"/>
                  </a:outerShdw>
                </a:effectLst>
                <a:latin typeface="Arial" charset="0"/>
              </a:rPr>
              <a:t> Occasional use of crystal meth is easy to control. </a:t>
            </a:r>
          </a:p>
        </p:txBody>
      </p:sp>
      <p:sp>
        <p:nvSpPr>
          <p:cNvPr id="172038" name="Rectangle 6"/>
          <p:cNvSpPr>
            <a:spLocks noChangeArrowheads="1"/>
          </p:cNvSpPr>
          <p:nvPr/>
        </p:nvSpPr>
        <p:spPr bwMode="auto">
          <a:xfrm>
            <a:off x="725688" y="2228850"/>
            <a:ext cx="8004175" cy="2641749"/>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spcAft>
                <a:spcPts val="750"/>
              </a:spcAft>
              <a:defRPr/>
            </a:pPr>
            <a:r>
              <a:rPr lang="en-US" sz="2800" b="1" dirty="0">
                <a:solidFill>
                  <a:srgbClr val="FFD300"/>
                </a:solidFill>
                <a:latin typeface="Arial" charset="0"/>
              </a:rPr>
              <a:t>False: Crystal meth is one of the:</a:t>
            </a:r>
          </a:p>
          <a:p>
            <a:pPr marL="1371600" lvl="2" indent="-457200" eaLnBrk="0" hangingPunct="0">
              <a:lnSpc>
                <a:spcPts val="3500"/>
              </a:lnSpc>
              <a:spcAft>
                <a:spcPts val="750"/>
              </a:spcAft>
              <a:buFont typeface="Arial" pitchFamily="34" charset="0"/>
              <a:buChar char="•"/>
              <a:defRPr/>
            </a:pPr>
            <a:r>
              <a:rPr lang="en-US" sz="2800" b="1" dirty="0">
                <a:solidFill>
                  <a:srgbClr val="FFD300"/>
                </a:solidFill>
                <a:latin typeface="Arial" charset="0"/>
              </a:rPr>
              <a:t>most addictive street drugs </a:t>
            </a:r>
          </a:p>
          <a:p>
            <a:pPr marL="1371600" lvl="2" indent="-457200" eaLnBrk="0" hangingPunct="0">
              <a:lnSpc>
                <a:spcPts val="3500"/>
              </a:lnSpc>
              <a:spcAft>
                <a:spcPts val="750"/>
              </a:spcAft>
              <a:buFont typeface="Arial" pitchFamily="34" charset="0"/>
              <a:buChar char="•"/>
              <a:defRPr/>
            </a:pPr>
            <a:r>
              <a:rPr lang="en-US" sz="2800" b="1" dirty="0">
                <a:solidFill>
                  <a:srgbClr val="FFD300"/>
                </a:solidFill>
                <a:latin typeface="Arial" charset="0"/>
              </a:rPr>
              <a:t>hardest to treat </a:t>
            </a:r>
          </a:p>
          <a:p>
            <a:pPr eaLnBrk="0" hangingPunct="0">
              <a:lnSpc>
                <a:spcPts val="3500"/>
              </a:lnSpc>
              <a:spcAft>
                <a:spcPts val="750"/>
              </a:spcAft>
              <a:defRPr/>
            </a:pPr>
            <a:r>
              <a:rPr lang="en-US" sz="2800" b="1" dirty="0">
                <a:solidFill>
                  <a:schemeClr val="tx1"/>
                </a:solidFill>
                <a:latin typeface="Arial" charset="0"/>
              </a:rPr>
              <a:t>92% who try to quit on their own, can’t quit without help from others.</a:t>
            </a:r>
            <a:r>
              <a:rPr lang="en-US" sz="2800" dirty="0">
                <a:solidFill>
                  <a:schemeClr val="tx1"/>
                </a:solidFill>
                <a:latin typeface="Arial" charset="0"/>
              </a:rPr>
              <a:t> </a:t>
            </a:r>
            <a:endParaRPr lang="en-US" sz="2800" b="1" dirty="0">
              <a:solidFill>
                <a:schemeClr val="tx1"/>
              </a:solidFill>
              <a:latin typeface="Arial" charset="0"/>
            </a:endParaRPr>
          </a:p>
        </p:txBody>
      </p:sp>
      <p:pic>
        <p:nvPicPr>
          <p:cNvPr id="172049"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72054" name="Text Box 22"/>
          <p:cNvSpPr txBox="1">
            <a:spLocks noChangeArrowheads="1"/>
          </p:cNvSpPr>
          <p:nvPr/>
        </p:nvSpPr>
        <p:spPr bwMode="auto">
          <a:xfrm>
            <a:off x="5554663" y="5486400"/>
            <a:ext cx="3063875" cy="336550"/>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CrystalMethFAQ.com</a:t>
            </a: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86</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8"/>
                                        </p:tgtEl>
                                        <p:attrNameLst>
                                          <p:attrName>style.visibility</p:attrName>
                                        </p:attrNameLst>
                                      </p:cBhvr>
                                      <p:to>
                                        <p:strVal val="visible"/>
                                      </p:to>
                                    </p:set>
                                    <p:animEffect transition="in" filter="wipe(left)">
                                      <p:cBhvr>
                                        <p:cTn id="7" dur="500"/>
                                        <p:tgtEl>
                                          <p:spTgt spid="17203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2054"/>
                                        </p:tgtEl>
                                        <p:attrNameLst>
                                          <p:attrName>style.visibility</p:attrName>
                                        </p:attrNameLst>
                                      </p:cBhvr>
                                      <p:to>
                                        <p:strVal val="visible"/>
                                      </p:to>
                                    </p:set>
                                    <p:animEffect transition="in" filter="wipe(up)">
                                      <p:cBhvr>
                                        <p:cTn id="10" dur="500"/>
                                        <p:tgtEl>
                                          <p:spTgt spid="17205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72049"/>
                                        </p:tgtEl>
                                        <p:attrNameLst>
                                          <p:attrName>style.visibility</p:attrName>
                                        </p:attrNameLst>
                                      </p:cBhvr>
                                      <p:to>
                                        <p:strVal val="visible"/>
                                      </p:to>
                                    </p:set>
                                    <p:animEffect transition="in" filter="box(out)">
                                      <p:cBhvr>
                                        <p:cTn id="14" dur="500"/>
                                        <p:tgtEl>
                                          <p:spTgt spid="17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autoUpdateAnimBg="0"/>
      <p:bldP spid="17205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511920" y="2177750"/>
            <a:ext cx="8001000" cy="2459648"/>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spcBef>
                <a:spcPct val="50000"/>
              </a:spcBef>
              <a:defRPr/>
            </a:pPr>
            <a:r>
              <a:rPr lang="en-US" sz="2800" b="1" dirty="0">
                <a:solidFill>
                  <a:srgbClr val="FFE419"/>
                </a:solidFill>
                <a:latin typeface="Arial" charset="0"/>
              </a:rPr>
              <a:t>True:</a:t>
            </a:r>
            <a:r>
              <a:rPr lang="en-US" sz="2800" b="1" dirty="0">
                <a:solidFill>
                  <a:srgbClr val="FFD300"/>
                </a:solidFill>
                <a:latin typeface="Arial" charset="0"/>
              </a:rPr>
              <a:t> </a:t>
            </a:r>
            <a:r>
              <a:rPr lang="en-US" sz="2800" b="1" dirty="0">
                <a:solidFill>
                  <a:schemeClr val="tx1"/>
                </a:solidFill>
                <a:latin typeface="Arial" charset="0"/>
              </a:rPr>
              <a:t>An adult’s liver can only process about 1 drink per hour.</a:t>
            </a:r>
            <a:r>
              <a:rPr lang="en-US" sz="2800" b="1" dirty="0">
                <a:solidFill>
                  <a:srgbClr val="FFDC03"/>
                </a:solidFill>
                <a:latin typeface="Arial" charset="0"/>
              </a:rPr>
              <a:t> </a:t>
            </a:r>
            <a:r>
              <a:rPr lang="en-US" sz="2800" b="1" dirty="0">
                <a:solidFill>
                  <a:srgbClr val="FFE419"/>
                </a:solidFill>
                <a:latin typeface="Arial" charset="0"/>
              </a:rPr>
              <a:t>Drinking too much, too fast can kill you. </a:t>
            </a:r>
          </a:p>
          <a:p>
            <a:pPr eaLnBrk="0" hangingPunct="0">
              <a:spcBef>
                <a:spcPct val="50000"/>
              </a:spcBef>
              <a:defRPr/>
            </a:pPr>
            <a:r>
              <a:rPr lang="en-US" sz="2800" b="1" dirty="0">
                <a:solidFill>
                  <a:schemeClr val="tx1"/>
                </a:solidFill>
                <a:latin typeface="Arial" charset="0"/>
              </a:rPr>
              <a:t>Every year, college and high school students die from guzzling alcohol.  </a:t>
            </a:r>
            <a:endParaRPr lang="en-US" sz="2800" dirty="0">
              <a:solidFill>
                <a:srgbClr val="FFDC03"/>
              </a:solidFill>
              <a:latin typeface="Arial" charset="0"/>
            </a:endParaRPr>
          </a:p>
        </p:txBody>
      </p:sp>
      <p:sp>
        <p:nvSpPr>
          <p:cNvPr id="174083" name="Rectangle 3"/>
          <p:cNvSpPr>
            <a:spLocks noChangeArrowheads="1"/>
          </p:cNvSpPr>
          <p:nvPr/>
        </p:nvSpPr>
        <p:spPr bwMode="auto">
          <a:xfrm>
            <a:off x="502395" y="1111250"/>
            <a:ext cx="8115300"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1"/>
              <a:tabLst>
                <a:tab pos="4170363" algn="l"/>
              </a:tabLst>
              <a:defRPr/>
            </a:pPr>
            <a:r>
              <a:rPr lang="en-US" sz="2800" b="1" dirty="0">
                <a:effectLst>
                  <a:outerShdw blurRad="38100" dist="38100" dir="2700000" algn="tl">
                    <a:srgbClr val="000000"/>
                  </a:outerShdw>
                </a:effectLst>
                <a:latin typeface="Arial" charset="0"/>
              </a:rPr>
              <a:t> A person can die from drinking too much alcohol.</a:t>
            </a:r>
          </a:p>
        </p:txBody>
      </p:sp>
      <p:pic>
        <p:nvPicPr>
          <p:cNvPr id="174096"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74100" name="Text Box 20"/>
          <p:cNvSpPr txBox="1">
            <a:spLocks noChangeArrowheads="1"/>
          </p:cNvSpPr>
          <p:nvPr/>
        </p:nvSpPr>
        <p:spPr bwMode="auto">
          <a:xfrm>
            <a:off x="3143250" y="5715000"/>
            <a:ext cx="6000750" cy="336550"/>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National Institute on Alcohol Abuse and Alcoholism</a:t>
            </a:r>
          </a:p>
        </p:txBody>
      </p:sp>
      <p:sp>
        <p:nvSpPr>
          <p:cNvPr id="8"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87</a:t>
            </a:fld>
            <a:r>
              <a:rPr lang="en-US" sz="1800" dirty="0"/>
              <a:t>   </a:t>
            </a:r>
            <a:r>
              <a:rPr lang="en-US" sz="2800" dirty="0"/>
              <a:t>|  </a:t>
            </a:r>
            <a:r>
              <a:rPr lang="en-US" sz="1800" dirty="0"/>
              <a:t>Page 40</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wipe(left)">
                                      <p:cBhvr>
                                        <p:cTn id="7" dur="500"/>
                                        <p:tgtEl>
                                          <p:spTgt spid="1740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0"/>
                                  </p:stCondLst>
                                  <p:childTnLst>
                                    <p:set>
                                      <p:cBhvr>
                                        <p:cTn id="11" dur="1" fill="hold">
                                          <p:stCondLst>
                                            <p:cond delay="0"/>
                                          </p:stCondLst>
                                        </p:cTn>
                                        <p:tgtEl>
                                          <p:spTgt spid="174082">
                                            <p:txEl>
                                              <p:pRg st="1" end="1"/>
                                            </p:txEl>
                                          </p:spTgt>
                                        </p:tgtEl>
                                        <p:attrNameLst>
                                          <p:attrName>style.visibility</p:attrName>
                                        </p:attrNameLst>
                                      </p:cBhvr>
                                      <p:to>
                                        <p:strVal val="visible"/>
                                      </p:to>
                                    </p:set>
                                    <p:animEffect transition="in" filter="wipe(left)">
                                      <p:cBhvr>
                                        <p:cTn id="12" dur="500"/>
                                        <p:tgtEl>
                                          <p:spTgt spid="174082">
                                            <p:txEl>
                                              <p:pRg st="1" end="1"/>
                                            </p:txEl>
                                          </p:spTgt>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74100"/>
                                        </p:tgtEl>
                                        <p:attrNameLst>
                                          <p:attrName>style.visibility</p:attrName>
                                        </p:attrNameLst>
                                      </p:cBhvr>
                                      <p:to>
                                        <p:strVal val="visible"/>
                                      </p:to>
                                    </p:set>
                                    <p:animEffect transition="in" filter="wipe(up)">
                                      <p:cBhvr>
                                        <p:cTn id="16" dur="500"/>
                                        <p:tgtEl>
                                          <p:spTgt spid="174100"/>
                                        </p:tgtEl>
                                      </p:cBhvr>
                                    </p:animEffect>
                                  </p:childTnLst>
                                </p:cTn>
                              </p:par>
                            </p:childTnLst>
                          </p:cTn>
                        </p:par>
                        <p:par>
                          <p:cTn id="17" fill="hold">
                            <p:stCondLst>
                              <p:cond delay="2000"/>
                            </p:stCondLst>
                            <p:childTnLst>
                              <p:par>
                                <p:cTn id="18" presetID="4" presetClass="entr" presetSubtype="32" fill="hold" nodeType="afterEffect">
                                  <p:stCondLst>
                                    <p:cond delay="0"/>
                                  </p:stCondLst>
                                  <p:childTnLst>
                                    <p:set>
                                      <p:cBhvr>
                                        <p:cTn id="19" dur="1" fill="hold">
                                          <p:stCondLst>
                                            <p:cond delay="0"/>
                                          </p:stCondLst>
                                        </p:cTn>
                                        <p:tgtEl>
                                          <p:spTgt spid="174096"/>
                                        </p:tgtEl>
                                        <p:attrNameLst>
                                          <p:attrName>style.visibility</p:attrName>
                                        </p:attrNameLst>
                                      </p:cBhvr>
                                      <p:to>
                                        <p:strVal val="visible"/>
                                      </p:to>
                                    </p:set>
                                    <p:animEffect transition="in" filter="box(out)">
                                      <p:cBhvr>
                                        <p:cTn id="20" dur="500"/>
                                        <p:tgtEl>
                                          <p:spTgt spid="174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10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822493" y="1085850"/>
            <a:ext cx="7467600" cy="508152"/>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2"/>
              <a:tabLst>
                <a:tab pos="4170363" algn="l"/>
              </a:tabLst>
              <a:defRPr/>
            </a:pPr>
            <a:r>
              <a:rPr lang="en-US" sz="2800" b="1" dirty="0">
                <a:effectLst>
                  <a:outerShdw blurRad="38100" dist="38100" dir="2700000" algn="tl">
                    <a:srgbClr val="000000"/>
                  </a:outerShdw>
                </a:effectLst>
                <a:latin typeface="Arial" charset="0"/>
              </a:rPr>
              <a:t> Alcohol is a depressant.</a:t>
            </a:r>
          </a:p>
        </p:txBody>
      </p:sp>
      <p:sp>
        <p:nvSpPr>
          <p:cNvPr id="176134" name="Rectangle 6"/>
          <p:cNvSpPr>
            <a:spLocks noChangeArrowheads="1"/>
          </p:cNvSpPr>
          <p:nvPr/>
        </p:nvSpPr>
        <p:spPr bwMode="auto">
          <a:xfrm>
            <a:off x="812968" y="2057400"/>
            <a:ext cx="8118381" cy="3162725"/>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eaLnBrk="0" hangingPunct="0">
              <a:lnSpc>
                <a:spcPts val="3500"/>
              </a:lnSpc>
              <a:spcBef>
                <a:spcPts val="0"/>
              </a:spcBef>
              <a:spcAft>
                <a:spcPts val="750"/>
              </a:spcAft>
              <a:defRPr/>
            </a:pPr>
            <a:r>
              <a:rPr lang="en-US" sz="2800" b="1" dirty="0">
                <a:solidFill>
                  <a:srgbClr val="FFE419"/>
                </a:solidFill>
                <a:latin typeface="Arial" charset="0"/>
              </a:rPr>
              <a:t>True: Suicides attributable to alcohol and/or drug use may be as high as 19.8%. </a:t>
            </a:r>
          </a:p>
          <a:p>
            <a:pPr eaLnBrk="0" hangingPunct="0">
              <a:lnSpc>
                <a:spcPts val="3500"/>
              </a:lnSpc>
              <a:spcBef>
                <a:spcPts val="0"/>
              </a:spcBef>
              <a:spcAft>
                <a:spcPts val="750"/>
              </a:spcAft>
              <a:defRPr/>
            </a:pPr>
            <a:r>
              <a:rPr lang="en-US" sz="2800" b="1" dirty="0">
                <a:solidFill>
                  <a:schemeClr val="tx1"/>
                </a:solidFill>
                <a:latin typeface="Arial" charset="0"/>
              </a:rPr>
              <a:t>Never drink when you are:</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Angry</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Upset</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Depressed</a:t>
            </a:r>
            <a:endParaRPr lang="en-US" sz="2800" b="1" dirty="0">
              <a:solidFill>
                <a:srgbClr val="FFDC03"/>
              </a:solidFill>
              <a:latin typeface="Arial" charset="0"/>
            </a:endParaRPr>
          </a:p>
        </p:txBody>
      </p:sp>
      <p:sp>
        <p:nvSpPr>
          <p:cNvPr id="176140" name="Rectangle 12"/>
          <p:cNvSpPr>
            <a:spLocks noChangeArrowheads="1"/>
          </p:cNvSpPr>
          <p:nvPr/>
        </p:nvSpPr>
        <p:spPr bwMode="auto">
          <a:xfrm>
            <a:off x="4973638" y="5715000"/>
            <a:ext cx="3719512" cy="338138"/>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Centers for Disease Control</a:t>
            </a:r>
          </a:p>
        </p:txBody>
      </p:sp>
      <p:pic>
        <p:nvPicPr>
          <p:cNvPr id="176147" name="Picture 19"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88</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134">
                                            <p:txEl>
                                              <p:pRg st="0" end="0"/>
                                            </p:txEl>
                                          </p:spTgt>
                                        </p:tgtEl>
                                        <p:attrNameLst>
                                          <p:attrName>style.visibility</p:attrName>
                                        </p:attrNameLst>
                                      </p:cBhvr>
                                      <p:to>
                                        <p:strVal val="visible"/>
                                      </p:to>
                                    </p:set>
                                    <p:animEffect transition="in" filter="wipe(left)">
                                      <p:cBhvr>
                                        <p:cTn id="7" dur="500"/>
                                        <p:tgtEl>
                                          <p:spTgt spid="176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6134">
                                            <p:txEl>
                                              <p:pRg st="1" end="1"/>
                                            </p:txEl>
                                          </p:spTgt>
                                        </p:tgtEl>
                                        <p:attrNameLst>
                                          <p:attrName>style.visibility</p:attrName>
                                        </p:attrNameLst>
                                      </p:cBhvr>
                                      <p:to>
                                        <p:strVal val="visible"/>
                                      </p:to>
                                    </p:set>
                                    <p:animEffect transition="in" filter="wipe(left)">
                                      <p:cBhvr>
                                        <p:cTn id="12" dur="500"/>
                                        <p:tgtEl>
                                          <p:spTgt spid="176134">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6134">
                                            <p:txEl>
                                              <p:pRg st="2" end="2"/>
                                            </p:txEl>
                                          </p:spTgt>
                                        </p:tgtEl>
                                        <p:attrNameLst>
                                          <p:attrName>style.visibility</p:attrName>
                                        </p:attrNameLst>
                                      </p:cBhvr>
                                      <p:to>
                                        <p:strVal val="visible"/>
                                      </p:to>
                                    </p:set>
                                    <p:animEffect transition="in" filter="wipe(left)">
                                      <p:cBhvr>
                                        <p:cTn id="16" dur="500"/>
                                        <p:tgtEl>
                                          <p:spTgt spid="176134">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76134">
                                            <p:txEl>
                                              <p:pRg st="3" end="3"/>
                                            </p:txEl>
                                          </p:spTgt>
                                        </p:tgtEl>
                                        <p:attrNameLst>
                                          <p:attrName>style.visibility</p:attrName>
                                        </p:attrNameLst>
                                      </p:cBhvr>
                                      <p:to>
                                        <p:strVal val="visible"/>
                                      </p:to>
                                    </p:set>
                                    <p:animEffect transition="in" filter="wipe(left)">
                                      <p:cBhvr>
                                        <p:cTn id="20" dur="500"/>
                                        <p:tgtEl>
                                          <p:spTgt spid="176134">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6134">
                                            <p:txEl>
                                              <p:pRg st="4" end="4"/>
                                            </p:txEl>
                                          </p:spTgt>
                                        </p:tgtEl>
                                        <p:attrNameLst>
                                          <p:attrName>style.visibility</p:attrName>
                                        </p:attrNameLst>
                                      </p:cBhvr>
                                      <p:to>
                                        <p:strVal val="visible"/>
                                      </p:to>
                                    </p:set>
                                    <p:animEffect transition="in" filter="wipe(left)">
                                      <p:cBhvr>
                                        <p:cTn id="24" dur="500"/>
                                        <p:tgtEl>
                                          <p:spTgt spid="176134">
                                            <p:txEl>
                                              <p:pRg st="4" end="4"/>
                                            </p:txEl>
                                          </p:spTgt>
                                        </p:tgtEl>
                                      </p:cBhvr>
                                    </p:animEffec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176140"/>
                                        </p:tgtEl>
                                        <p:attrNameLst>
                                          <p:attrName>style.visibility</p:attrName>
                                        </p:attrNameLst>
                                      </p:cBhvr>
                                      <p:to>
                                        <p:strVal val="visible"/>
                                      </p:to>
                                    </p:se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76147"/>
                                        </p:tgtEl>
                                        <p:attrNameLst>
                                          <p:attrName>style.visibility</p:attrName>
                                        </p:attrNameLst>
                                      </p:cBhvr>
                                      <p:to>
                                        <p:strVal val="visible"/>
                                      </p:to>
                                    </p:set>
                                    <p:animEffect transition="in" filter="box(out)">
                                      <p:cBhvr>
                                        <p:cTn id="31" dur="500"/>
                                        <p:tgtEl>
                                          <p:spTgt spid="17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build="p" autoUpdateAnimBg="0"/>
      <p:bldP spid="17614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333375" y="838200"/>
            <a:ext cx="8048625"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3"/>
              <a:tabLst>
                <a:tab pos="4170363" algn="l"/>
              </a:tabLst>
            </a:pPr>
            <a:r>
              <a:rPr lang="en-US" sz="2800" b="1" dirty="0">
                <a:effectLst>
                  <a:outerShdw blurRad="38100" dist="38100" dir="2700000" algn="tl">
                    <a:srgbClr val="000000"/>
                  </a:outerShdw>
                </a:effectLst>
                <a:latin typeface="Arial" charset="0"/>
              </a:rPr>
              <a:t> Being distracted while driving is a leading cause of vehicle crashes.</a:t>
            </a:r>
          </a:p>
        </p:txBody>
      </p:sp>
      <p:sp>
        <p:nvSpPr>
          <p:cNvPr id="178179" name="Rectangle 3"/>
          <p:cNvSpPr>
            <a:spLocks noChangeArrowheads="1"/>
          </p:cNvSpPr>
          <p:nvPr/>
        </p:nvSpPr>
        <p:spPr bwMode="auto">
          <a:xfrm>
            <a:off x="323850" y="1981200"/>
            <a:ext cx="8591550" cy="2192908"/>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spcBef>
                <a:spcPts val="0"/>
              </a:spcBef>
              <a:spcAft>
                <a:spcPts val="750"/>
              </a:spcAft>
              <a:defRPr/>
            </a:pPr>
            <a:r>
              <a:rPr lang="en-US" sz="2800" b="1" dirty="0">
                <a:solidFill>
                  <a:srgbClr val="FFE419"/>
                </a:solidFill>
                <a:latin typeface="Arial" charset="0"/>
              </a:rPr>
              <a:t>True: 80% of crashes involve driver distraction. </a:t>
            </a:r>
          </a:p>
          <a:p>
            <a:pPr lvl="1" eaLnBrk="0" hangingPunct="0">
              <a:lnSpc>
                <a:spcPts val="3500"/>
              </a:lnSpc>
              <a:spcBef>
                <a:spcPts val="0"/>
              </a:spcBef>
              <a:spcAft>
                <a:spcPts val="750"/>
              </a:spcAft>
              <a:defRPr/>
            </a:pPr>
            <a:r>
              <a:rPr lang="en-US" sz="2800" b="1" dirty="0">
                <a:latin typeface="Arial" charset="0"/>
              </a:rPr>
              <a:t>Cell phone distraction causes:</a:t>
            </a:r>
          </a:p>
          <a:p>
            <a:pPr marL="1371600" lvl="2" indent="-457200" eaLnBrk="0" hangingPunct="0">
              <a:lnSpc>
                <a:spcPts val="3500"/>
              </a:lnSpc>
              <a:spcBef>
                <a:spcPts val="0"/>
              </a:spcBef>
              <a:spcAft>
                <a:spcPts val="750"/>
              </a:spcAft>
              <a:buFont typeface="Arial" pitchFamily="34" charset="0"/>
              <a:buChar char="•"/>
              <a:defRPr/>
            </a:pPr>
            <a:r>
              <a:rPr lang="en-US" sz="2800" b="1" dirty="0">
                <a:latin typeface="Arial" charset="0"/>
              </a:rPr>
              <a:t>2,600 deaths </a:t>
            </a:r>
          </a:p>
          <a:p>
            <a:pPr marL="1371600" lvl="2" indent="-457200" eaLnBrk="0" hangingPunct="0">
              <a:lnSpc>
                <a:spcPts val="3500"/>
              </a:lnSpc>
              <a:spcBef>
                <a:spcPts val="0"/>
              </a:spcBef>
              <a:spcAft>
                <a:spcPts val="750"/>
              </a:spcAft>
              <a:buFont typeface="Arial" pitchFamily="34" charset="0"/>
              <a:buChar char="•"/>
              <a:defRPr/>
            </a:pPr>
            <a:r>
              <a:rPr lang="en-US" sz="2800" b="1" dirty="0">
                <a:latin typeface="Arial" charset="0"/>
              </a:rPr>
              <a:t>330,000 injuries </a:t>
            </a:r>
          </a:p>
        </p:txBody>
      </p:sp>
      <p:sp>
        <p:nvSpPr>
          <p:cNvPr id="178187" name="Rectangle 11"/>
          <p:cNvSpPr>
            <a:spLocks noChangeArrowheads="1"/>
          </p:cNvSpPr>
          <p:nvPr/>
        </p:nvSpPr>
        <p:spPr bwMode="auto">
          <a:xfrm>
            <a:off x="533400" y="5600700"/>
            <a:ext cx="8458200" cy="579438"/>
          </a:xfrm>
          <a:prstGeom prst="rect">
            <a:avLst/>
          </a:prstGeom>
          <a:noFill/>
          <a:ln w="9525" algn="ctr">
            <a:noFill/>
            <a:miter lim="800000"/>
            <a:headEnd/>
            <a:tailEnd/>
          </a:ln>
        </p:spPr>
        <p:txBody>
          <a:bodyPr>
            <a:spAutoFit/>
          </a:bodyPr>
          <a:lstStyle/>
          <a:p>
            <a:pPr algn="r" eaLnBrk="0" hangingPunct="0">
              <a:lnSpc>
                <a:spcPct val="80000"/>
              </a:lnSpc>
            </a:pPr>
            <a:r>
              <a:rPr lang="en-US" sz="1600" b="1" dirty="0">
                <a:solidFill>
                  <a:srgbClr val="FFFFFF"/>
                </a:solidFill>
              </a:rPr>
              <a:t>Sources: National Highway Traffic Safety Administration, </a:t>
            </a:r>
          </a:p>
          <a:p>
            <a:pPr algn="r" eaLnBrk="0" hangingPunct="0">
              <a:lnSpc>
                <a:spcPct val="80000"/>
              </a:lnSpc>
            </a:pPr>
            <a:r>
              <a:rPr lang="en-US" sz="1600" b="1" dirty="0">
                <a:solidFill>
                  <a:srgbClr val="FFFFFF"/>
                </a:solidFill>
              </a:rPr>
              <a:t>Virginia Tech Transportation Institute, The Human Factors and Ergonomics Society</a:t>
            </a:r>
            <a:r>
              <a:rPr lang="en-US" dirty="0"/>
              <a:t> </a:t>
            </a:r>
          </a:p>
        </p:txBody>
      </p:sp>
      <p:pic>
        <p:nvPicPr>
          <p:cNvPr id="178194" name="Picture 1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78198" name="Text Box 22"/>
          <p:cNvSpPr txBox="1">
            <a:spLocks noChangeArrowheads="1"/>
          </p:cNvSpPr>
          <p:nvPr/>
        </p:nvSpPr>
        <p:spPr bwMode="auto">
          <a:xfrm>
            <a:off x="533400" y="4400254"/>
            <a:ext cx="7620000" cy="830263"/>
          </a:xfrm>
          <a:prstGeom prst="rect">
            <a:avLst/>
          </a:prstGeom>
          <a:solidFill>
            <a:srgbClr val="2998C8"/>
          </a:solidFill>
          <a:ln w="9525" algn="ctr">
            <a:noFill/>
            <a:miter lim="800000"/>
            <a:headEnd/>
            <a:tailEnd/>
          </a:ln>
          <a:effectLst>
            <a:outerShdw dist="130755" dir="1743276" algn="ctr" rotWithShape="0">
              <a:schemeClr val="bg2"/>
            </a:outerShdw>
          </a:effectLst>
        </p:spPr>
        <p:txBody>
          <a:bodyPr>
            <a:spAutoFit/>
          </a:bodyPr>
          <a:lstStyle/>
          <a:p>
            <a:pPr algn="ctr" eaLnBrk="0" hangingPunct="0">
              <a:defRPr/>
            </a:pPr>
            <a:r>
              <a:rPr lang="en-US" b="1" dirty="0">
                <a:effectLst>
                  <a:outerShdw blurRad="38100" dist="38100" dir="2700000" algn="tl">
                    <a:srgbClr val="000000"/>
                  </a:outerShdw>
                </a:effectLst>
                <a:latin typeface="Arial" charset="0"/>
              </a:rPr>
              <a:t>Driving under the influence is also </a:t>
            </a:r>
          </a:p>
          <a:p>
            <a:pPr algn="ctr" eaLnBrk="0" hangingPunct="0">
              <a:defRPr/>
            </a:pPr>
            <a:r>
              <a:rPr lang="en-US" b="1" dirty="0">
                <a:effectLst>
                  <a:outerShdw blurRad="38100" dist="38100" dir="2700000" algn="tl">
                    <a:srgbClr val="000000"/>
                  </a:outerShdw>
                </a:effectLst>
                <a:latin typeface="Arial" charset="0"/>
              </a:rPr>
              <a:t>an accident waiting to happen.</a:t>
            </a:r>
          </a:p>
        </p:txBody>
      </p:sp>
      <p:sp>
        <p:nvSpPr>
          <p:cNvPr id="9"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89</a:t>
            </a:fld>
            <a:r>
              <a:rPr lang="en-US" sz="1800" dirty="0"/>
              <a:t>   </a:t>
            </a:r>
            <a:r>
              <a:rPr lang="en-US" sz="2800" dirty="0"/>
              <a:t>|  </a:t>
            </a:r>
            <a:r>
              <a:rPr lang="en-US" sz="1800" dirty="0"/>
              <a:t>Page 40</a:t>
            </a:r>
            <a:endParaRPr lang="en-US" sz="1600" dirty="0"/>
          </a:p>
          <a:p>
            <a:pPr>
              <a:defRPr/>
            </a:pP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wipe(left)">
                                      <p:cBhvr>
                                        <p:cTn id="7" dur="500"/>
                                        <p:tgtEl>
                                          <p:spTgt spid="17817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8179">
                                            <p:txEl>
                                              <p:pRg st="1" end="1"/>
                                            </p:txEl>
                                          </p:spTgt>
                                        </p:tgtEl>
                                        <p:attrNameLst>
                                          <p:attrName>style.visibility</p:attrName>
                                        </p:attrNameLst>
                                      </p:cBhvr>
                                      <p:to>
                                        <p:strVal val="visible"/>
                                      </p:to>
                                    </p:set>
                                    <p:animEffect transition="in" filter="wipe(left)">
                                      <p:cBhvr>
                                        <p:cTn id="10" dur="500"/>
                                        <p:tgtEl>
                                          <p:spTgt spid="17817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8179">
                                            <p:txEl>
                                              <p:pRg st="2" end="2"/>
                                            </p:txEl>
                                          </p:spTgt>
                                        </p:tgtEl>
                                        <p:attrNameLst>
                                          <p:attrName>style.visibility</p:attrName>
                                        </p:attrNameLst>
                                      </p:cBhvr>
                                      <p:to>
                                        <p:strVal val="visible"/>
                                      </p:to>
                                    </p:set>
                                    <p:animEffect transition="in" filter="wipe(left)">
                                      <p:cBhvr>
                                        <p:cTn id="13" dur="500"/>
                                        <p:tgtEl>
                                          <p:spTgt spid="17817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8179">
                                            <p:txEl>
                                              <p:pRg st="3" end="3"/>
                                            </p:txEl>
                                          </p:spTgt>
                                        </p:tgtEl>
                                        <p:attrNameLst>
                                          <p:attrName>style.visibility</p:attrName>
                                        </p:attrNameLst>
                                      </p:cBhvr>
                                      <p:to>
                                        <p:strVal val="visible"/>
                                      </p:to>
                                    </p:set>
                                    <p:animEffect transition="in" filter="wipe(left)">
                                      <p:cBhvr>
                                        <p:cTn id="16" dur="500"/>
                                        <p:tgtEl>
                                          <p:spTgt spid="178179">
                                            <p:txEl>
                                              <p:pRg st="3" end="3"/>
                                            </p:txEl>
                                          </p:spTgt>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178198"/>
                                        </p:tgtEl>
                                        <p:attrNameLst>
                                          <p:attrName>style.visibility</p:attrName>
                                        </p:attrNameLst>
                                      </p:cBhvr>
                                      <p:to>
                                        <p:strVal val="visible"/>
                                      </p:to>
                                    </p:set>
                                    <p:anim calcmode="lin" valueType="num">
                                      <p:cBhvr>
                                        <p:cTn id="19" dur="2000" fill="hold"/>
                                        <p:tgtEl>
                                          <p:spTgt spid="178198"/>
                                        </p:tgtEl>
                                        <p:attrNameLst>
                                          <p:attrName>ppt_w</p:attrName>
                                        </p:attrNameLst>
                                      </p:cBhvr>
                                      <p:tavLst>
                                        <p:tav tm="0">
                                          <p:val>
                                            <p:fltVal val="0"/>
                                          </p:val>
                                        </p:tav>
                                        <p:tav tm="100000">
                                          <p:val>
                                            <p:strVal val="#ppt_w"/>
                                          </p:val>
                                        </p:tav>
                                      </p:tavLst>
                                    </p:anim>
                                    <p:anim calcmode="lin" valueType="num">
                                      <p:cBhvr>
                                        <p:cTn id="20" dur="2000" fill="hold"/>
                                        <p:tgtEl>
                                          <p:spTgt spid="178198"/>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8187"/>
                                        </p:tgtEl>
                                        <p:attrNameLst>
                                          <p:attrName>style.visibility</p:attrName>
                                        </p:attrNameLst>
                                      </p:cBhvr>
                                      <p:to>
                                        <p:strVal val="visible"/>
                                      </p:to>
                                    </p:set>
                                  </p:childTnLst>
                                </p:cTn>
                              </p:par>
                            </p:childTnLst>
                          </p:cTn>
                        </p:par>
                        <p:par>
                          <p:cTn id="24" fill="hold">
                            <p:stCondLst>
                              <p:cond delay="2000"/>
                            </p:stCondLst>
                            <p:childTnLst>
                              <p:par>
                                <p:cTn id="25" presetID="4" presetClass="entr" presetSubtype="32" fill="hold" nodeType="afterEffect">
                                  <p:stCondLst>
                                    <p:cond delay="0"/>
                                  </p:stCondLst>
                                  <p:childTnLst>
                                    <p:set>
                                      <p:cBhvr>
                                        <p:cTn id="26" dur="1" fill="hold">
                                          <p:stCondLst>
                                            <p:cond delay="0"/>
                                          </p:stCondLst>
                                        </p:cTn>
                                        <p:tgtEl>
                                          <p:spTgt spid="178194"/>
                                        </p:tgtEl>
                                        <p:attrNameLst>
                                          <p:attrName>style.visibility</p:attrName>
                                        </p:attrNameLst>
                                      </p:cBhvr>
                                      <p:to>
                                        <p:strVal val="visible"/>
                                      </p:to>
                                    </p:set>
                                    <p:animEffect transition="in" filter="box(out)">
                                      <p:cBhvr>
                                        <p:cTn id="27" dur="500"/>
                                        <p:tgtEl>
                                          <p:spTgt spid="17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autoUpdateAnimBg="0"/>
      <p:bldP spid="178187" grpId="0"/>
      <p:bldP spid="178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02" name="Rectangle 10"/>
          <p:cNvSpPr>
            <a:spLocks noChangeArrowheads="1"/>
          </p:cNvSpPr>
          <p:nvPr/>
        </p:nvSpPr>
        <p:spPr bwMode="auto">
          <a:xfrm>
            <a:off x="550863" y="1973322"/>
            <a:ext cx="8382000" cy="2859757"/>
          </a:xfrm>
          <a:prstGeom prst="rect">
            <a:avLst/>
          </a:prstGeom>
          <a:noFill/>
          <a:ln w="9525" algn="ctr">
            <a:noFill/>
            <a:miter lim="800000"/>
            <a:headEnd/>
            <a:tailEnd/>
          </a:ln>
          <a:effectLst>
            <a:outerShdw dist="35921" dir="2700000" algn="ctr" rotWithShape="0">
              <a:schemeClr val="bg2"/>
            </a:outerShdw>
          </a:effectLst>
        </p:spPr>
        <p:txBody>
          <a:bodyPr anchor="ctr">
            <a:spAutoFit/>
          </a:bodyPr>
          <a:lstStyle/>
          <a:p>
            <a:pPr eaLnBrk="0" hangingPunct="0">
              <a:lnSpc>
                <a:spcPts val="3500"/>
              </a:lnSpc>
              <a:spcAft>
                <a:spcPct val="25000"/>
              </a:spcAft>
              <a:defRPr/>
            </a:pPr>
            <a:r>
              <a:rPr lang="en-US" b="1" dirty="0">
                <a:solidFill>
                  <a:srgbClr val="FFE101"/>
                </a:solidFill>
                <a:latin typeface="Arial" charset="0"/>
              </a:rPr>
              <a:t>Thinker</a:t>
            </a:r>
            <a:r>
              <a:rPr lang="en-US" b="1" dirty="0">
                <a:latin typeface="Arial" charset="0"/>
              </a:rPr>
              <a:t> – Doesn’t rush to meet deadlines. </a:t>
            </a:r>
          </a:p>
          <a:p>
            <a:pPr marL="800100" lvl="2" indent="-342900" eaLnBrk="0" hangingPunct="0">
              <a:lnSpc>
                <a:spcPts val="3500"/>
              </a:lnSpc>
              <a:spcAft>
                <a:spcPct val="25000"/>
              </a:spcAft>
              <a:buFont typeface="Arial" pitchFamily="34" charset="0"/>
              <a:buChar char="•"/>
              <a:defRPr/>
            </a:pPr>
            <a:r>
              <a:rPr lang="en-US" b="1" dirty="0">
                <a:latin typeface="Arial" charset="0"/>
              </a:rPr>
              <a:t>Detail-oriented </a:t>
            </a:r>
          </a:p>
          <a:p>
            <a:pPr marL="800100" lvl="2" indent="-342900" eaLnBrk="0" hangingPunct="0">
              <a:lnSpc>
                <a:spcPts val="3500"/>
              </a:lnSpc>
              <a:spcAft>
                <a:spcPct val="25000"/>
              </a:spcAft>
              <a:buFont typeface="Arial" pitchFamily="34" charset="0"/>
              <a:buChar char="•"/>
              <a:defRPr/>
            </a:pPr>
            <a:r>
              <a:rPr lang="en-US" b="1" dirty="0">
                <a:latin typeface="Arial" charset="0"/>
              </a:rPr>
              <a:t>Problem-solver </a:t>
            </a:r>
          </a:p>
          <a:p>
            <a:pPr marL="800100" lvl="2" indent="-342900" eaLnBrk="0" hangingPunct="0">
              <a:lnSpc>
                <a:spcPts val="3500"/>
              </a:lnSpc>
              <a:spcAft>
                <a:spcPct val="25000"/>
              </a:spcAft>
              <a:buFont typeface="Arial" pitchFamily="34" charset="0"/>
              <a:buChar char="•"/>
              <a:defRPr/>
            </a:pPr>
            <a:r>
              <a:rPr lang="en-US" b="1" dirty="0">
                <a:latin typeface="Arial" charset="0"/>
              </a:rPr>
              <a:t>Logical and practical </a:t>
            </a:r>
          </a:p>
          <a:p>
            <a:pPr eaLnBrk="0" hangingPunct="0">
              <a:lnSpc>
                <a:spcPts val="3500"/>
              </a:lnSpc>
              <a:spcBef>
                <a:spcPts val="1200"/>
              </a:spcBef>
              <a:defRPr/>
            </a:pPr>
            <a:r>
              <a:rPr lang="en-US" b="1" dirty="0">
                <a:solidFill>
                  <a:srgbClr val="FFD300"/>
                </a:solidFill>
                <a:latin typeface="Arial" charset="0"/>
              </a:rPr>
              <a:t>Best job </a:t>
            </a:r>
            <a:r>
              <a:rPr lang="en-US" b="1" dirty="0">
                <a:latin typeface="Arial" charset="0"/>
              </a:rPr>
              <a:t>– Clearly-defined projects at your own pace </a:t>
            </a:r>
          </a:p>
        </p:txBody>
      </p:sp>
      <p:sp>
        <p:nvSpPr>
          <p:cNvPr id="315403" name="Text Box 11"/>
          <p:cNvSpPr txBox="1">
            <a:spLocks noChangeArrowheads="1"/>
          </p:cNvSpPr>
          <p:nvPr/>
        </p:nvSpPr>
        <p:spPr bwMode="auto">
          <a:xfrm>
            <a:off x="552450" y="5093128"/>
            <a:ext cx="8380413" cy="830997"/>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b="1" i="1" dirty="0">
                <a:solidFill>
                  <a:srgbClr val="FFD300"/>
                </a:solidFill>
                <a:latin typeface="Arial" charset="0"/>
              </a:rPr>
              <a:t>Communicate with a Thinker </a:t>
            </a:r>
            <a:r>
              <a:rPr lang="en-US" b="1" i="1" dirty="0">
                <a:latin typeface="Arial" charset="0"/>
              </a:rPr>
              <a:t>by</a:t>
            </a:r>
            <a:r>
              <a:rPr lang="en-US" b="1" i="1" dirty="0">
                <a:solidFill>
                  <a:srgbClr val="FFD300"/>
                </a:solidFill>
                <a:latin typeface="Arial" charset="0"/>
              </a:rPr>
              <a:t> </a:t>
            </a:r>
            <a:r>
              <a:rPr lang="en-US" b="1" i="1" dirty="0">
                <a:latin typeface="Arial" charset="0"/>
              </a:rPr>
              <a:t>providing facts and details, focusing on logic, being patient.</a:t>
            </a:r>
          </a:p>
        </p:txBody>
      </p:sp>
      <p:sp>
        <p:nvSpPr>
          <p:cNvPr id="315404" name="Text Box 12"/>
          <p:cNvSpPr txBox="1">
            <a:spLocks noChangeArrowheads="1"/>
          </p:cNvSpPr>
          <p:nvPr/>
        </p:nvSpPr>
        <p:spPr bwMode="auto">
          <a:xfrm>
            <a:off x="215899" y="769587"/>
            <a:ext cx="6858001" cy="1077218"/>
          </a:xfrm>
          <a:prstGeom prst="rect">
            <a:avLst/>
          </a:prstGeom>
          <a:noFill/>
          <a:ln w="9525" algn="ctr">
            <a:noFill/>
            <a:miter lim="800000"/>
            <a:headEnd/>
            <a:tailEnd/>
          </a:ln>
          <a:effectLst>
            <a:outerShdw dist="35921" dir="2700000" algn="ctr" rotWithShape="0">
              <a:schemeClr val="bg2"/>
            </a:outerShdw>
          </a:effectLst>
        </p:spPr>
        <p:txBody>
          <a:bodyPr wrap="square">
            <a:spAutoFit/>
          </a:bodyPr>
          <a:lstStyle/>
          <a:p>
            <a:pPr eaLnBrk="0" hangingPunct="0">
              <a:defRPr/>
            </a:pPr>
            <a:r>
              <a:rPr lang="en-US" sz="3200" b="1" i="1" dirty="0">
                <a:solidFill>
                  <a:srgbClr val="FFE101"/>
                </a:solidFill>
                <a:latin typeface="Arial" charset="0"/>
              </a:rPr>
              <a:t>Slower-paced &amp; </a:t>
            </a:r>
          </a:p>
          <a:p>
            <a:pPr eaLnBrk="0" hangingPunct="0">
              <a:defRPr/>
            </a:pPr>
            <a:r>
              <a:rPr lang="en-US" sz="3200" b="1" i="1" u="sng" dirty="0">
                <a:solidFill>
                  <a:srgbClr val="FFE101"/>
                </a:solidFill>
                <a:latin typeface="Arial" charset="0"/>
              </a:rPr>
              <a:t>Process Oriented</a:t>
            </a:r>
          </a:p>
        </p:txBody>
      </p:sp>
      <p:pic>
        <p:nvPicPr>
          <p:cNvPr id="315418" name="Picture 2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grpSp>
        <p:nvGrpSpPr>
          <p:cNvPr id="2" name="Group 37"/>
          <p:cNvGrpSpPr>
            <a:grpSpLocks/>
          </p:cNvGrpSpPr>
          <p:nvPr/>
        </p:nvGrpSpPr>
        <p:grpSpPr bwMode="auto">
          <a:xfrm rot="5400000">
            <a:off x="7162800" y="876300"/>
            <a:ext cx="1765300" cy="1765300"/>
            <a:chOff x="4500" y="672"/>
            <a:chExt cx="876" cy="876"/>
          </a:xfrm>
        </p:grpSpPr>
        <p:sp>
          <p:nvSpPr>
            <p:cNvPr id="315427" name="AutoShape 35">
              <a:hlinkClick r:id="" action="ppaction://noaction" highlightClick="1"/>
            </p:cNvPr>
            <p:cNvSpPr>
              <a:spLocks noChangeArrowheads="1"/>
            </p:cNvSpPr>
            <p:nvPr/>
          </p:nvSpPr>
          <p:spPr bwMode="auto">
            <a:xfrm>
              <a:off x="4505" y="1104"/>
              <a:ext cx="427" cy="442"/>
            </a:xfrm>
            <a:prstGeom prst="actionButtonBlank">
              <a:avLst/>
            </a:prstGeom>
            <a:solidFill>
              <a:srgbClr val="FFD300"/>
            </a:solidFill>
            <a:ln w="9525">
              <a:noFill/>
              <a:miter lim="800000"/>
              <a:headEnd/>
              <a:tailEnd/>
            </a:ln>
            <a:effectLst>
              <a:outerShdw dist="53882" dir="2700000" algn="ctr" rotWithShape="0">
                <a:schemeClr val="bg2">
                  <a:alpha val="50000"/>
                </a:schemeClr>
              </a:outerShdw>
            </a:effectLst>
          </p:spPr>
          <p:txBody>
            <a:bodyPr wrap="none" anchor="ctr"/>
            <a:lstStyle/>
            <a:p>
              <a:pPr algn="ctr" eaLnBrk="0" hangingPunct="0">
                <a:defRPr/>
              </a:pPr>
              <a:endParaRPr lang="en-US" dirty="0">
                <a:latin typeface="Arial" charset="0"/>
              </a:endParaRPr>
            </a:p>
          </p:txBody>
        </p:sp>
        <p:pic>
          <p:nvPicPr>
            <p:cNvPr id="315428" name="Picture 36" descr="Arrows_01"/>
            <p:cNvPicPr>
              <a:picLocks noChangeAspect="1" noChangeArrowheads="1"/>
            </p:cNvPicPr>
            <p:nvPr/>
          </p:nvPicPr>
          <p:blipFill>
            <a:blip r:embed="rId4" cstate="print"/>
            <a:srcRect/>
            <a:stretch>
              <a:fillRect/>
            </a:stretch>
          </p:blipFill>
          <p:spPr bwMode="auto">
            <a:xfrm>
              <a:off x="4500" y="672"/>
              <a:ext cx="876" cy="876"/>
            </a:xfrm>
            <a:prstGeom prst="rect">
              <a:avLst/>
            </a:prstGeom>
            <a:noFill/>
            <a:effectLst>
              <a:outerShdw dist="53882" dir="2700000" algn="ctr" rotWithShape="0">
                <a:srgbClr val="808080">
                  <a:alpha val="50000"/>
                </a:srgbClr>
              </a:outerShdw>
            </a:effectLst>
          </p:spPr>
        </p:pic>
      </p:grpSp>
      <p:sp>
        <p:nvSpPr>
          <p:cNvPr id="11" name="Slide Number Placeholder 3"/>
          <p:cNvSpPr txBox="1">
            <a:spLocks/>
          </p:cNvSpPr>
          <p:nvPr/>
        </p:nvSpPr>
        <p:spPr>
          <a:xfrm>
            <a:off x="1133474" y="6304974"/>
            <a:ext cx="2975387"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a:t>
            </a:fld>
            <a:r>
              <a:rPr lang="en-US" sz="1800" dirty="0"/>
              <a:t>   </a:t>
            </a:r>
            <a:r>
              <a:rPr lang="en-US" sz="2800" dirty="0"/>
              <a:t>|  </a:t>
            </a:r>
            <a:r>
              <a:rPr lang="en-US" sz="1800" dirty="0"/>
              <a:t>Page 9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15418"/>
                                        </p:tgtEl>
                                        <p:attrNameLst>
                                          <p:attrName>style.visibility</p:attrName>
                                        </p:attrNameLst>
                                      </p:cBhvr>
                                      <p:to>
                                        <p:strVal val="visible"/>
                                      </p:to>
                                    </p:set>
                                    <p:animEffect transition="in" filter="box(out)">
                                      <p:cBhvr>
                                        <p:cTn id="11" dur="500"/>
                                        <p:tgtEl>
                                          <p:spTgt spid="315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556668" y="1077913"/>
            <a:ext cx="7620000"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4"/>
              <a:tabLst>
                <a:tab pos="4170363" algn="l"/>
              </a:tabLst>
            </a:pPr>
            <a:r>
              <a:rPr lang="en-US" sz="2800" b="1" dirty="0">
                <a:effectLst>
                  <a:outerShdw blurRad="38100" dist="38100" dir="2700000" algn="tl">
                    <a:srgbClr val="000000"/>
                  </a:outerShdw>
                </a:effectLst>
                <a:latin typeface="Arial" charset="0"/>
              </a:rPr>
              <a:t> In a wreck, it doesn’t really matter if you are wearing a seat belt.	</a:t>
            </a:r>
          </a:p>
        </p:txBody>
      </p:sp>
      <p:sp>
        <p:nvSpPr>
          <p:cNvPr id="180227" name="Rectangle 3"/>
          <p:cNvSpPr>
            <a:spLocks noChangeArrowheads="1"/>
          </p:cNvSpPr>
          <p:nvPr/>
        </p:nvSpPr>
        <p:spPr bwMode="auto">
          <a:xfrm>
            <a:off x="556668" y="2295525"/>
            <a:ext cx="8001000" cy="2652713"/>
          </a:xfrm>
          <a:prstGeom prst="rect">
            <a:avLst/>
          </a:prstGeom>
          <a:noFill/>
          <a:ln w="12700">
            <a:noFill/>
            <a:miter lim="800000"/>
            <a:headEnd/>
            <a:tailEnd/>
          </a:ln>
          <a:effectLst>
            <a:outerShdw dist="53882" dir="2700000" algn="ctr" rotWithShape="0">
              <a:srgbClr val="000000"/>
            </a:outerShdw>
          </a:effectLst>
        </p:spPr>
        <p:txBody>
          <a:bodyPr tIns="44450" rIns="0" bIns="44450">
            <a:spAutoFit/>
          </a:bodyPr>
          <a:lstStyle/>
          <a:p>
            <a:pPr eaLnBrk="0" hangingPunct="0">
              <a:lnSpc>
                <a:spcPct val="110000"/>
              </a:lnSpc>
              <a:spcBef>
                <a:spcPct val="50000"/>
              </a:spcBef>
              <a:defRPr/>
            </a:pPr>
            <a:r>
              <a:rPr lang="en-US" sz="2800" b="1" dirty="0">
                <a:solidFill>
                  <a:srgbClr val="FFD300"/>
                </a:solidFill>
                <a:latin typeface="Arial" charset="0"/>
              </a:rPr>
              <a:t>False: </a:t>
            </a:r>
            <a:r>
              <a:rPr lang="en-US" sz="2800" b="1" dirty="0">
                <a:solidFill>
                  <a:schemeClr val="tx1"/>
                </a:solidFill>
                <a:latin typeface="Arial" charset="0"/>
              </a:rPr>
              <a:t>The</a:t>
            </a:r>
            <a:r>
              <a:rPr lang="en-US" sz="2800" b="1" dirty="0">
                <a:solidFill>
                  <a:srgbClr val="FFD300"/>
                </a:solidFill>
                <a:latin typeface="Arial" charset="0"/>
              </a:rPr>
              <a:t> </a:t>
            </a:r>
            <a:r>
              <a:rPr lang="en-US" sz="2800" b="1" dirty="0">
                <a:solidFill>
                  <a:schemeClr val="tx1"/>
                </a:solidFill>
                <a:latin typeface="Arial" charset="0"/>
              </a:rPr>
              <a:t>majority of young people killed or seriously injured in wrecks</a:t>
            </a:r>
            <a:r>
              <a:rPr lang="en-US" sz="2800" b="1" dirty="0">
                <a:solidFill>
                  <a:srgbClr val="FFD300"/>
                </a:solidFill>
                <a:latin typeface="Arial" charset="0"/>
              </a:rPr>
              <a:t> </a:t>
            </a:r>
            <a:r>
              <a:rPr lang="en-US" sz="2800" b="1" dirty="0">
                <a:solidFill>
                  <a:schemeClr val="tx1"/>
                </a:solidFill>
                <a:latin typeface="Arial" charset="0"/>
              </a:rPr>
              <a:t>were not wearing a seatbelt. </a:t>
            </a:r>
          </a:p>
          <a:p>
            <a:pPr eaLnBrk="0" hangingPunct="0">
              <a:lnSpc>
                <a:spcPct val="110000"/>
              </a:lnSpc>
              <a:spcBef>
                <a:spcPct val="50000"/>
              </a:spcBef>
              <a:defRPr/>
            </a:pPr>
            <a:r>
              <a:rPr lang="en-US" sz="2800" b="1" dirty="0">
                <a:solidFill>
                  <a:srgbClr val="FFD300"/>
                </a:solidFill>
                <a:latin typeface="Arial" charset="0"/>
              </a:rPr>
              <a:t>Your chances of surviving a bad car crash are better if you are wearing a seatbelt.</a:t>
            </a:r>
          </a:p>
        </p:txBody>
      </p:sp>
      <p:sp>
        <p:nvSpPr>
          <p:cNvPr id="180235" name="Text Box 11"/>
          <p:cNvSpPr txBox="1">
            <a:spLocks noChangeArrowheads="1"/>
          </p:cNvSpPr>
          <p:nvPr/>
        </p:nvSpPr>
        <p:spPr bwMode="auto">
          <a:xfrm>
            <a:off x="3386138" y="5715000"/>
            <a:ext cx="5529262" cy="336550"/>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National Highway Traffic Safety Administration</a:t>
            </a:r>
          </a:p>
        </p:txBody>
      </p:sp>
      <p:pic>
        <p:nvPicPr>
          <p:cNvPr id="180242" name="Picture 18"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8" name="Slide Number Placeholder 3"/>
          <p:cNvSpPr txBox="1">
            <a:spLocks/>
          </p:cNvSpPr>
          <p:nvPr/>
        </p:nvSpPr>
        <p:spPr>
          <a:xfrm>
            <a:off x="1145350" y="6304974"/>
            <a:ext cx="3106016" cy="47047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90</a:t>
            </a:fld>
            <a:r>
              <a:rPr lang="en-US" sz="1800" dirty="0"/>
              <a:t>   </a:t>
            </a:r>
            <a:r>
              <a:rPr lang="en-US" sz="2800" dirty="0"/>
              <a:t>|  </a:t>
            </a:r>
            <a:r>
              <a:rPr lang="en-US" sz="1800" dirty="0"/>
              <a:t>Page 40</a:t>
            </a:r>
            <a:endParaRPr lang="en-US" sz="16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up)">
                                      <p:cBhvr>
                                        <p:cTn id="7" dur="500"/>
                                        <p:tgtEl>
                                          <p:spTgt spid="1802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80235"/>
                                        </p:tgtEl>
                                        <p:attrNameLst>
                                          <p:attrName>style.visibility</p:attrName>
                                        </p:attrNameLst>
                                      </p:cBhvr>
                                      <p:to>
                                        <p:strVal val="visible"/>
                                      </p:to>
                                    </p:se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0242"/>
                                        </p:tgtEl>
                                        <p:attrNameLst>
                                          <p:attrName>style.visibility</p:attrName>
                                        </p:attrNameLst>
                                      </p:cBhvr>
                                      <p:to>
                                        <p:strVal val="visible"/>
                                      </p:to>
                                    </p:set>
                                    <p:animEffect transition="in" filter="box(out)">
                                      <p:cBhvr>
                                        <p:cTn id="14" dur="500"/>
                                        <p:tgtEl>
                                          <p:spTgt spid="18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autoUpdateAnimBg="0"/>
      <p:bldP spid="18023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412569" y="908050"/>
            <a:ext cx="8301037" cy="987450"/>
          </a:xfrm>
          <a:prstGeom prst="rect">
            <a:avLst/>
          </a:prstGeom>
          <a:noFill/>
          <a:ln w="12700" algn="ctr">
            <a:noFill/>
            <a:miter lim="800000"/>
            <a:headEnd/>
            <a:tailEnd/>
          </a:ln>
          <a:effectLst>
            <a:outerShdw dist="53882" dir="2700000" algn="ctr" rotWithShape="0">
              <a:srgbClr val="000000"/>
            </a:outerShdw>
          </a:effectLst>
        </p:spPr>
        <p:txBody>
          <a:bodyPr lIns="90488" tIns="44450" rIns="90488" bIns="44450">
            <a:spAutoFit/>
          </a:bodyPr>
          <a:lstStyle/>
          <a:p>
            <a:pPr indent="457200" eaLnBrk="0" hangingPunct="0">
              <a:lnSpc>
                <a:spcPts val="3500"/>
              </a:lnSpc>
              <a:spcAft>
                <a:spcPts val="750"/>
              </a:spcAft>
              <a:buFont typeface="+mj-lt"/>
              <a:buAutoNum type="arabicPeriod" startAt="15"/>
              <a:tabLst>
                <a:tab pos="4170363" algn="l"/>
              </a:tabLst>
              <a:defRPr/>
            </a:pPr>
            <a:r>
              <a:rPr lang="en-US" sz="2800" b="1" dirty="0">
                <a:latin typeface="Arial" charset="0"/>
              </a:rPr>
              <a:t> Teenagers are mature enough to live on their own.</a:t>
            </a:r>
          </a:p>
        </p:txBody>
      </p:sp>
      <p:sp>
        <p:nvSpPr>
          <p:cNvPr id="182275" name="Rectangle 3"/>
          <p:cNvSpPr>
            <a:spLocks noChangeArrowheads="1"/>
          </p:cNvSpPr>
          <p:nvPr/>
        </p:nvSpPr>
        <p:spPr bwMode="auto">
          <a:xfrm>
            <a:off x="407806" y="1944540"/>
            <a:ext cx="8305800" cy="3847207"/>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eaLnBrk="0" hangingPunct="0">
              <a:lnSpc>
                <a:spcPts val="3500"/>
              </a:lnSpc>
              <a:spcBef>
                <a:spcPts val="0"/>
              </a:spcBef>
              <a:spcAft>
                <a:spcPts val="750"/>
              </a:spcAft>
              <a:defRPr/>
            </a:pPr>
            <a:r>
              <a:rPr lang="en-US" sz="2800" b="1" dirty="0">
                <a:solidFill>
                  <a:srgbClr val="FFD300"/>
                </a:solidFill>
                <a:latin typeface="Arial" charset="0"/>
              </a:rPr>
              <a:t>False: </a:t>
            </a:r>
            <a:r>
              <a:rPr lang="en-US" sz="2800" b="1" dirty="0">
                <a:solidFill>
                  <a:schemeClr val="tx1"/>
                </a:solidFill>
                <a:latin typeface="Arial" charset="0"/>
              </a:rPr>
              <a:t>Runaways often end up:</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Homeless </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Victimized</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Addicted to drugs </a:t>
            </a:r>
          </a:p>
          <a:p>
            <a:pPr marL="1371600" lvl="2" indent="-457200" eaLnBrk="0" hangingPunct="0">
              <a:lnSpc>
                <a:spcPts val="3500"/>
              </a:lnSpc>
              <a:spcBef>
                <a:spcPts val="0"/>
              </a:spcBef>
              <a:spcAft>
                <a:spcPts val="750"/>
              </a:spcAft>
              <a:buFont typeface="Arial" pitchFamily="34" charset="0"/>
              <a:buChar char="•"/>
              <a:defRPr/>
            </a:pPr>
            <a:r>
              <a:rPr lang="en-US" sz="2800" b="1" dirty="0">
                <a:solidFill>
                  <a:schemeClr val="tx1"/>
                </a:solidFill>
                <a:latin typeface="Arial" charset="0"/>
              </a:rPr>
              <a:t>Involved in crime/prostitution</a:t>
            </a:r>
          </a:p>
          <a:p>
            <a:pPr eaLnBrk="0" hangingPunct="0">
              <a:lnSpc>
                <a:spcPts val="3500"/>
              </a:lnSpc>
              <a:spcBef>
                <a:spcPts val="0"/>
              </a:spcBef>
              <a:spcAft>
                <a:spcPts val="750"/>
              </a:spcAft>
              <a:defRPr/>
            </a:pPr>
            <a:r>
              <a:rPr lang="en-US" sz="2800" b="1" dirty="0">
                <a:solidFill>
                  <a:srgbClr val="FFD300"/>
                </a:solidFill>
                <a:latin typeface="Arial" charset="0"/>
              </a:rPr>
              <a:t>32% of homeless youth have attempted suicide.</a:t>
            </a:r>
          </a:p>
          <a:p>
            <a:pPr eaLnBrk="0" hangingPunct="0">
              <a:lnSpc>
                <a:spcPts val="3500"/>
              </a:lnSpc>
              <a:spcBef>
                <a:spcPts val="0"/>
              </a:spcBef>
              <a:spcAft>
                <a:spcPts val="750"/>
              </a:spcAft>
              <a:defRPr/>
            </a:pPr>
            <a:r>
              <a:rPr lang="en-US" sz="2800" b="1" dirty="0">
                <a:solidFill>
                  <a:schemeClr val="tx1"/>
                </a:solidFill>
                <a:latin typeface="Arial" charset="0"/>
              </a:rPr>
              <a:t>Help is available.</a:t>
            </a:r>
            <a:r>
              <a:rPr lang="en-US" sz="2800" b="1" dirty="0">
                <a:solidFill>
                  <a:srgbClr val="FFD300"/>
                </a:solidFill>
                <a:latin typeface="Arial" charset="0"/>
              </a:rPr>
              <a:t>  </a:t>
            </a:r>
            <a:r>
              <a:rPr lang="en-US" sz="2800" b="1" dirty="0">
                <a:solidFill>
                  <a:schemeClr val="tx1"/>
                </a:solidFill>
                <a:latin typeface="Arial" charset="0"/>
              </a:rPr>
              <a:t>Call</a:t>
            </a:r>
            <a:r>
              <a:rPr lang="en-US" sz="2800" b="1" dirty="0">
                <a:solidFill>
                  <a:srgbClr val="FFD300"/>
                </a:solidFill>
                <a:latin typeface="Arial" charset="0"/>
              </a:rPr>
              <a:t> </a:t>
            </a:r>
            <a:r>
              <a:rPr lang="en-US" sz="2800" b="1" dirty="0">
                <a:solidFill>
                  <a:schemeClr val="tx1"/>
                </a:solidFill>
                <a:latin typeface="Arial" charset="0"/>
              </a:rPr>
              <a:t>1-800-Runaway.</a:t>
            </a:r>
            <a:r>
              <a:rPr lang="en-US" sz="2800" dirty="0">
                <a:solidFill>
                  <a:srgbClr val="FFDC03"/>
                </a:solidFill>
                <a:latin typeface="Arial" charset="0"/>
              </a:rPr>
              <a:t> </a:t>
            </a:r>
          </a:p>
        </p:txBody>
      </p:sp>
      <p:pic>
        <p:nvPicPr>
          <p:cNvPr id="182289"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182293" name="Text Box 21"/>
          <p:cNvSpPr txBox="1">
            <a:spLocks noChangeArrowheads="1"/>
          </p:cNvSpPr>
          <p:nvPr/>
        </p:nvSpPr>
        <p:spPr bwMode="auto">
          <a:xfrm>
            <a:off x="4579937" y="5824105"/>
            <a:ext cx="4338637" cy="336550"/>
          </a:xfrm>
          <a:prstGeom prst="rect">
            <a:avLst/>
          </a:prstGeom>
          <a:noFill/>
          <a:ln w="9525" algn="ctr">
            <a:noFill/>
            <a:miter lim="800000"/>
            <a:headEnd/>
            <a:tailEnd/>
          </a:ln>
        </p:spPr>
        <p:txBody>
          <a:bodyPr wrap="none">
            <a:spAutoFit/>
          </a:bodyPr>
          <a:lstStyle/>
          <a:p>
            <a:pPr algn="r" eaLnBrk="0" hangingPunct="0"/>
            <a:r>
              <a:rPr lang="en-US" sz="1600" b="1" dirty="0">
                <a:solidFill>
                  <a:srgbClr val="FFFFFF"/>
                </a:solidFill>
              </a:rPr>
              <a:t>Source: Family and Youth Services Bureau</a:t>
            </a: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91</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animEffect transition="in" filter="wipe(up)">
                                      <p:cBhvr>
                                        <p:cTn id="7" dur="500"/>
                                        <p:tgtEl>
                                          <p:spTgt spid="18227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2293"/>
                                        </p:tgtEl>
                                        <p:attrNameLst>
                                          <p:attrName>style.visibility</p:attrName>
                                        </p:attrNameLst>
                                      </p:cBhvr>
                                      <p:to>
                                        <p:strVal val="visible"/>
                                      </p:to>
                                    </p:set>
                                    <p:animEffect transition="in" filter="wipe(up)">
                                      <p:cBhvr>
                                        <p:cTn id="10" dur="500"/>
                                        <p:tgtEl>
                                          <p:spTgt spid="18229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289"/>
                                        </p:tgtEl>
                                        <p:attrNameLst>
                                          <p:attrName>style.visibility</p:attrName>
                                        </p:attrNameLst>
                                      </p:cBhvr>
                                      <p:to>
                                        <p:strVal val="visible"/>
                                      </p:to>
                                    </p:set>
                                    <p:animEffect transition="in" filter="box(out)">
                                      <p:cBhvr>
                                        <p:cTn id="14" dur="500"/>
                                        <p:tgtEl>
                                          <p:spTgt spid="18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autoUpdateAnimBg="0"/>
      <p:bldP spid="18229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95045" y="1767774"/>
            <a:ext cx="8963891" cy="1173142"/>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lnSpc>
                <a:spcPct val="110000"/>
              </a:lnSpc>
              <a:spcBef>
                <a:spcPct val="50000"/>
              </a:spcBef>
              <a:defRPr/>
            </a:pPr>
            <a:r>
              <a:rPr lang="en-US" sz="3200" b="1" i="1" dirty="0">
                <a:latin typeface="Arial" charset="0"/>
              </a:rPr>
              <a:t>If any of these high risk behaviors </a:t>
            </a:r>
            <a:br>
              <a:rPr lang="en-US" sz="3200" b="1" i="1" dirty="0">
                <a:latin typeface="Arial" charset="0"/>
              </a:rPr>
            </a:br>
            <a:r>
              <a:rPr lang="en-US" sz="3200" b="1" i="1" dirty="0">
                <a:latin typeface="Arial" charset="0"/>
              </a:rPr>
              <a:t>is a problem for you:</a:t>
            </a:r>
          </a:p>
        </p:txBody>
      </p:sp>
      <p:pic>
        <p:nvPicPr>
          <p:cNvPr id="184335" name="Picture 15"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9" name="Rectangle 2"/>
          <p:cNvSpPr>
            <a:spLocks noChangeArrowheads="1"/>
          </p:cNvSpPr>
          <p:nvPr/>
        </p:nvSpPr>
        <p:spPr bwMode="auto">
          <a:xfrm>
            <a:off x="95045" y="2940916"/>
            <a:ext cx="8963891" cy="1120307"/>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lnSpc>
                <a:spcPct val="110000"/>
              </a:lnSpc>
              <a:spcBef>
                <a:spcPct val="50000"/>
              </a:spcBef>
              <a:defRPr/>
            </a:pPr>
            <a:r>
              <a:rPr lang="en-US" sz="6600" b="1" dirty="0">
                <a:solidFill>
                  <a:srgbClr val="FFD300"/>
                </a:solidFill>
                <a:latin typeface="+mj-lt"/>
              </a:rPr>
              <a:t>Take responsibility.</a:t>
            </a:r>
          </a:p>
        </p:txBody>
      </p:sp>
      <p:sp>
        <p:nvSpPr>
          <p:cNvPr id="10" name="Rectangle 2"/>
          <p:cNvSpPr>
            <a:spLocks noChangeArrowheads="1"/>
          </p:cNvSpPr>
          <p:nvPr/>
        </p:nvSpPr>
        <p:spPr bwMode="auto">
          <a:xfrm>
            <a:off x="84412" y="4007596"/>
            <a:ext cx="8963891" cy="1210588"/>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lnSpc>
                <a:spcPct val="110000"/>
              </a:lnSpc>
              <a:spcBef>
                <a:spcPct val="50000"/>
              </a:spcBef>
              <a:defRPr/>
            </a:pPr>
            <a:r>
              <a:rPr lang="en-US" sz="6600" b="1" dirty="0">
                <a:solidFill>
                  <a:srgbClr val="FFD300"/>
                </a:solidFill>
                <a:latin typeface="+mj-lt"/>
              </a:rPr>
              <a:t>Get</a:t>
            </a:r>
            <a:r>
              <a:rPr lang="en-US" sz="7200" b="1" dirty="0">
                <a:solidFill>
                  <a:srgbClr val="FFD300"/>
                </a:solidFill>
                <a:latin typeface="Impact" pitchFamily="34" charset="0"/>
              </a:rPr>
              <a:t> </a:t>
            </a:r>
            <a:r>
              <a:rPr lang="en-US" sz="6600" b="1" dirty="0">
                <a:solidFill>
                  <a:srgbClr val="FFD300"/>
                </a:solidFill>
                <a:latin typeface="+mj-lt"/>
              </a:rPr>
              <a:t>help</a:t>
            </a:r>
            <a:r>
              <a:rPr lang="en-US" sz="7200" b="1" dirty="0">
                <a:solidFill>
                  <a:srgbClr val="FFD300"/>
                </a:solidFill>
              </a:rPr>
              <a:t>!</a:t>
            </a:r>
            <a:endParaRPr lang="en-US" sz="7200" b="1" dirty="0">
              <a:solidFill>
                <a:srgbClr val="FFD300"/>
              </a:solidFill>
              <a:latin typeface="Impact" pitchFamily="34" charset="0"/>
            </a:endParaRP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92</a:t>
            </a:fld>
            <a:r>
              <a:rPr lang="en-US" sz="1800" dirty="0"/>
              <a:t>   </a:t>
            </a:r>
            <a:r>
              <a:rPr lang="en-US" sz="2800" dirty="0"/>
              <a:t>|  </a:t>
            </a:r>
            <a:r>
              <a:rPr lang="en-US" sz="1800" dirty="0"/>
              <a:t>Page 40</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4335"/>
                                        </p:tgtEl>
                                        <p:attrNameLst>
                                          <p:attrName>style.visibility</p:attrName>
                                        </p:attrNameLst>
                                      </p:cBhvr>
                                      <p:to>
                                        <p:strVal val="visible"/>
                                      </p:to>
                                    </p:set>
                                    <p:animEffect transition="in" filter="box(out)">
                                      <p:cBhvr>
                                        <p:cTn id="7" dur="500"/>
                                        <p:tgtEl>
                                          <p:spTgt spid="184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5"/>
          <p:cNvPicPr>
            <a:picLocks noChangeAspect="1" noChangeArrowheads="1"/>
          </p:cNvPicPr>
          <p:nvPr/>
        </p:nvPicPr>
        <p:blipFill>
          <a:blip r:embed="rId3" cstate="print"/>
          <a:srcRect/>
          <a:stretch>
            <a:fillRect/>
          </a:stretch>
        </p:blipFill>
        <p:spPr bwMode="auto">
          <a:xfrm>
            <a:off x="4394200" y="1646856"/>
            <a:ext cx="4749799" cy="4544394"/>
          </a:xfrm>
          <a:prstGeom prst="rect">
            <a:avLst/>
          </a:prstGeom>
          <a:noFill/>
          <a:ln w="9525">
            <a:noFill/>
            <a:miter lim="800000"/>
            <a:headEnd/>
            <a:tailEnd/>
          </a:ln>
        </p:spPr>
      </p:pic>
      <p:pic>
        <p:nvPicPr>
          <p:cNvPr id="271371" name="Picture 11" descr="CarDirPPT_Logo"/>
          <p:cNvPicPr>
            <a:picLocks noChangeAspect="1" noChangeArrowheads="1"/>
          </p:cNvPicPr>
          <p:nvPr/>
        </p:nvPicPr>
        <p:blipFill>
          <a:blip r:embed="rId4" cstate="print"/>
          <a:srcRect/>
          <a:stretch>
            <a:fillRect/>
          </a:stretch>
        </p:blipFill>
        <p:spPr bwMode="auto">
          <a:xfrm>
            <a:off x="552450" y="6305550"/>
            <a:ext cx="469900" cy="469900"/>
          </a:xfrm>
          <a:prstGeom prst="rect">
            <a:avLst/>
          </a:prstGeom>
          <a:noFill/>
          <a:ln w="9525">
            <a:noFill/>
            <a:miter lim="800000"/>
            <a:headEnd/>
            <a:tailEnd/>
          </a:ln>
        </p:spPr>
      </p:pic>
      <p:sp>
        <p:nvSpPr>
          <p:cNvPr id="271373" name="Rectangle 13"/>
          <p:cNvSpPr>
            <a:spLocks noChangeArrowheads="1"/>
          </p:cNvSpPr>
          <p:nvPr/>
        </p:nvSpPr>
        <p:spPr bwMode="auto">
          <a:xfrm>
            <a:off x="7226300" y="25400"/>
            <a:ext cx="1544638" cy="533400"/>
          </a:xfrm>
          <a:prstGeom prst="rect">
            <a:avLst/>
          </a:prstGeom>
          <a:noFill/>
          <a:ln w="9525" algn="ctr">
            <a:noFill/>
            <a:miter lim="800000"/>
            <a:headEnd/>
            <a:tailEnd/>
          </a:ln>
          <a:effectLst>
            <a:outerShdw dist="35921" dir="2700000" algn="ctr" rotWithShape="0">
              <a:schemeClr val="bg2"/>
            </a:outerShdw>
          </a:effectLst>
        </p:spPr>
        <p:txBody>
          <a:bodyPr wrap="none" anchor="ctr">
            <a:spAutoFit/>
          </a:bodyPr>
          <a:lstStyle/>
          <a:p>
            <a:pPr eaLnBrk="0" hangingPunct="0">
              <a:defRPr/>
            </a:pPr>
            <a:r>
              <a:rPr lang="en-US" sz="2900" b="1" dirty="0">
                <a:solidFill>
                  <a:srgbClr val="FFE419"/>
                </a:solidFill>
                <a:latin typeface="Arial" charset="0"/>
              </a:rPr>
              <a:t>›››</a:t>
            </a:r>
            <a:r>
              <a:rPr lang="en-US" dirty="0">
                <a:solidFill>
                  <a:srgbClr val="FFE419"/>
                </a:solidFill>
                <a:latin typeface="Impact" pitchFamily="34" charset="0"/>
              </a:rPr>
              <a:t> </a:t>
            </a:r>
            <a:r>
              <a:rPr lang="en-US" dirty="0">
                <a:solidFill>
                  <a:schemeClr val="tx1"/>
                </a:solidFill>
                <a:latin typeface="Impact" pitchFamily="34" charset="0"/>
              </a:rPr>
              <a:t>step 16</a:t>
            </a:r>
            <a:r>
              <a:rPr lang="en-US" dirty="0">
                <a:latin typeface="Impact" pitchFamily="34" charset="0"/>
              </a:rPr>
              <a:t> </a:t>
            </a:r>
          </a:p>
        </p:txBody>
      </p:sp>
      <p:sp>
        <p:nvSpPr>
          <p:cNvPr id="2" name="Rectangle 1"/>
          <p:cNvSpPr/>
          <p:nvPr/>
        </p:nvSpPr>
        <p:spPr>
          <a:xfrm>
            <a:off x="552450" y="2559627"/>
            <a:ext cx="3448050" cy="2549737"/>
          </a:xfrm>
          <a:prstGeom prst="rect">
            <a:avLst/>
          </a:prstGeom>
        </p:spPr>
        <p:txBody>
          <a:bodyPr wrap="square">
            <a:spAutoFit/>
          </a:bodyPr>
          <a:lstStyle/>
          <a:p>
            <a:pPr marL="0" lvl="1" eaLnBrk="0" hangingPunct="0">
              <a:lnSpc>
                <a:spcPts val="3900"/>
              </a:lnSpc>
              <a:spcBef>
                <a:spcPts val="0"/>
              </a:spcBef>
              <a:spcAft>
                <a:spcPts val="750"/>
              </a:spcAft>
              <a:buClr>
                <a:srgbClr val="FFD300"/>
              </a:buClr>
            </a:pPr>
            <a:r>
              <a:rPr lang="en-US" sz="2800" b="1" dirty="0"/>
              <a:t>Completing the steps outlined on pages 41 – 42 will ensure your career plans are real.</a:t>
            </a:r>
          </a:p>
        </p:txBody>
      </p:sp>
      <p:sp>
        <p:nvSpPr>
          <p:cNvPr id="8"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93</a:t>
            </a:fld>
            <a:r>
              <a:rPr lang="en-US" sz="1800" dirty="0"/>
              <a:t>   </a:t>
            </a:r>
            <a:r>
              <a:rPr lang="en-US" sz="2800" dirty="0"/>
              <a:t>|  </a:t>
            </a:r>
            <a:r>
              <a:rPr lang="en-US" sz="1800" dirty="0"/>
              <a:t>Pages 41 – 42 </a:t>
            </a:r>
            <a:endParaRPr lang="en-US" sz="1600" dirty="0"/>
          </a:p>
        </p:txBody>
      </p:sp>
      <p:sp>
        <p:nvSpPr>
          <p:cNvPr id="7"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Your Plan of Action</a:t>
            </a:r>
            <a:endParaRPr lang="en-US" sz="3000" dirty="0">
              <a:latin typeface="Impact" pitchFamily="34" charset="0"/>
            </a:endParaRPr>
          </a:p>
        </p:txBody>
      </p:sp>
      <p:sp>
        <p:nvSpPr>
          <p:cNvPr id="9" name="Rectangle 2"/>
          <p:cNvSpPr>
            <a:spLocks noChangeArrowheads="1"/>
          </p:cNvSpPr>
          <p:nvPr/>
        </p:nvSpPr>
        <p:spPr bwMode="auto">
          <a:xfrm>
            <a:off x="12700" y="651663"/>
            <a:ext cx="9131300" cy="1074653"/>
          </a:xfrm>
          <a:prstGeom prst="rect">
            <a:avLst/>
          </a:prstGeom>
          <a:noFill/>
          <a:ln w="12700">
            <a:noFill/>
            <a:miter lim="800000"/>
            <a:headEnd/>
            <a:tailEnd/>
          </a:ln>
          <a:effectLst>
            <a:outerShdw dist="53882" dir="2700000" algn="ctr" rotWithShape="0">
              <a:srgbClr val="000000"/>
            </a:outerShdw>
          </a:effectLst>
        </p:spPr>
        <p:txBody>
          <a:bodyPr wrap="square" lIns="90488" tIns="44450" rIns="90488" bIns="44450">
            <a:spAutoFit/>
          </a:bodyPr>
          <a:lstStyle/>
          <a:p>
            <a:pPr algn="ctr" eaLnBrk="0" hangingPunct="0">
              <a:spcBef>
                <a:spcPts val="0"/>
              </a:spcBef>
              <a:defRPr/>
            </a:pPr>
            <a:r>
              <a:rPr lang="en-US" sz="3200" b="1" i="1" dirty="0">
                <a:solidFill>
                  <a:srgbClr val="FFD300"/>
                </a:solidFill>
                <a:latin typeface="Arial" charset="0"/>
              </a:rPr>
              <a:t>A goal without a plan is a dream.</a:t>
            </a:r>
          </a:p>
          <a:p>
            <a:pPr algn="ctr" eaLnBrk="0" hangingPunct="0">
              <a:spcBef>
                <a:spcPts val="0"/>
              </a:spcBef>
              <a:defRPr/>
            </a:pPr>
            <a:r>
              <a:rPr lang="en-US" sz="3200" b="1" i="1" dirty="0">
                <a:solidFill>
                  <a:srgbClr val="FFD300"/>
                </a:solidFill>
                <a:latin typeface="Arial" charset="0"/>
              </a:rPr>
              <a:t>A dream without action is a fantasy.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71371"/>
                                        </p:tgtEl>
                                        <p:attrNameLst>
                                          <p:attrName>style.visibility</p:attrName>
                                        </p:attrNameLst>
                                      </p:cBhvr>
                                      <p:to>
                                        <p:strVal val="visible"/>
                                      </p:to>
                                    </p:set>
                                    <p:animEffect transition="in" filter="box(out)">
                                      <p:cBhvr>
                                        <p:cTn id="7" dur="500"/>
                                        <p:tgtEl>
                                          <p:spTgt spid="271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5" name="Rectangle 5"/>
          <p:cNvSpPr>
            <a:spLocks noChangeArrowheads="1"/>
          </p:cNvSpPr>
          <p:nvPr/>
        </p:nvSpPr>
        <p:spPr bwMode="auto">
          <a:xfrm>
            <a:off x="139695" y="1905000"/>
            <a:ext cx="5517365" cy="2640723"/>
          </a:xfrm>
          <a:prstGeom prst="rect">
            <a:avLst/>
          </a:prstGeom>
          <a:noFill/>
          <a:ln w="12700">
            <a:noFill/>
            <a:miter lim="800000"/>
            <a:headEnd/>
            <a:tailEnd/>
          </a:ln>
          <a:effectLst>
            <a:outerShdw dist="35921" dir="2700000" algn="ctr" rotWithShape="0">
              <a:srgbClr val="000000"/>
            </a:outerShdw>
          </a:effectLst>
        </p:spPr>
        <p:txBody>
          <a:bodyPr wrap="square" lIns="0" rIns="0" anchor="ctr">
            <a:spAutoFit/>
          </a:bodyPr>
          <a:lstStyle/>
          <a:p>
            <a:pPr eaLnBrk="0" hangingPunct="0">
              <a:spcAft>
                <a:spcPct val="30000"/>
              </a:spcAft>
              <a:defRPr/>
            </a:pPr>
            <a:r>
              <a:rPr lang="en-US" b="1" i="1" dirty="0">
                <a:solidFill>
                  <a:srgbClr val="FFD300"/>
                </a:solidFill>
                <a:latin typeface="Arial" charset="0"/>
              </a:rPr>
              <a:t>Greg Shaw’s </a:t>
            </a:r>
            <a:r>
              <a:rPr lang="en-US" b="1" i="1" dirty="0">
                <a:latin typeface="Arial" charset="0"/>
              </a:rPr>
              <a:t>spine ends at his waist. </a:t>
            </a:r>
          </a:p>
          <a:p>
            <a:pPr marL="228600" indent="-228600" eaLnBrk="0" hangingPunct="0">
              <a:spcAft>
                <a:spcPct val="30000"/>
              </a:spcAft>
              <a:buFont typeface="Arial" pitchFamily="34" charset="0"/>
              <a:buChar char="•"/>
              <a:defRPr/>
            </a:pPr>
            <a:r>
              <a:rPr lang="en-US" b="1" i="1" dirty="0">
                <a:latin typeface="Arial" charset="0"/>
              </a:rPr>
              <a:t>He overcomes challenges every day</a:t>
            </a:r>
          </a:p>
          <a:p>
            <a:pPr marL="228600" indent="-228600" eaLnBrk="0" hangingPunct="0">
              <a:spcAft>
                <a:spcPct val="30000"/>
              </a:spcAft>
              <a:buFont typeface="Arial" pitchFamily="34" charset="0"/>
              <a:buChar char="•"/>
              <a:defRPr/>
            </a:pPr>
            <a:r>
              <a:rPr lang="en-US" b="1" i="1" dirty="0">
                <a:latin typeface="Arial" charset="0"/>
              </a:rPr>
              <a:t>He is one of America’s greatest student athletes</a:t>
            </a:r>
          </a:p>
          <a:p>
            <a:pPr marL="228600" indent="-228600" eaLnBrk="0" hangingPunct="0">
              <a:spcAft>
                <a:spcPct val="30000"/>
              </a:spcAft>
              <a:buFont typeface="Arial" pitchFamily="34" charset="0"/>
              <a:buChar char="•"/>
              <a:defRPr/>
            </a:pPr>
            <a:r>
              <a:rPr lang="en-US" b="1" i="1" dirty="0">
                <a:latin typeface="Arial" charset="0"/>
              </a:rPr>
              <a:t>He’s won a Silver, a Bronze and three Gold Paralympic Medals</a:t>
            </a:r>
          </a:p>
        </p:txBody>
      </p:sp>
      <p:sp>
        <p:nvSpPr>
          <p:cNvPr id="256006" name="Rectangle 6"/>
          <p:cNvSpPr>
            <a:spLocks noChangeArrowheads="1"/>
          </p:cNvSpPr>
          <p:nvPr/>
        </p:nvSpPr>
        <p:spPr bwMode="auto">
          <a:xfrm>
            <a:off x="0" y="952500"/>
            <a:ext cx="9144000" cy="616066"/>
          </a:xfrm>
          <a:prstGeom prst="rect">
            <a:avLst/>
          </a:prstGeom>
          <a:noFill/>
          <a:ln w="12700">
            <a:noFill/>
            <a:miter lim="800000"/>
            <a:headEnd/>
            <a:tailEnd/>
          </a:ln>
          <a:effectLst>
            <a:outerShdw dist="63500" dir="2212194" algn="ctr" rotWithShape="0">
              <a:srgbClr val="000000"/>
            </a:outerShdw>
          </a:effectLst>
        </p:spPr>
        <p:txBody>
          <a:bodyPr wrap="square" tIns="44450" rIns="0" bIns="44450">
            <a:spAutoFit/>
          </a:bodyPr>
          <a:lstStyle/>
          <a:p>
            <a:pPr marL="0" lvl="4" algn="ctr" eaLnBrk="0" hangingPunct="0">
              <a:lnSpc>
                <a:spcPct val="95000"/>
              </a:lnSpc>
              <a:defRPr/>
            </a:pPr>
            <a:r>
              <a:rPr lang="en-US" sz="3600" b="1" i="1" dirty="0">
                <a:solidFill>
                  <a:srgbClr val="FFD300"/>
                </a:solidFill>
                <a:latin typeface="Arial" charset="0"/>
              </a:rPr>
              <a:t>“If I can do this, I can do anything.”</a:t>
            </a:r>
          </a:p>
        </p:txBody>
      </p:sp>
      <p:grpSp>
        <p:nvGrpSpPr>
          <p:cNvPr id="2" name="Group 17"/>
          <p:cNvGrpSpPr>
            <a:grpSpLocks/>
          </p:cNvGrpSpPr>
          <p:nvPr/>
        </p:nvGrpSpPr>
        <p:grpSpPr bwMode="auto">
          <a:xfrm>
            <a:off x="5637939" y="1905000"/>
            <a:ext cx="3609975" cy="2797969"/>
            <a:chOff x="2880" y="1200"/>
            <a:chExt cx="2832" cy="2036"/>
          </a:xfrm>
        </p:grpSpPr>
        <p:pic>
          <p:nvPicPr>
            <p:cNvPr id="137225" name="Picture 8" descr="Greg 4"/>
            <p:cNvPicPr>
              <a:picLocks noChangeAspect="1" noChangeArrowheads="1"/>
            </p:cNvPicPr>
            <p:nvPr/>
          </p:nvPicPr>
          <p:blipFill>
            <a:blip r:embed="rId3" cstate="print"/>
            <a:srcRect/>
            <a:stretch>
              <a:fillRect/>
            </a:stretch>
          </p:blipFill>
          <p:spPr bwMode="auto">
            <a:xfrm>
              <a:off x="2880" y="1200"/>
              <a:ext cx="2832" cy="2036"/>
            </a:xfrm>
            <a:prstGeom prst="rect">
              <a:avLst/>
            </a:prstGeom>
            <a:noFill/>
            <a:ln w="9525">
              <a:noFill/>
              <a:miter lim="800000"/>
              <a:headEnd/>
              <a:tailEnd/>
            </a:ln>
          </p:spPr>
        </p:pic>
        <p:pic>
          <p:nvPicPr>
            <p:cNvPr id="256009" name="Picture 9" descr="NAC-logo-final"/>
            <p:cNvPicPr>
              <a:picLocks noChangeAspect="1" noChangeArrowheads="1"/>
            </p:cNvPicPr>
            <p:nvPr/>
          </p:nvPicPr>
          <p:blipFill>
            <a:blip r:embed="rId4" cstate="print">
              <a:clrChange>
                <a:clrFrom>
                  <a:srgbClr val="FDFDFD"/>
                </a:clrFrom>
                <a:clrTo>
                  <a:srgbClr val="FDFDFD">
                    <a:alpha val="0"/>
                  </a:srgbClr>
                </a:clrTo>
              </a:clrChange>
            </a:blip>
            <a:srcRect l="-15131" t="-4854" r="-9987" b="-1952"/>
            <a:stretch>
              <a:fillRect/>
            </a:stretch>
          </p:blipFill>
          <p:spPr bwMode="auto">
            <a:xfrm>
              <a:off x="2880" y="2064"/>
              <a:ext cx="558" cy="768"/>
            </a:xfrm>
            <a:prstGeom prst="rect">
              <a:avLst/>
            </a:prstGeom>
            <a:noFill/>
            <a:effectLst>
              <a:outerShdw dist="17961" dir="2700000" algn="ctr" rotWithShape="0">
                <a:srgbClr val="969696">
                  <a:alpha val="50000"/>
                </a:srgbClr>
              </a:outerShdw>
            </a:effectLst>
          </p:spPr>
        </p:pic>
        <p:sp>
          <p:nvSpPr>
            <p:cNvPr id="256011" name="Rectangle 11"/>
            <p:cNvSpPr>
              <a:spLocks noChangeArrowheads="1"/>
            </p:cNvSpPr>
            <p:nvPr/>
          </p:nvSpPr>
          <p:spPr bwMode="auto">
            <a:xfrm>
              <a:off x="2895" y="1358"/>
              <a:ext cx="2736" cy="336"/>
            </a:xfrm>
            <a:prstGeom prst="rect">
              <a:avLst/>
            </a:prstGeom>
            <a:noFill/>
            <a:ln w="9525" algn="ctr">
              <a:noFill/>
              <a:miter lim="800000"/>
              <a:headEnd/>
              <a:tailEnd/>
            </a:ln>
            <a:effectLst>
              <a:outerShdw dist="17961" dir="2700000" algn="ctr" rotWithShape="0">
                <a:schemeClr val="bg2"/>
              </a:outerShdw>
            </a:effectLst>
          </p:spPr>
          <p:txBody>
            <a:bodyPr>
              <a:spAutoFit/>
            </a:bodyPr>
            <a:lstStyle/>
            <a:p>
              <a:pPr algn="ctr" eaLnBrk="0" hangingPunct="0">
                <a:defRPr/>
              </a:pPr>
              <a:r>
                <a:rPr lang="en-US" b="1" i="1" dirty="0">
                  <a:solidFill>
                    <a:srgbClr val="FFD300"/>
                  </a:solidFill>
                  <a:effectLst>
                    <a:glow rad="63500">
                      <a:schemeClr val="bg2">
                        <a:alpha val="50000"/>
                      </a:schemeClr>
                    </a:glow>
                  </a:effectLst>
                  <a:latin typeface="Arial" charset="0"/>
                </a:rPr>
                <a:t>“I will never give up!.”</a:t>
              </a:r>
            </a:p>
          </p:txBody>
        </p:sp>
      </p:grpSp>
      <p:sp>
        <p:nvSpPr>
          <p:cNvPr id="256016" name="Rectangle 16"/>
          <p:cNvSpPr>
            <a:spLocks noChangeArrowheads="1"/>
          </p:cNvSpPr>
          <p:nvPr/>
        </p:nvSpPr>
        <p:spPr bwMode="auto">
          <a:xfrm>
            <a:off x="342900" y="4997811"/>
            <a:ext cx="8458200" cy="905376"/>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marL="228600" indent="-228600" eaLnBrk="0" hangingPunct="0">
              <a:spcAft>
                <a:spcPts val="600"/>
              </a:spcAft>
              <a:buClr>
                <a:srgbClr val="FFD300"/>
              </a:buClr>
              <a:buFontTx/>
              <a:buChar char="•"/>
              <a:defRPr/>
            </a:pPr>
            <a:r>
              <a:rPr lang="en-US" b="1" dirty="0">
                <a:solidFill>
                  <a:srgbClr val="FFD300"/>
                </a:solidFill>
                <a:latin typeface="Arial" charset="0"/>
              </a:rPr>
              <a:t>What challenges do you need to overcome?</a:t>
            </a:r>
          </a:p>
          <a:p>
            <a:pPr marL="228600" indent="-228600" eaLnBrk="0" hangingPunct="0">
              <a:spcAft>
                <a:spcPts val="600"/>
              </a:spcAft>
              <a:buClr>
                <a:srgbClr val="FFD300"/>
              </a:buClr>
              <a:buFontTx/>
              <a:buChar char="•"/>
              <a:defRPr/>
            </a:pPr>
            <a:r>
              <a:rPr lang="en-US" b="1" dirty="0">
                <a:solidFill>
                  <a:srgbClr val="FFD300"/>
                </a:solidFill>
                <a:latin typeface="Arial" charset="0"/>
              </a:rPr>
              <a:t>How can you help others overcome their challenges?</a:t>
            </a:r>
            <a:endParaRPr lang="en-US" dirty="0">
              <a:solidFill>
                <a:srgbClr val="FFD300"/>
              </a:solidFill>
              <a:latin typeface="Arial" charset="0"/>
            </a:endParaRPr>
          </a:p>
        </p:txBody>
      </p:sp>
      <p:pic>
        <p:nvPicPr>
          <p:cNvPr id="256020" name="Picture 20" descr="CarDirPPT_Logo"/>
          <p:cNvPicPr>
            <a:picLocks noChangeAspect="1" noChangeArrowheads="1"/>
          </p:cNvPicPr>
          <p:nvPr/>
        </p:nvPicPr>
        <p:blipFill>
          <a:blip r:embed="rId5" cstate="print"/>
          <a:srcRect/>
          <a:stretch>
            <a:fillRect/>
          </a:stretch>
        </p:blipFill>
        <p:spPr bwMode="auto">
          <a:xfrm>
            <a:off x="552450" y="6305550"/>
            <a:ext cx="469900" cy="469900"/>
          </a:xfrm>
          <a:prstGeom prst="rect">
            <a:avLst/>
          </a:prstGeom>
          <a:noFill/>
          <a:ln w="9525">
            <a:noFill/>
            <a:miter lim="800000"/>
            <a:headEnd/>
            <a:tailEnd/>
          </a:ln>
        </p:spPr>
      </p:pic>
      <p:sp>
        <p:nvSpPr>
          <p:cNvPr id="12" name="Slide Number Placeholder 3"/>
          <p:cNvSpPr txBox="1">
            <a:spLocks/>
          </p:cNvSpPr>
          <p:nvPr/>
        </p:nvSpPr>
        <p:spPr>
          <a:xfrm>
            <a:off x="1145350" y="6304974"/>
            <a:ext cx="3106016" cy="553025"/>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94</a:t>
            </a:fld>
            <a:r>
              <a:rPr lang="en-US" sz="1800" dirty="0"/>
              <a:t>   </a:t>
            </a:r>
            <a:r>
              <a:rPr lang="en-US" sz="2800" dirty="0"/>
              <a:t>|  </a:t>
            </a:r>
            <a:r>
              <a:rPr lang="en-US" sz="1800" dirty="0"/>
              <a:t>Page 43 </a:t>
            </a:r>
            <a:endParaRPr lang="en-US" sz="1600" dirty="0"/>
          </a:p>
        </p:txBody>
      </p:sp>
      <p:sp>
        <p:nvSpPr>
          <p:cNvPr id="11" name="Rectangle 19"/>
          <p:cNvSpPr>
            <a:spLocks noChangeArrowheads="1"/>
          </p:cNvSpPr>
          <p:nvPr/>
        </p:nvSpPr>
        <p:spPr bwMode="auto">
          <a:xfrm>
            <a:off x="1651000" y="15101"/>
            <a:ext cx="5486400" cy="553998"/>
          </a:xfrm>
          <a:prstGeom prst="rect">
            <a:avLst/>
          </a:prstGeom>
          <a:noFill/>
          <a:ln w="9525" algn="ctr">
            <a:noFill/>
            <a:miter lim="800000"/>
            <a:headEnd/>
            <a:tailEnd/>
          </a:ln>
          <a:effectLst>
            <a:outerShdw dist="35921" dir="2700000" algn="ctr" rotWithShape="0">
              <a:schemeClr val="bg2"/>
            </a:outerShdw>
          </a:effectLst>
        </p:spPr>
        <p:txBody>
          <a:bodyPr wrap="square" anchor="ctr">
            <a:spAutoFit/>
          </a:bodyPr>
          <a:lstStyle/>
          <a:p>
            <a:pPr eaLnBrk="0" hangingPunct="0">
              <a:defRPr/>
            </a:pPr>
            <a:r>
              <a:rPr lang="en-US" sz="3000" dirty="0">
                <a:solidFill>
                  <a:schemeClr val="tx1"/>
                </a:solidFill>
                <a:latin typeface="Impact" pitchFamily="34" charset="0"/>
              </a:rPr>
              <a:t>The National Ability Center</a:t>
            </a:r>
            <a:endParaRPr lang="en-US" sz="30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56006"/>
                                        </p:tgtEl>
                                        <p:attrNameLst>
                                          <p:attrName>style.visibility</p:attrName>
                                        </p:attrNameLst>
                                      </p:cBhvr>
                                      <p:to>
                                        <p:strVal val="visible"/>
                                      </p:to>
                                    </p:set>
                                    <p:anim calcmode="lin" valueType="num">
                                      <p:cBhvr>
                                        <p:cTn id="7" dur="500" fill="hold"/>
                                        <p:tgtEl>
                                          <p:spTgt spid="256006"/>
                                        </p:tgtEl>
                                        <p:attrNameLst>
                                          <p:attrName>ppt_w</p:attrName>
                                        </p:attrNameLst>
                                      </p:cBhvr>
                                      <p:tavLst>
                                        <p:tav tm="0">
                                          <p:val>
                                            <p:fltVal val="0"/>
                                          </p:val>
                                        </p:tav>
                                        <p:tav tm="100000">
                                          <p:val>
                                            <p:strVal val="#ppt_w"/>
                                          </p:val>
                                        </p:tav>
                                      </p:tavLst>
                                    </p:anim>
                                    <p:anim calcmode="lin" valueType="num">
                                      <p:cBhvr>
                                        <p:cTn id="8" dur="500" fill="hold"/>
                                        <p:tgtEl>
                                          <p:spTgt spid="256006"/>
                                        </p:tgtEl>
                                        <p:attrNameLst>
                                          <p:attrName>ppt_h</p:attrName>
                                        </p:attrNameLst>
                                      </p:cBhvr>
                                      <p:tavLst>
                                        <p:tav tm="0">
                                          <p:val>
                                            <p:fltVal val="0"/>
                                          </p:val>
                                        </p:tav>
                                        <p:tav tm="100000">
                                          <p:val>
                                            <p:strVal val="#ppt_h"/>
                                          </p:val>
                                        </p:tav>
                                      </p:tavLst>
                                    </p:anim>
                                    <p:animEffect transition="in" filter="fade">
                                      <p:cBhvr>
                                        <p:cTn id="9" dur="500"/>
                                        <p:tgtEl>
                                          <p:spTgt spid="256006"/>
                                        </p:tgtEl>
                                      </p:cBhvr>
                                    </p:animEffect>
                                  </p:childTnLst>
                                </p:cTn>
                              </p:par>
                            </p:childTnLst>
                          </p:cTn>
                        </p:par>
                        <p:par>
                          <p:cTn id="10" fill="hold">
                            <p:stCondLst>
                              <p:cond delay="500"/>
                            </p:stCondLst>
                            <p:childTnLst>
                              <p:par>
                                <p:cTn id="11" presetID="2" presetClass="entr" presetSubtype="9"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500"/>
                                  </p:stCondLst>
                                  <p:childTnLst>
                                    <p:set>
                                      <p:cBhvr>
                                        <p:cTn id="17" dur="1" fill="hold">
                                          <p:stCondLst>
                                            <p:cond delay="0"/>
                                          </p:stCondLst>
                                        </p:cTn>
                                        <p:tgtEl>
                                          <p:spTgt spid="256005"/>
                                        </p:tgtEl>
                                        <p:attrNameLst>
                                          <p:attrName>style.visibility</p:attrName>
                                        </p:attrNameLst>
                                      </p:cBhvr>
                                      <p:to>
                                        <p:strVal val="visible"/>
                                      </p:to>
                                    </p:set>
                                    <p:animEffect transition="in" filter="wipe(up)">
                                      <p:cBhvr>
                                        <p:cTn id="18" dur="1000"/>
                                        <p:tgtEl>
                                          <p:spTgt spid="256005"/>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256016"/>
                                        </p:tgtEl>
                                        <p:attrNameLst>
                                          <p:attrName>style.visibility</p:attrName>
                                        </p:attrNameLst>
                                      </p:cBhvr>
                                      <p:to>
                                        <p:strVal val="visible"/>
                                      </p:to>
                                    </p:set>
                                    <p:animEffect transition="in" filter="wipe(up)">
                                      <p:cBhvr>
                                        <p:cTn id="22" dur="1000"/>
                                        <p:tgtEl>
                                          <p:spTgt spid="256016"/>
                                        </p:tgtEl>
                                      </p:cBhvr>
                                    </p:animEffect>
                                  </p:childTnLst>
                                </p:cTn>
                              </p:par>
                            </p:childTnLst>
                          </p:cTn>
                        </p:par>
                        <p:par>
                          <p:cTn id="23" fill="hold">
                            <p:stCondLst>
                              <p:cond delay="4000"/>
                            </p:stCondLst>
                            <p:childTnLst>
                              <p:par>
                                <p:cTn id="24" presetID="4" presetClass="entr" presetSubtype="32" fill="hold" nodeType="afterEffect">
                                  <p:stCondLst>
                                    <p:cond delay="0"/>
                                  </p:stCondLst>
                                  <p:childTnLst>
                                    <p:set>
                                      <p:cBhvr>
                                        <p:cTn id="25" dur="1" fill="hold">
                                          <p:stCondLst>
                                            <p:cond delay="0"/>
                                          </p:stCondLst>
                                        </p:cTn>
                                        <p:tgtEl>
                                          <p:spTgt spid="256020"/>
                                        </p:tgtEl>
                                        <p:attrNameLst>
                                          <p:attrName>style.visibility</p:attrName>
                                        </p:attrNameLst>
                                      </p:cBhvr>
                                      <p:to>
                                        <p:strVal val="visible"/>
                                      </p:to>
                                    </p:set>
                                    <p:animEffect transition="in" filter="box(out)">
                                      <p:cBhvr>
                                        <p:cTn id="26" dur="500"/>
                                        <p:tgtEl>
                                          <p:spTgt spid="25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utoUpdateAnimBg="0"/>
      <p:bldP spid="256006" grpId="0"/>
      <p:bldP spid="2560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4"/>
          <p:cNvSpPr>
            <a:spLocks noChangeArrowheads="1"/>
          </p:cNvSpPr>
          <p:nvPr/>
        </p:nvSpPr>
        <p:spPr bwMode="auto">
          <a:xfrm>
            <a:off x="929389" y="3869620"/>
            <a:ext cx="7360171" cy="1936428"/>
          </a:xfrm>
          <a:prstGeom prst="rect">
            <a:avLst/>
          </a:prstGeom>
          <a:noFill/>
          <a:ln w="12700">
            <a:noFill/>
            <a:miter lim="800000"/>
            <a:headEnd/>
            <a:tailEnd/>
          </a:ln>
          <a:effectLst/>
        </p:spPr>
        <p:txBody>
          <a:bodyPr wrap="square" lIns="90488" tIns="44450" rIns="90488" bIns="44450">
            <a:spAutoFit/>
          </a:bodyPr>
          <a:lstStyle/>
          <a:p>
            <a:pPr algn="ctr" eaLnBrk="0" hangingPunct="0">
              <a:tabLst>
                <a:tab pos="4170363" algn="l"/>
              </a:tabLst>
              <a:defRPr/>
            </a:pPr>
            <a:r>
              <a:rPr lang="en-US" sz="6000" b="1" dirty="0">
                <a:effectLst>
                  <a:glow rad="101600">
                    <a:schemeClr val="bg2">
                      <a:lumMod val="95000"/>
                      <a:lumOff val="5000"/>
                      <a:alpha val="60000"/>
                    </a:schemeClr>
                  </a:glow>
                  <a:outerShdw blurRad="38100" dist="38100" dir="2700000" algn="ctr" rotWithShape="0">
                    <a:srgbClr val="C00000">
                      <a:alpha val="67000"/>
                    </a:srgbClr>
                  </a:outerShdw>
                </a:effectLst>
                <a:latin typeface="Franklin Gothic Demi Cond" pitchFamily="34" charset="0"/>
              </a:rPr>
              <a:t>1-800-GO-GUARD</a:t>
            </a:r>
          </a:p>
          <a:p>
            <a:pPr algn="ctr" eaLnBrk="0" hangingPunct="0">
              <a:tabLst>
                <a:tab pos="4170363" algn="l"/>
              </a:tabLst>
              <a:defRPr/>
            </a:pPr>
            <a:r>
              <a:rPr lang="en-US" sz="6000" b="1" dirty="0">
                <a:effectLst>
                  <a:glow rad="101600">
                    <a:schemeClr val="bg2">
                      <a:lumMod val="95000"/>
                      <a:lumOff val="5000"/>
                      <a:alpha val="60000"/>
                    </a:schemeClr>
                  </a:glow>
                  <a:outerShdw blurRad="38100" dist="38100" dir="2700000" algn="ctr" rotWithShape="0">
                    <a:srgbClr val="C00000">
                      <a:alpha val="67000"/>
                    </a:srgbClr>
                  </a:outerShdw>
                </a:effectLst>
                <a:latin typeface="Franklin Gothic Demi Cond" pitchFamily="34" charset="0"/>
              </a:rPr>
              <a:t>NationalGuard.com</a:t>
            </a:r>
            <a:endParaRPr lang="en-US" sz="3200" b="1" dirty="0">
              <a:effectLst>
                <a:glow rad="101600">
                  <a:schemeClr val="bg2">
                    <a:lumMod val="95000"/>
                    <a:lumOff val="5000"/>
                    <a:alpha val="60000"/>
                  </a:schemeClr>
                </a:glow>
                <a:outerShdw blurRad="38100" dist="38100" dir="2700000" algn="ctr" rotWithShape="0">
                  <a:srgbClr val="C00000">
                    <a:alpha val="67000"/>
                  </a:srgbClr>
                </a:outerShdw>
              </a:effectLst>
              <a:latin typeface="Franklin Gothic Demi Cond" pitchFamily="34" charset="0"/>
            </a:endParaRPr>
          </a:p>
        </p:txBody>
      </p:sp>
      <p:pic>
        <p:nvPicPr>
          <p:cNvPr id="196624"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Rounded Rectangle 5"/>
          <p:cNvSpPr/>
          <p:nvPr/>
        </p:nvSpPr>
        <p:spPr bwMode="auto">
          <a:xfrm>
            <a:off x="2353456" y="1499016"/>
            <a:ext cx="4512039" cy="2398427"/>
          </a:xfrm>
          <a:prstGeom prst="roundRect">
            <a:avLst/>
          </a:prstGeom>
          <a:noFill/>
          <a:ln w="358775" cap="flat" cmpd="sng" algn="ctr">
            <a:solidFill>
              <a:schemeClr val="bg2"/>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Arial" charset="0"/>
            </a:endParaRPr>
          </a:p>
        </p:txBody>
      </p:sp>
      <p:sp>
        <p:nvSpPr>
          <p:cNvPr id="7" name="Slide Number Placeholder 3"/>
          <p:cNvSpPr txBox="1">
            <a:spLocks/>
          </p:cNvSpPr>
          <p:nvPr/>
        </p:nvSpPr>
        <p:spPr>
          <a:xfrm>
            <a:off x="1145350" y="6304975"/>
            <a:ext cx="3106016" cy="304800"/>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95</a:t>
            </a:fld>
            <a:r>
              <a:rPr lang="en-US" sz="1800" dirty="0"/>
              <a:t>   </a:t>
            </a:r>
            <a:r>
              <a:rPr lang="en-US" sz="2800" dirty="0"/>
              <a:t>|</a:t>
            </a:r>
            <a:endParaRPr lang="en-US" sz="1600"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9537" t="25505" r="3796" b="29218"/>
          <a:stretch/>
        </p:blipFill>
        <p:spPr>
          <a:xfrm>
            <a:off x="1733550" y="971550"/>
            <a:ext cx="5943600" cy="3105150"/>
          </a:xfrm>
          <a:prstGeom prst="rect">
            <a:avLst/>
          </a:prstGeom>
        </p:spPr>
      </p:pic>
    </p:spTree>
    <p:extLst>
      <p:ext uri="{BB962C8B-B14F-4D97-AF65-F5344CB8AC3E}">
        <p14:creationId xmlns:p14="http://schemas.microsoft.com/office/powerpoint/2010/main" val="19913479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96624"/>
                                        </p:tgtEl>
                                        <p:attrNameLst>
                                          <p:attrName>style.visibility</p:attrName>
                                        </p:attrNameLst>
                                      </p:cBhvr>
                                      <p:to>
                                        <p:strVal val="visible"/>
                                      </p:to>
                                    </p:set>
                                    <p:animEffect transition="in" filter="box(out)">
                                      <p:cBhvr>
                                        <p:cTn id="7" dur="500"/>
                                        <p:tgtEl>
                                          <p:spTgt spid="196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13"/>
          <p:cNvSpPr>
            <a:spLocks noChangeArrowheads="1"/>
          </p:cNvSpPr>
          <p:nvPr/>
        </p:nvSpPr>
        <p:spPr bwMode="auto">
          <a:xfrm>
            <a:off x="-12700" y="673100"/>
            <a:ext cx="9144000" cy="5430717"/>
          </a:xfrm>
          <a:prstGeom prst="rect">
            <a:avLst/>
          </a:prstGeom>
          <a:noFill/>
          <a:ln w="9525" algn="ctr">
            <a:noFill/>
            <a:miter lim="800000"/>
            <a:headEnd/>
            <a:tailEnd/>
          </a:ln>
        </p:spPr>
        <p:txBody>
          <a:bodyPr>
            <a:spAutoFit/>
          </a:bodyPr>
          <a:lstStyle/>
          <a:p>
            <a:pPr algn="ctr" eaLnBrk="0" hangingPunct="0"/>
            <a:r>
              <a:rPr lang="en-US" sz="4000" b="1" i="1" dirty="0">
                <a:solidFill>
                  <a:schemeClr val="bg1"/>
                </a:solidFill>
              </a:rPr>
              <a:t>The Army National Guard</a:t>
            </a:r>
          </a:p>
          <a:p>
            <a:pPr algn="ctr" eaLnBrk="0" hangingPunct="0">
              <a:lnSpc>
                <a:spcPct val="110000"/>
              </a:lnSpc>
            </a:pPr>
            <a:endParaRPr lang="en-US" sz="2700" b="1" i="1" dirty="0">
              <a:solidFill>
                <a:schemeClr val="bg1"/>
              </a:solidFill>
            </a:endParaRPr>
          </a:p>
          <a:p>
            <a:pPr algn="ctr" eaLnBrk="0" hangingPunct="0">
              <a:lnSpc>
                <a:spcPct val="110000"/>
              </a:lnSpc>
            </a:pPr>
            <a:r>
              <a:rPr lang="en-US" sz="2700" b="1" i="1" dirty="0">
                <a:solidFill>
                  <a:schemeClr val="bg1"/>
                </a:solidFill>
              </a:rPr>
              <a:t>We serve in peace. We serve in crisis.</a:t>
            </a:r>
          </a:p>
          <a:p>
            <a:pPr algn="ctr" eaLnBrk="0" hangingPunct="0">
              <a:lnSpc>
                <a:spcPct val="110000"/>
              </a:lnSpc>
            </a:pPr>
            <a:r>
              <a:rPr lang="en-US" sz="2700" b="1" i="1" dirty="0">
                <a:solidFill>
                  <a:schemeClr val="bg1"/>
                </a:solidFill>
              </a:rPr>
              <a:t>We protect. We defend.</a:t>
            </a:r>
          </a:p>
          <a:p>
            <a:pPr algn="ctr" eaLnBrk="0" hangingPunct="0">
              <a:lnSpc>
                <a:spcPct val="110000"/>
              </a:lnSpc>
            </a:pPr>
            <a:endParaRPr lang="en-US" sz="1800" b="1" i="1" dirty="0">
              <a:solidFill>
                <a:schemeClr val="bg1"/>
              </a:solidFill>
            </a:endParaRPr>
          </a:p>
          <a:p>
            <a:pPr algn="ctr" eaLnBrk="0" hangingPunct="0">
              <a:lnSpc>
                <a:spcPct val="110000"/>
              </a:lnSpc>
            </a:pPr>
            <a:r>
              <a:rPr lang="en-US" sz="2700" b="1" i="1" dirty="0">
                <a:solidFill>
                  <a:schemeClr val="bg1"/>
                </a:solidFill>
              </a:rPr>
              <a:t>We are our Nation’s oldest military </a:t>
            </a:r>
          </a:p>
          <a:p>
            <a:pPr algn="ctr" eaLnBrk="0" hangingPunct="0">
              <a:lnSpc>
                <a:spcPct val="110000"/>
              </a:lnSpc>
            </a:pPr>
            <a:r>
              <a:rPr lang="en-US" sz="2700" b="1" i="1" dirty="0">
                <a:solidFill>
                  <a:schemeClr val="bg1"/>
                </a:solidFill>
              </a:rPr>
              <a:t>organization, dating back to 1636.</a:t>
            </a:r>
          </a:p>
          <a:p>
            <a:pPr algn="ctr" eaLnBrk="0" hangingPunct="0">
              <a:lnSpc>
                <a:spcPct val="110000"/>
              </a:lnSpc>
            </a:pPr>
            <a:r>
              <a:rPr lang="en-US" sz="2700" b="1" i="1" dirty="0">
                <a:solidFill>
                  <a:schemeClr val="bg1"/>
                </a:solidFill>
              </a:rPr>
              <a:t>We are proud of our service as Citizen-Soldiers.</a:t>
            </a:r>
          </a:p>
          <a:p>
            <a:pPr algn="ctr" eaLnBrk="0" hangingPunct="0">
              <a:lnSpc>
                <a:spcPct val="110000"/>
              </a:lnSpc>
            </a:pPr>
            <a:r>
              <a:rPr lang="en-US" sz="2700" b="1" i="1" dirty="0">
                <a:solidFill>
                  <a:schemeClr val="bg1"/>
                </a:solidFill>
              </a:rPr>
              <a:t>We serve our country. </a:t>
            </a:r>
          </a:p>
          <a:p>
            <a:pPr algn="ctr" eaLnBrk="0" hangingPunct="0">
              <a:lnSpc>
                <a:spcPct val="110000"/>
              </a:lnSpc>
            </a:pPr>
            <a:r>
              <a:rPr lang="en-US" sz="2700" b="1" i="1" dirty="0">
                <a:solidFill>
                  <a:schemeClr val="bg1"/>
                </a:solidFill>
              </a:rPr>
              <a:t>We serve our neighbors.  </a:t>
            </a:r>
          </a:p>
          <a:p>
            <a:pPr algn="ctr" eaLnBrk="0" hangingPunct="0">
              <a:lnSpc>
                <a:spcPct val="110000"/>
              </a:lnSpc>
            </a:pPr>
            <a:endParaRPr lang="en-US" sz="1800" b="1" i="1" dirty="0">
              <a:solidFill>
                <a:schemeClr val="bg1"/>
              </a:solidFill>
            </a:endParaRPr>
          </a:p>
          <a:p>
            <a:pPr algn="ctr" eaLnBrk="0" hangingPunct="0">
              <a:lnSpc>
                <a:spcPct val="110000"/>
              </a:lnSpc>
            </a:pPr>
            <a:r>
              <a:rPr lang="en-US" sz="2700" b="1" i="1" dirty="0">
                <a:solidFill>
                  <a:schemeClr val="bg1"/>
                </a:solidFill>
              </a:rPr>
              <a:t>We Guard America.</a:t>
            </a:r>
          </a:p>
        </p:txBody>
      </p:sp>
      <p:pic>
        <p:nvPicPr>
          <p:cNvPr id="194577" name="Picture 17"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5" name="Slide Number Placeholder 3"/>
          <p:cNvSpPr txBox="1">
            <a:spLocks/>
          </p:cNvSpPr>
          <p:nvPr/>
        </p:nvSpPr>
        <p:spPr>
          <a:xfrm>
            <a:off x="1145350" y="6304975"/>
            <a:ext cx="3106016" cy="152400"/>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96</a:t>
            </a:fld>
            <a:r>
              <a:rPr lang="en-US" sz="1800" dirty="0"/>
              <a:t>   </a:t>
            </a:r>
            <a:r>
              <a:rPr lang="en-US" sz="2800" dirty="0"/>
              <a:t>|</a:t>
            </a:r>
            <a:endParaRPr lang="en-US" sz="16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94577"/>
                                        </p:tgtEl>
                                        <p:attrNameLst>
                                          <p:attrName>style.visibility</p:attrName>
                                        </p:attrNameLst>
                                      </p:cBhvr>
                                      <p:to>
                                        <p:strVal val="visible"/>
                                      </p:to>
                                    </p:set>
                                    <p:animEffect transition="in" filter="box(out)">
                                      <p:cBhvr>
                                        <p:cTn id="7" dur="500"/>
                                        <p:tgtEl>
                                          <p:spTgt spid="19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4"/>
          <p:cNvSpPr>
            <a:spLocks noChangeArrowheads="1"/>
          </p:cNvSpPr>
          <p:nvPr/>
        </p:nvSpPr>
        <p:spPr bwMode="auto">
          <a:xfrm>
            <a:off x="854439" y="4066853"/>
            <a:ext cx="7360171" cy="1936428"/>
          </a:xfrm>
          <a:prstGeom prst="rect">
            <a:avLst/>
          </a:prstGeom>
          <a:noFill/>
          <a:ln w="12700">
            <a:noFill/>
            <a:miter lim="800000"/>
            <a:headEnd/>
            <a:tailEnd/>
          </a:ln>
          <a:effectLst/>
        </p:spPr>
        <p:txBody>
          <a:bodyPr wrap="square" lIns="90488" tIns="44450" rIns="90488" bIns="44450">
            <a:spAutoFit/>
          </a:bodyPr>
          <a:lstStyle/>
          <a:p>
            <a:pPr algn="ctr" eaLnBrk="0" hangingPunct="0">
              <a:tabLst>
                <a:tab pos="4170363" algn="l"/>
              </a:tabLst>
              <a:defRPr/>
            </a:pPr>
            <a:r>
              <a:rPr lang="en-US" sz="6000" b="1" dirty="0">
                <a:effectLst>
                  <a:glow rad="101600">
                    <a:schemeClr val="bg2">
                      <a:lumMod val="95000"/>
                      <a:lumOff val="5000"/>
                      <a:alpha val="60000"/>
                    </a:schemeClr>
                  </a:glow>
                </a:effectLst>
                <a:latin typeface="Franklin Gothic Demi Cond" pitchFamily="34" charset="0"/>
              </a:rPr>
              <a:t>1-800-GO-GUARD</a:t>
            </a:r>
          </a:p>
          <a:p>
            <a:pPr algn="ctr" eaLnBrk="0" hangingPunct="0">
              <a:tabLst>
                <a:tab pos="4170363" algn="l"/>
              </a:tabLst>
              <a:defRPr/>
            </a:pPr>
            <a:r>
              <a:rPr lang="en-US" sz="6000" b="1" dirty="0">
                <a:effectLst>
                  <a:glow rad="101600">
                    <a:schemeClr val="bg2">
                      <a:lumMod val="95000"/>
                      <a:lumOff val="5000"/>
                      <a:alpha val="60000"/>
                    </a:schemeClr>
                  </a:glow>
                </a:effectLst>
                <a:latin typeface="Franklin Gothic Demi Cond" pitchFamily="34" charset="0"/>
              </a:rPr>
              <a:t>NationalGuard.com</a:t>
            </a:r>
            <a:endParaRPr lang="en-US" sz="3200" b="1" dirty="0">
              <a:effectLst>
                <a:glow rad="101600">
                  <a:schemeClr val="bg2">
                    <a:lumMod val="95000"/>
                    <a:lumOff val="5000"/>
                    <a:alpha val="60000"/>
                  </a:schemeClr>
                </a:glow>
              </a:effectLst>
              <a:latin typeface="Franklin Gothic Demi Cond" pitchFamily="34" charset="0"/>
            </a:endParaRPr>
          </a:p>
        </p:txBody>
      </p:sp>
      <p:pic>
        <p:nvPicPr>
          <p:cNvPr id="196624" name="Picture 16" descr="CarDirPPT_Logo"/>
          <p:cNvPicPr>
            <a:picLocks noChangeAspect="1" noChangeArrowheads="1"/>
          </p:cNvPicPr>
          <p:nvPr/>
        </p:nvPicPr>
        <p:blipFill>
          <a:blip r:embed="rId3" cstate="print"/>
          <a:srcRect/>
          <a:stretch>
            <a:fillRect/>
          </a:stretch>
        </p:blipFill>
        <p:spPr bwMode="auto">
          <a:xfrm>
            <a:off x="552450" y="6305550"/>
            <a:ext cx="469900" cy="469900"/>
          </a:xfrm>
          <a:prstGeom prst="rect">
            <a:avLst/>
          </a:prstGeom>
          <a:noFill/>
          <a:ln w="9525">
            <a:noFill/>
            <a:miter lim="800000"/>
            <a:headEnd/>
            <a:tailEnd/>
          </a:ln>
        </p:spPr>
      </p:pic>
      <p:sp>
        <p:nvSpPr>
          <p:cNvPr id="6" name="Rounded Rectangle 5"/>
          <p:cNvSpPr/>
          <p:nvPr/>
        </p:nvSpPr>
        <p:spPr bwMode="auto">
          <a:xfrm>
            <a:off x="2353456" y="1499016"/>
            <a:ext cx="4512039" cy="2398427"/>
          </a:xfrm>
          <a:prstGeom prst="roundRect">
            <a:avLst/>
          </a:prstGeom>
          <a:noFill/>
          <a:ln w="358775" cap="flat" cmpd="sng" algn="ctr">
            <a:solidFill>
              <a:schemeClr val="bg2"/>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Arial" charset="0"/>
            </a:endParaRPr>
          </a:p>
        </p:txBody>
      </p:sp>
      <p:sp>
        <p:nvSpPr>
          <p:cNvPr id="7" name="Slide Number Placeholder 3"/>
          <p:cNvSpPr txBox="1">
            <a:spLocks/>
          </p:cNvSpPr>
          <p:nvPr/>
        </p:nvSpPr>
        <p:spPr>
          <a:xfrm>
            <a:off x="1145350" y="6304975"/>
            <a:ext cx="3106016" cy="304800"/>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pitchFamily="34" charset="0"/>
                <a:ea typeface="+mn-ea"/>
                <a:cs typeface="+mn-cs"/>
              </a:defRPr>
            </a:lvl1pPr>
            <a:lvl2pPr marL="457200" algn="l" rtl="0" fontAlgn="base">
              <a:spcBef>
                <a:spcPct val="0"/>
              </a:spcBef>
              <a:spcAft>
                <a:spcPct val="0"/>
              </a:spcAft>
              <a:defRPr sz="2400" kern="1200">
                <a:solidFill>
                  <a:schemeClr val="tx2"/>
                </a:solidFill>
                <a:latin typeface="Arial" pitchFamily="34" charset="0"/>
                <a:ea typeface="+mn-ea"/>
                <a:cs typeface="+mn-cs"/>
              </a:defRPr>
            </a:lvl2pPr>
            <a:lvl3pPr marL="914400" algn="l" rtl="0" fontAlgn="base">
              <a:spcBef>
                <a:spcPct val="0"/>
              </a:spcBef>
              <a:spcAft>
                <a:spcPct val="0"/>
              </a:spcAft>
              <a:defRPr sz="2400" kern="1200">
                <a:solidFill>
                  <a:schemeClr val="tx2"/>
                </a:solidFill>
                <a:latin typeface="Arial" pitchFamily="34" charset="0"/>
                <a:ea typeface="+mn-ea"/>
                <a:cs typeface="+mn-cs"/>
              </a:defRPr>
            </a:lvl3pPr>
            <a:lvl4pPr marL="1371600" algn="l" rtl="0" fontAlgn="base">
              <a:spcBef>
                <a:spcPct val="0"/>
              </a:spcBef>
              <a:spcAft>
                <a:spcPct val="0"/>
              </a:spcAft>
              <a:defRPr sz="2400" kern="1200">
                <a:solidFill>
                  <a:schemeClr val="tx2"/>
                </a:solidFill>
                <a:latin typeface="Arial" pitchFamily="34" charset="0"/>
                <a:ea typeface="+mn-ea"/>
                <a:cs typeface="+mn-cs"/>
              </a:defRPr>
            </a:lvl4pPr>
            <a:lvl5pPr marL="1828800" algn="l" rtl="0" fontAlgn="base">
              <a:spcBef>
                <a:spcPct val="0"/>
              </a:spcBef>
              <a:spcAft>
                <a:spcPct val="0"/>
              </a:spcAft>
              <a:defRPr sz="2400" kern="1200">
                <a:solidFill>
                  <a:schemeClr val="tx2"/>
                </a:solidFill>
                <a:latin typeface="Arial" pitchFamily="34" charset="0"/>
                <a:ea typeface="+mn-ea"/>
                <a:cs typeface="+mn-cs"/>
              </a:defRPr>
            </a:lvl5pPr>
            <a:lvl6pPr marL="2286000" algn="l" defTabSz="914400" rtl="0" eaLnBrk="1" latinLnBrk="0" hangingPunct="1">
              <a:defRPr sz="2400" kern="1200">
                <a:solidFill>
                  <a:schemeClr val="tx2"/>
                </a:solidFill>
                <a:latin typeface="Arial" pitchFamily="34" charset="0"/>
                <a:ea typeface="+mn-ea"/>
                <a:cs typeface="+mn-cs"/>
              </a:defRPr>
            </a:lvl6pPr>
            <a:lvl7pPr marL="2743200" algn="l" defTabSz="914400" rtl="0" eaLnBrk="1" latinLnBrk="0" hangingPunct="1">
              <a:defRPr sz="2400" kern="1200">
                <a:solidFill>
                  <a:schemeClr val="tx2"/>
                </a:solidFill>
                <a:latin typeface="Arial" pitchFamily="34" charset="0"/>
                <a:ea typeface="+mn-ea"/>
                <a:cs typeface="+mn-cs"/>
              </a:defRPr>
            </a:lvl7pPr>
            <a:lvl8pPr marL="3200400" algn="l" defTabSz="914400" rtl="0" eaLnBrk="1" latinLnBrk="0" hangingPunct="1">
              <a:defRPr sz="2400" kern="1200">
                <a:solidFill>
                  <a:schemeClr val="tx2"/>
                </a:solidFill>
                <a:latin typeface="Arial" pitchFamily="34" charset="0"/>
                <a:ea typeface="+mn-ea"/>
                <a:cs typeface="+mn-cs"/>
              </a:defRPr>
            </a:lvl8pPr>
            <a:lvl9pPr marL="3657600" algn="l" defTabSz="914400" rtl="0" eaLnBrk="1" latinLnBrk="0" hangingPunct="1">
              <a:defRPr sz="2400" kern="1200">
                <a:solidFill>
                  <a:schemeClr val="tx2"/>
                </a:solidFill>
                <a:latin typeface="Arial" pitchFamily="34" charset="0"/>
                <a:ea typeface="+mn-ea"/>
                <a:cs typeface="+mn-cs"/>
              </a:defRPr>
            </a:lvl9pPr>
          </a:lstStyle>
          <a:p>
            <a:pPr>
              <a:defRPr/>
            </a:pPr>
            <a:r>
              <a:rPr lang="en-US" sz="1800" dirty="0"/>
              <a:t>Slide </a:t>
            </a:r>
            <a:fld id="{4B47A178-A4E5-40AE-8991-AC88453DB3AE}" type="slidenum">
              <a:rPr lang="en-US" sz="1800" smtClean="0"/>
              <a:pPr>
                <a:defRPr/>
              </a:pPr>
              <a:t>97</a:t>
            </a:fld>
            <a:r>
              <a:rPr lang="en-US" sz="1800" dirty="0"/>
              <a:t>   </a:t>
            </a:r>
            <a:r>
              <a:rPr lang="en-US" sz="2800" dirty="0"/>
              <a:t>|</a:t>
            </a:r>
            <a:endParaRPr lang="en-US" sz="16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537" t="25505" r="3796" b="29218"/>
          <a:stretch/>
        </p:blipFill>
        <p:spPr>
          <a:xfrm>
            <a:off x="1733550" y="971550"/>
            <a:ext cx="5943600" cy="3105150"/>
          </a:xfrm>
          <a:prstGeom prst="rect">
            <a:avLst/>
          </a:prstGeom>
        </p:spPr>
      </p:pic>
    </p:spTree>
    <p:extLst>
      <p:ext uri="{BB962C8B-B14F-4D97-AF65-F5344CB8AC3E}">
        <p14:creationId xmlns:p14="http://schemas.microsoft.com/office/powerpoint/2010/main" val="5435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96624"/>
                                        </p:tgtEl>
                                        <p:attrNameLst>
                                          <p:attrName>style.visibility</p:attrName>
                                        </p:attrNameLst>
                                      </p:cBhvr>
                                      <p:to>
                                        <p:strVal val="visible"/>
                                      </p:to>
                                    </p:set>
                                    <p:animEffect transition="in" filter="box(out)">
                                      <p:cBhvr>
                                        <p:cTn id="7" dur="500"/>
                                        <p:tgtEl>
                                          <p:spTgt spid="196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15">
      <a:dk1>
        <a:srgbClr val="FFFFFF"/>
      </a:dk1>
      <a:lt1>
        <a:srgbClr val="FFFFFF"/>
      </a:lt1>
      <a:dk2>
        <a:srgbClr val="FFFFFF"/>
      </a:dk2>
      <a:lt2>
        <a:srgbClr val="000000"/>
      </a:lt2>
      <a:accent1>
        <a:srgbClr val="2590C5"/>
      </a:accent1>
      <a:accent2>
        <a:srgbClr val="2590C5"/>
      </a:accent2>
      <a:accent3>
        <a:srgbClr val="FFFFFF"/>
      </a:accent3>
      <a:accent4>
        <a:srgbClr val="DADADA"/>
      </a:accent4>
      <a:accent5>
        <a:srgbClr val="ACC6DF"/>
      </a:accent5>
      <a:accent6>
        <a:srgbClr val="2082B2"/>
      </a:accent6>
      <a:hlink>
        <a:srgbClr val="2590C5"/>
      </a:hlink>
      <a:folHlink>
        <a:srgbClr val="2590C5"/>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FFFFFF"/>
        </a:dk1>
        <a:lt1>
          <a:srgbClr val="FFFFFF"/>
        </a:lt1>
        <a:dk2>
          <a:srgbClr val="FFFFFF"/>
        </a:dk2>
        <a:lt2>
          <a:srgbClr val="FFFFFF"/>
        </a:lt2>
        <a:accent1>
          <a:srgbClr val="00CCFF"/>
        </a:accent1>
        <a:accent2>
          <a:srgbClr val="00CCFF"/>
        </a:accent2>
        <a:accent3>
          <a:srgbClr val="FFFFFF"/>
        </a:accent3>
        <a:accent4>
          <a:srgbClr val="DADADA"/>
        </a:accent4>
        <a:accent5>
          <a:srgbClr val="AAE2FF"/>
        </a:accent5>
        <a:accent6>
          <a:srgbClr val="00B9E7"/>
        </a:accent6>
        <a:hlink>
          <a:srgbClr val="00CCFF"/>
        </a:hlink>
        <a:folHlink>
          <a:srgbClr val="33CCFF"/>
        </a:folHlink>
      </a:clrScheme>
      <a:clrMap bg1="lt1" tx1="dk1" bg2="lt2" tx2="dk2" accent1="accent1" accent2="accent2" accent3="accent3" accent4="accent4" accent5="accent5" accent6="accent6" hlink="hlink" folHlink="folHlink"/>
    </a:extraClrScheme>
    <a:extraClrScheme>
      <a:clrScheme name="Custom Design 14">
        <a:dk1>
          <a:srgbClr val="FFFFFF"/>
        </a:dk1>
        <a:lt1>
          <a:srgbClr val="FFFFFF"/>
        </a:lt1>
        <a:dk2>
          <a:srgbClr val="FFFFFF"/>
        </a:dk2>
        <a:lt2>
          <a:srgbClr val="FFFFFF"/>
        </a:lt2>
        <a:accent1>
          <a:srgbClr val="2590C5"/>
        </a:accent1>
        <a:accent2>
          <a:srgbClr val="2590C5"/>
        </a:accent2>
        <a:accent3>
          <a:srgbClr val="FFFFFF"/>
        </a:accent3>
        <a:accent4>
          <a:srgbClr val="DADADA"/>
        </a:accent4>
        <a:accent5>
          <a:srgbClr val="ACC6DF"/>
        </a:accent5>
        <a:accent6>
          <a:srgbClr val="2082B2"/>
        </a:accent6>
        <a:hlink>
          <a:srgbClr val="2590C5"/>
        </a:hlink>
        <a:folHlink>
          <a:srgbClr val="2590C5"/>
        </a:folHlink>
      </a:clrScheme>
      <a:clrMap bg1="lt1" tx1="dk1" bg2="lt2" tx2="dk2" accent1="accent1" accent2="accent2" accent3="accent3" accent4="accent4" accent5="accent5" accent6="accent6" hlink="hlink" folHlink="folHlink"/>
    </a:extraClrScheme>
    <a:extraClrScheme>
      <a:clrScheme name="Custom Design 15">
        <a:dk1>
          <a:srgbClr val="FFFFFF"/>
        </a:dk1>
        <a:lt1>
          <a:srgbClr val="FFFFFF"/>
        </a:lt1>
        <a:dk2>
          <a:srgbClr val="FFFFFF"/>
        </a:dk2>
        <a:lt2>
          <a:srgbClr val="000000"/>
        </a:lt2>
        <a:accent1>
          <a:srgbClr val="2590C5"/>
        </a:accent1>
        <a:accent2>
          <a:srgbClr val="2590C5"/>
        </a:accent2>
        <a:accent3>
          <a:srgbClr val="FFFFFF"/>
        </a:accent3>
        <a:accent4>
          <a:srgbClr val="DADADA"/>
        </a:accent4>
        <a:accent5>
          <a:srgbClr val="ACC6DF"/>
        </a:accent5>
        <a:accent6>
          <a:srgbClr val="2082B2"/>
        </a:accent6>
        <a:hlink>
          <a:srgbClr val="2590C5"/>
        </a:hlink>
        <a:folHlink>
          <a:srgbClr val="2590C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61130</TotalTime>
  <Words>14658</Words>
  <Application>Microsoft Office PowerPoint</Application>
  <PresentationFormat>Letter Paper (8.5x11 in)</PresentationFormat>
  <Paragraphs>1385</Paragraphs>
  <Slides>97</Slides>
  <Notes>97</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Franklin Gothic Demi Cond</vt:lpstr>
      <vt:lpstr>Antique Olive Compact</vt:lpstr>
      <vt:lpstr>Wingdings</vt:lpstr>
      <vt:lpstr>Calibri</vt:lpstr>
      <vt:lpstr>Impact</vt:lpstr>
      <vt:lpstr>Arial Black</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Career Training Concepts,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Jim Shafe</dc:creator>
  <cp:lastModifiedBy>Michael Adams</cp:lastModifiedBy>
  <cp:revision>1560</cp:revision>
  <cp:lastPrinted>2016-10-27T19:53:08Z</cp:lastPrinted>
  <dcterms:created xsi:type="dcterms:W3CDTF">2006-03-13T00:44:51Z</dcterms:created>
  <dcterms:modified xsi:type="dcterms:W3CDTF">2019-09-24T17:06:54Z</dcterms:modified>
</cp:coreProperties>
</file>