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46"/>
  </p:notesMasterIdLst>
  <p:handoutMasterIdLst>
    <p:handoutMasterId r:id="rId47"/>
  </p:handoutMasterIdLst>
  <p:sldIdLst>
    <p:sldId id="256" r:id="rId2"/>
    <p:sldId id="257" r:id="rId3"/>
    <p:sldId id="333" r:id="rId4"/>
    <p:sldId id="334" r:id="rId5"/>
    <p:sldId id="335" r:id="rId6"/>
    <p:sldId id="336" r:id="rId7"/>
    <p:sldId id="372" r:id="rId8"/>
    <p:sldId id="365" r:id="rId9"/>
    <p:sldId id="337" r:id="rId10"/>
    <p:sldId id="373" r:id="rId11"/>
    <p:sldId id="338" r:id="rId12"/>
    <p:sldId id="339" r:id="rId13"/>
    <p:sldId id="340" r:id="rId14"/>
    <p:sldId id="341" r:id="rId15"/>
    <p:sldId id="343" r:id="rId16"/>
    <p:sldId id="344" r:id="rId17"/>
    <p:sldId id="345" r:id="rId18"/>
    <p:sldId id="346" r:id="rId19"/>
    <p:sldId id="347" r:id="rId20"/>
    <p:sldId id="348" r:id="rId21"/>
    <p:sldId id="366" r:id="rId22"/>
    <p:sldId id="349" r:id="rId23"/>
    <p:sldId id="350" r:id="rId24"/>
    <p:sldId id="351" r:id="rId25"/>
    <p:sldId id="352" r:id="rId26"/>
    <p:sldId id="353" r:id="rId27"/>
    <p:sldId id="354" r:id="rId28"/>
    <p:sldId id="355" r:id="rId29"/>
    <p:sldId id="367" r:id="rId30"/>
    <p:sldId id="371" r:id="rId31"/>
    <p:sldId id="356" r:id="rId32"/>
    <p:sldId id="357" r:id="rId33"/>
    <p:sldId id="358" r:id="rId34"/>
    <p:sldId id="359" r:id="rId35"/>
    <p:sldId id="360" r:id="rId36"/>
    <p:sldId id="361" r:id="rId37"/>
    <p:sldId id="362" r:id="rId38"/>
    <p:sldId id="363" r:id="rId39"/>
    <p:sldId id="364" r:id="rId40"/>
    <p:sldId id="307" r:id="rId41"/>
    <p:sldId id="308" r:id="rId42"/>
    <p:sldId id="368" r:id="rId43"/>
    <p:sldId id="369" r:id="rId44"/>
    <p:sldId id="370" r:id="rId45"/>
  </p:sldIdLst>
  <p:sldSz cx="9144000" cy="6858000" type="screen4x3"/>
  <p:notesSz cx="6858000" cy="9296400"/>
  <p:defaultTextStyle>
    <a:defPPr>
      <a:defRPr lang="en-US"/>
    </a:defPPr>
    <a:lvl1pPr algn="ctr" rtl="0" fontAlgn="base">
      <a:spcBef>
        <a:spcPct val="0"/>
      </a:spcBef>
      <a:spcAft>
        <a:spcPct val="0"/>
      </a:spcAft>
      <a:defRPr sz="3000" kern="1200">
        <a:solidFill>
          <a:srgbClr val="FFFFFF"/>
        </a:solidFill>
        <a:latin typeface="Arial" charset="0"/>
        <a:ea typeface="+mn-ea"/>
        <a:cs typeface="+mn-cs"/>
        <a:sym typeface="Gill Sans" charset="0"/>
      </a:defRPr>
    </a:lvl1pPr>
    <a:lvl2pPr marL="321457" algn="ctr" rtl="0" fontAlgn="base">
      <a:spcBef>
        <a:spcPct val="0"/>
      </a:spcBef>
      <a:spcAft>
        <a:spcPct val="0"/>
      </a:spcAft>
      <a:defRPr sz="3000" kern="1200">
        <a:solidFill>
          <a:srgbClr val="FFFFFF"/>
        </a:solidFill>
        <a:latin typeface="Arial" charset="0"/>
        <a:ea typeface="+mn-ea"/>
        <a:cs typeface="+mn-cs"/>
        <a:sym typeface="Gill Sans" charset="0"/>
      </a:defRPr>
    </a:lvl2pPr>
    <a:lvl3pPr marL="642915" algn="ctr" rtl="0" fontAlgn="base">
      <a:spcBef>
        <a:spcPct val="0"/>
      </a:spcBef>
      <a:spcAft>
        <a:spcPct val="0"/>
      </a:spcAft>
      <a:defRPr sz="3000" kern="1200">
        <a:solidFill>
          <a:srgbClr val="FFFFFF"/>
        </a:solidFill>
        <a:latin typeface="Arial" charset="0"/>
        <a:ea typeface="+mn-ea"/>
        <a:cs typeface="+mn-cs"/>
        <a:sym typeface="Gill Sans" charset="0"/>
      </a:defRPr>
    </a:lvl3pPr>
    <a:lvl4pPr marL="964372" algn="ctr" rtl="0" fontAlgn="base">
      <a:spcBef>
        <a:spcPct val="0"/>
      </a:spcBef>
      <a:spcAft>
        <a:spcPct val="0"/>
      </a:spcAft>
      <a:defRPr sz="3000" kern="1200">
        <a:solidFill>
          <a:srgbClr val="FFFFFF"/>
        </a:solidFill>
        <a:latin typeface="Arial" charset="0"/>
        <a:ea typeface="+mn-ea"/>
        <a:cs typeface="+mn-cs"/>
        <a:sym typeface="Gill Sans" charset="0"/>
      </a:defRPr>
    </a:lvl4pPr>
    <a:lvl5pPr marL="1285829" algn="ctr" rtl="0" fontAlgn="base">
      <a:spcBef>
        <a:spcPct val="0"/>
      </a:spcBef>
      <a:spcAft>
        <a:spcPct val="0"/>
      </a:spcAft>
      <a:defRPr sz="3000" kern="1200">
        <a:solidFill>
          <a:srgbClr val="FFFFFF"/>
        </a:solidFill>
        <a:latin typeface="Arial" charset="0"/>
        <a:ea typeface="+mn-ea"/>
        <a:cs typeface="+mn-cs"/>
        <a:sym typeface="Gill Sans" charset="0"/>
      </a:defRPr>
    </a:lvl5pPr>
    <a:lvl6pPr marL="1607287" algn="l" defTabSz="642915" rtl="0" eaLnBrk="1" latinLnBrk="0" hangingPunct="1">
      <a:defRPr sz="3000" kern="1200">
        <a:solidFill>
          <a:srgbClr val="FFFFFF"/>
        </a:solidFill>
        <a:latin typeface="Arial" charset="0"/>
        <a:ea typeface="+mn-ea"/>
        <a:cs typeface="+mn-cs"/>
        <a:sym typeface="Gill Sans" charset="0"/>
      </a:defRPr>
    </a:lvl6pPr>
    <a:lvl7pPr marL="1928744" algn="l" defTabSz="642915" rtl="0" eaLnBrk="1" latinLnBrk="0" hangingPunct="1">
      <a:defRPr sz="3000" kern="1200">
        <a:solidFill>
          <a:srgbClr val="FFFFFF"/>
        </a:solidFill>
        <a:latin typeface="Arial" charset="0"/>
        <a:ea typeface="+mn-ea"/>
        <a:cs typeface="+mn-cs"/>
        <a:sym typeface="Gill Sans" charset="0"/>
      </a:defRPr>
    </a:lvl7pPr>
    <a:lvl8pPr marL="2250201" algn="l" defTabSz="642915" rtl="0" eaLnBrk="1" latinLnBrk="0" hangingPunct="1">
      <a:defRPr sz="3000" kern="1200">
        <a:solidFill>
          <a:srgbClr val="FFFFFF"/>
        </a:solidFill>
        <a:latin typeface="Arial" charset="0"/>
        <a:ea typeface="+mn-ea"/>
        <a:cs typeface="+mn-cs"/>
        <a:sym typeface="Gill Sans" charset="0"/>
      </a:defRPr>
    </a:lvl8pPr>
    <a:lvl9pPr marL="2571659" algn="l" defTabSz="642915" rtl="0" eaLnBrk="1" latinLnBrk="0" hangingPunct="1">
      <a:defRPr sz="3000" kern="1200">
        <a:solidFill>
          <a:srgbClr val="FFFFFF"/>
        </a:solidFill>
        <a:latin typeface="Arial" charset="0"/>
        <a:ea typeface="+mn-ea"/>
        <a:cs typeface="+mn-cs"/>
        <a:sym typeface="Gill Sans"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Rg st="1" end="39"/>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83770" autoAdjust="0"/>
  </p:normalViewPr>
  <p:slideViewPr>
    <p:cSldViewPr>
      <p:cViewPr>
        <p:scale>
          <a:sx n="70" d="100"/>
          <a:sy n="70" d="100"/>
        </p:scale>
        <p:origin x="117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3874"/>
    </p:cViewPr>
  </p:sorterViewPr>
  <p:notesViewPr>
    <p:cSldViewPr>
      <p:cViewPr>
        <p:scale>
          <a:sx n="60" d="100"/>
          <a:sy n="60" d="100"/>
        </p:scale>
        <p:origin x="-2611" y="-101"/>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3"/>
            <a:ext cx="2972421" cy="464980"/>
          </a:xfrm>
          <a:prstGeom prst="rect">
            <a:avLst/>
          </a:prstGeom>
        </p:spPr>
        <p:txBody>
          <a:bodyPr vert="horz" lIns="91428" tIns="45715" rIns="91428" bIns="45715" rtlCol="0"/>
          <a:lstStyle>
            <a:lvl1pPr algn="l">
              <a:defRPr sz="1200"/>
            </a:lvl1pPr>
          </a:lstStyle>
          <a:p>
            <a:r>
              <a:rPr lang="en-US"/>
              <a:t>HEAR Anti-Bullying Presentation                   _______       Instructor Notes for Slides</a:t>
            </a:r>
          </a:p>
        </p:txBody>
      </p:sp>
      <p:sp>
        <p:nvSpPr>
          <p:cNvPr id="3" name="Date Placeholder 2"/>
          <p:cNvSpPr>
            <a:spLocks noGrp="1"/>
          </p:cNvSpPr>
          <p:nvPr>
            <p:ph type="dt" sz="quarter" idx="1"/>
          </p:nvPr>
        </p:nvSpPr>
        <p:spPr>
          <a:xfrm>
            <a:off x="3884030" y="3"/>
            <a:ext cx="2972421" cy="464980"/>
          </a:xfrm>
          <a:prstGeom prst="rect">
            <a:avLst/>
          </a:prstGeom>
        </p:spPr>
        <p:txBody>
          <a:bodyPr vert="horz" lIns="91428" tIns="45715" rIns="91428" bIns="45715" rtlCol="0"/>
          <a:lstStyle>
            <a:lvl1pPr algn="r">
              <a:defRPr sz="1200"/>
            </a:lvl1pPr>
          </a:lstStyle>
          <a:p>
            <a:fld id="{08E7F8FD-6F75-41B7-9630-1E4B8D29EEC4}" type="datetimeFigureOut">
              <a:rPr lang="en-US" smtClean="0"/>
              <a:t>4/27/2018</a:t>
            </a:fld>
            <a:endParaRPr lang="en-US"/>
          </a:p>
        </p:txBody>
      </p:sp>
      <p:sp>
        <p:nvSpPr>
          <p:cNvPr id="4" name="Footer Placeholder 3"/>
          <p:cNvSpPr>
            <a:spLocks noGrp="1"/>
          </p:cNvSpPr>
          <p:nvPr>
            <p:ph type="ftr" sz="quarter" idx="2"/>
          </p:nvPr>
        </p:nvSpPr>
        <p:spPr>
          <a:xfrm>
            <a:off x="4" y="8829825"/>
            <a:ext cx="2972421" cy="464980"/>
          </a:xfrm>
          <a:prstGeom prst="rect">
            <a:avLst/>
          </a:prstGeom>
        </p:spPr>
        <p:txBody>
          <a:bodyPr vert="horz" lIns="91428" tIns="45715" rIns="91428" bIns="45715" rtlCol="0" anchor="b"/>
          <a:lstStyle>
            <a:lvl1pPr algn="l">
              <a:defRPr sz="1200"/>
            </a:lvl1pPr>
          </a:lstStyle>
          <a:p>
            <a:r>
              <a:rPr lang="en-US"/>
              <a:t>© CTC SEP 2017</a:t>
            </a:r>
          </a:p>
        </p:txBody>
      </p:sp>
      <p:sp>
        <p:nvSpPr>
          <p:cNvPr id="5" name="Slide Number Placeholder 4"/>
          <p:cNvSpPr>
            <a:spLocks noGrp="1"/>
          </p:cNvSpPr>
          <p:nvPr>
            <p:ph type="sldNum" sz="quarter" idx="3"/>
          </p:nvPr>
        </p:nvSpPr>
        <p:spPr>
          <a:xfrm>
            <a:off x="3884030" y="8829825"/>
            <a:ext cx="2972421" cy="464980"/>
          </a:xfrm>
          <a:prstGeom prst="rect">
            <a:avLst/>
          </a:prstGeom>
        </p:spPr>
        <p:txBody>
          <a:bodyPr vert="horz" lIns="91428" tIns="45715" rIns="91428" bIns="45715" rtlCol="0" anchor="b"/>
          <a:lstStyle>
            <a:lvl1pPr algn="r">
              <a:defRPr sz="1200"/>
            </a:lvl1pPr>
          </a:lstStyle>
          <a:p>
            <a:fld id="{FB731238-76A5-4AA5-B6CD-1B45D537BD18}" type="slidenum">
              <a:rPr lang="en-US" smtClean="0"/>
              <a:t>‹#›</a:t>
            </a:fld>
            <a:endParaRPr lang="en-US"/>
          </a:p>
        </p:txBody>
      </p:sp>
    </p:spTree>
    <p:extLst>
      <p:ext uri="{BB962C8B-B14F-4D97-AF65-F5344CB8AC3E}">
        <p14:creationId xmlns:p14="http://schemas.microsoft.com/office/powerpoint/2010/main" val="2683267597"/>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745435" y="195099"/>
            <a:ext cx="5367130" cy="464820"/>
          </a:xfrm>
          <a:prstGeom prst="rect">
            <a:avLst/>
          </a:prstGeom>
        </p:spPr>
        <p:txBody>
          <a:bodyPr vert="horz" lIns="91428" tIns="45715" rIns="91428" bIns="45715" rtlCol="0"/>
          <a:lstStyle>
            <a:lvl1pPr algn="l">
              <a:defRPr sz="1100" u="sng" baseline="0">
                <a:solidFill>
                  <a:schemeClr val="tx1"/>
                </a:solidFill>
              </a:defRPr>
            </a:lvl1pPr>
          </a:lstStyle>
          <a:p>
            <a:r>
              <a:rPr lang="en-US" dirty="0"/>
              <a:t>HEAR Anti-Bullying Presentation                   _______       Instructor Notes for Slides</a:t>
            </a:r>
            <a:endParaRPr lang="en-US" b="1" dirty="0"/>
          </a:p>
        </p:txBody>
      </p:sp>
      <p:sp>
        <p:nvSpPr>
          <p:cNvPr id="12" name="Slide Number Placeholder 11"/>
          <p:cNvSpPr>
            <a:spLocks noGrp="1"/>
          </p:cNvSpPr>
          <p:nvPr>
            <p:ph type="sldNum" sz="quarter" idx="5"/>
          </p:nvPr>
        </p:nvSpPr>
        <p:spPr>
          <a:xfrm>
            <a:off x="5143500" y="8636480"/>
            <a:ext cx="1023992" cy="464980"/>
          </a:xfrm>
          <a:prstGeom prst="rect">
            <a:avLst/>
          </a:prstGeom>
        </p:spPr>
        <p:txBody>
          <a:bodyPr vert="horz" lIns="91428" tIns="45715" rIns="91428" bIns="45715" rtlCol="0" anchor="b"/>
          <a:lstStyle>
            <a:lvl1pPr algn="r">
              <a:defRPr sz="1200">
                <a:solidFill>
                  <a:schemeClr val="tx1"/>
                </a:solidFill>
              </a:defRPr>
            </a:lvl1pPr>
          </a:lstStyle>
          <a:p>
            <a:r>
              <a:rPr lang="en-US" dirty="0"/>
              <a:t> Page </a:t>
            </a:r>
            <a:fld id="{49504B7A-18BB-4869-AAB5-5198E62897E6}" type="slidenum">
              <a:rPr lang="en-US" smtClean="0"/>
              <a:pPr/>
              <a:t>‹#›</a:t>
            </a:fld>
            <a:endParaRPr lang="en-US" dirty="0"/>
          </a:p>
        </p:txBody>
      </p:sp>
      <p:sp>
        <p:nvSpPr>
          <p:cNvPr id="7" name="Slide Image Placeholder 6"/>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8" name="Notes Placeholder 7"/>
          <p:cNvSpPr>
            <a:spLocks noGrp="1"/>
          </p:cNvSpPr>
          <p:nvPr>
            <p:ph type="body" sz="quarter" idx="3"/>
          </p:nvPr>
        </p:nvSpPr>
        <p:spPr>
          <a:xfrm>
            <a:off x="685800" y="4416425"/>
            <a:ext cx="5486400" cy="41830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4"/>
          </p:nvPr>
        </p:nvSpPr>
        <p:spPr>
          <a:xfrm>
            <a:off x="685800" y="8648700"/>
            <a:ext cx="2971800" cy="465138"/>
          </a:xfrm>
          <a:prstGeom prst="rect">
            <a:avLst/>
          </a:prstGeom>
        </p:spPr>
        <p:txBody>
          <a:bodyPr vert="horz" lIns="91440" tIns="45720" rIns="91440" bIns="45720" rtlCol="0" anchor="b"/>
          <a:lstStyle>
            <a:lvl1pPr algn="l">
              <a:defRPr sz="1200">
                <a:solidFill>
                  <a:schemeClr val="tx1"/>
                </a:solidFill>
              </a:defRPr>
            </a:lvl1pPr>
          </a:lstStyle>
          <a:p>
            <a:r>
              <a:rPr lang="en-US" b="1" dirty="0"/>
              <a:t>© </a:t>
            </a:r>
            <a:r>
              <a:rPr lang="en-US" dirty="0"/>
              <a:t>CTC SEP 2017</a:t>
            </a:r>
          </a:p>
        </p:txBody>
      </p:sp>
    </p:spTree>
    <p:extLst>
      <p:ext uri="{BB962C8B-B14F-4D97-AF65-F5344CB8AC3E}">
        <p14:creationId xmlns:p14="http://schemas.microsoft.com/office/powerpoint/2010/main" val="2181200566"/>
      </p:ext>
    </p:extLst>
  </p:cSld>
  <p:clrMap bg1="lt1" tx1="dk1" bg2="lt2" tx2="dk2" accent1="accent1" accent2="accent2" accent3="accent3" accent4="accent4" accent5="accent5" accent6="accent6" hlink="hlink" folHlink="folHlink"/>
  <p:hf dt="0"/>
  <p:notesStyle>
    <a:lvl1pPr marL="0" algn="l" defTabSz="642915" rtl="0" eaLnBrk="1" latinLnBrk="0" hangingPunct="1">
      <a:defRPr sz="800" kern="1200">
        <a:solidFill>
          <a:schemeClr val="tx1"/>
        </a:solidFill>
        <a:latin typeface="+mn-lt"/>
        <a:ea typeface="+mn-ea"/>
        <a:cs typeface="+mn-cs"/>
      </a:defRPr>
    </a:lvl1pPr>
    <a:lvl2pPr marL="321457" algn="l" defTabSz="642915" rtl="0" eaLnBrk="1" latinLnBrk="0" hangingPunct="1">
      <a:defRPr sz="800" kern="1200">
        <a:solidFill>
          <a:schemeClr val="tx1"/>
        </a:solidFill>
        <a:latin typeface="+mn-lt"/>
        <a:ea typeface="+mn-ea"/>
        <a:cs typeface="+mn-cs"/>
      </a:defRPr>
    </a:lvl2pPr>
    <a:lvl3pPr marL="642915" algn="l" defTabSz="642915" rtl="0" eaLnBrk="1" latinLnBrk="0" hangingPunct="1">
      <a:defRPr sz="800" kern="1200">
        <a:solidFill>
          <a:schemeClr val="tx1"/>
        </a:solidFill>
        <a:latin typeface="+mn-lt"/>
        <a:ea typeface="+mn-ea"/>
        <a:cs typeface="+mn-cs"/>
      </a:defRPr>
    </a:lvl3pPr>
    <a:lvl4pPr marL="964372" algn="l" defTabSz="642915" rtl="0" eaLnBrk="1" latinLnBrk="0" hangingPunct="1">
      <a:defRPr sz="800" kern="1200">
        <a:solidFill>
          <a:schemeClr val="tx1"/>
        </a:solidFill>
        <a:latin typeface="+mn-lt"/>
        <a:ea typeface="+mn-ea"/>
        <a:cs typeface="+mn-cs"/>
      </a:defRPr>
    </a:lvl4pPr>
    <a:lvl5pPr marL="1285829" algn="l" defTabSz="642915" rtl="0" eaLnBrk="1" latinLnBrk="0" hangingPunct="1">
      <a:defRPr sz="800" kern="1200">
        <a:solidFill>
          <a:schemeClr val="tx1"/>
        </a:solidFill>
        <a:latin typeface="+mn-lt"/>
        <a:ea typeface="+mn-ea"/>
        <a:cs typeface="+mn-cs"/>
      </a:defRPr>
    </a:lvl5pPr>
    <a:lvl6pPr marL="1607287" algn="l" defTabSz="642915" rtl="0" eaLnBrk="1" latinLnBrk="0" hangingPunct="1">
      <a:defRPr sz="800" kern="1200">
        <a:solidFill>
          <a:schemeClr val="tx1"/>
        </a:solidFill>
        <a:latin typeface="+mn-lt"/>
        <a:ea typeface="+mn-ea"/>
        <a:cs typeface="+mn-cs"/>
      </a:defRPr>
    </a:lvl6pPr>
    <a:lvl7pPr marL="1928744" algn="l" defTabSz="642915" rtl="0" eaLnBrk="1" latinLnBrk="0" hangingPunct="1">
      <a:defRPr sz="800" kern="1200">
        <a:solidFill>
          <a:schemeClr val="tx1"/>
        </a:solidFill>
        <a:latin typeface="+mn-lt"/>
        <a:ea typeface="+mn-ea"/>
        <a:cs typeface="+mn-cs"/>
      </a:defRPr>
    </a:lvl7pPr>
    <a:lvl8pPr marL="2250201" algn="l" defTabSz="642915" rtl="0" eaLnBrk="1" latinLnBrk="0" hangingPunct="1">
      <a:defRPr sz="800" kern="1200">
        <a:solidFill>
          <a:schemeClr val="tx1"/>
        </a:solidFill>
        <a:latin typeface="+mn-lt"/>
        <a:ea typeface="+mn-ea"/>
        <a:cs typeface="+mn-cs"/>
      </a:defRPr>
    </a:lvl8pPr>
    <a:lvl9pPr marL="2571659" algn="l" defTabSz="642915" rtl="0" eaLnBrk="1" latinLnBrk="0" hangingPunct="1">
      <a:defRPr sz="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www2.ed.gov/about/offices/list/ocr/letters/colleague-201010.pdf" TargetMode="External"/><Relationship Id="rId2" Type="http://schemas.openxmlformats.org/officeDocument/2006/relationships/slide" Target="../slides/slide40.xml"/><Relationship Id="rId1" Type="http://schemas.openxmlformats.org/officeDocument/2006/relationships/notesMaster" Target="../notesMasters/notesMaster1.xml"/><Relationship Id="rId4" Type="http://schemas.openxmlformats.org/officeDocument/2006/relationships/hyperlink" Target="http://www.stopbullying.gov/" TargetMode="Externa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dx.doi.org/10.1037/spq0000082" TargetMode="External"/><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3" Type="http://schemas.openxmlformats.org/officeDocument/2006/relationships/hyperlink" Target="http://www.amazon.com/Words-Wound-Delete-Cyberbullying-Kindness/dp/1575424517/ref=sr_1_1?ie=UTF8&amp;qid=1431881111&amp;sr=8-1&amp;keywords=words+wound" TargetMode="External"/><Relationship Id="rId2" Type="http://schemas.openxmlformats.org/officeDocument/2006/relationships/slide" Target="../slides/slide44.xml"/><Relationship Id="rId1" Type="http://schemas.openxmlformats.org/officeDocument/2006/relationships/notesMaster" Target="../notesMasters/notesMaster1.xml"/><Relationship Id="rId4" Type="http://schemas.openxmlformats.org/officeDocument/2006/relationships/hyperlink" Target="http://www.cdc.gov/violenceprevention/intimatepartnerviolence/teen_dating_violence.html"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a:prstGeom prst="rect">
            <a:avLst/>
          </a:prstGeom>
        </p:spPr>
      </p:sp>
      <p:sp>
        <p:nvSpPr>
          <p:cNvPr id="3" name="Notes Placeholder 2"/>
          <p:cNvSpPr>
            <a:spLocks noGrp="1"/>
          </p:cNvSpPr>
          <p:nvPr>
            <p:ph type="body" idx="1"/>
          </p:nvPr>
        </p:nvSpPr>
        <p:spPr>
          <a:xfrm>
            <a:off x="716402" y="4453100"/>
            <a:ext cx="5486400" cy="4183380"/>
          </a:xfrm>
          <a:prstGeom prst="rect">
            <a:avLst/>
          </a:prstGeom>
        </p:spPr>
        <p:txBody>
          <a:bodyPr/>
          <a:lstStyle/>
          <a:p>
            <a:r>
              <a:rPr lang="en-US" sz="1200" dirty="0"/>
              <a:t>Introduce yourself and thank the teacher.  </a:t>
            </a:r>
          </a:p>
          <a:p>
            <a:endParaRPr lang="en-US" sz="1200" b="1" dirty="0"/>
          </a:p>
          <a:p>
            <a:r>
              <a:rPr lang="en-US" sz="1200" b="1" dirty="0"/>
              <a:t>My name is ______.  I’m a Sergeant in the ______ National Guard.  It is a pleasure for me to present this program to you. Thank you Mr./Ms. ______________. Today we are going to talk together about bullying and cruelty and what you can do to stop it.</a:t>
            </a:r>
          </a:p>
          <a:p>
            <a:endParaRPr lang="en-US" sz="1200" b="1" dirty="0"/>
          </a:p>
          <a:p>
            <a:r>
              <a:rPr lang="en-US" sz="1200" b="1" dirty="0"/>
              <a:t>Why the name HEAR?</a:t>
            </a:r>
          </a:p>
          <a:p>
            <a:pPr marL="171428" indent="-171428">
              <a:buFont typeface="Arial" pitchFamily="34" charset="0"/>
              <a:buChar char="•"/>
            </a:pPr>
            <a:r>
              <a:rPr lang="en-US" sz="1200" b="1" dirty="0"/>
              <a:t>We all want to know we are heard.</a:t>
            </a:r>
          </a:p>
          <a:p>
            <a:pPr marL="171428" indent="-171428">
              <a:buFont typeface="Arial" pitchFamily="34" charset="0"/>
              <a:buChar char="•"/>
            </a:pPr>
            <a:r>
              <a:rPr lang="en-US" sz="1200" b="1" dirty="0"/>
              <a:t>Targets of bullying need to be heard.</a:t>
            </a:r>
          </a:p>
          <a:p>
            <a:pPr marL="171428" indent="-171428">
              <a:buFont typeface="Arial" pitchFamily="34" charset="0"/>
              <a:buChar char="•"/>
            </a:pPr>
            <a:r>
              <a:rPr lang="en-US" sz="1200" b="1" dirty="0"/>
              <a:t>The person bullying needs to be heard.</a:t>
            </a:r>
          </a:p>
          <a:p>
            <a:pPr marL="171428" indent="-171428">
              <a:buFont typeface="Arial" pitchFamily="34" charset="0"/>
              <a:buChar char="•"/>
            </a:pPr>
            <a:r>
              <a:rPr lang="en-US" sz="1200" b="1" dirty="0"/>
              <a:t>Listening is one of the clearest ways we can show respect to another person.</a:t>
            </a:r>
          </a:p>
          <a:p>
            <a:endParaRPr lang="en-US" sz="1200" b="1" dirty="0"/>
          </a:p>
          <a:p>
            <a:r>
              <a:rPr lang="en-US" sz="1200" b="1" dirty="0"/>
              <a:t>Let’s explore how to </a:t>
            </a:r>
            <a:r>
              <a:rPr lang="en-US" sz="2000" b="1" dirty="0"/>
              <a:t>H</a:t>
            </a:r>
            <a:r>
              <a:rPr lang="en-US" sz="1200" b="1" dirty="0"/>
              <a:t>elp </a:t>
            </a:r>
            <a:r>
              <a:rPr lang="en-US" sz="2000" b="1" dirty="0"/>
              <a:t>E</a:t>
            </a:r>
            <a:r>
              <a:rPr lang="en-US" sz="1200" b="1" dirty="0"/>
              <a:t>veryone </a:t>
            </a:r>
            <a:r>
              <a:rPr lang="en-US" sz="2000" b="1" dirty="0"/>
              <a:t>A</a:t>
            </a:r>
            <a:r>
              <a:rPr lang="en-US" sz="1200" b="1" dirty="0"/>
              <a:t>chieve </a:t>
            </a:r>
            <a:r>
              <a:rPr lang="en-US" sz="2000" b="1" dirty="0"/>
              <a:t>R</a:t>
            </a:r>
            <a:r>
              <a:rPr lang="en-US" sz="1200" b="1" dirty="0"/>
              <a:t>espect and consider ways to build respect and end bullying and cruelty in your school. </a:t>
            </a:r>
            <a:endParaRPr lang="en-US" sz="1200" dirty="0"/>
          </a:p>
        </p:txBody>
      </p:sp>
      <p:sp>
        <p:nvSpPr>
          <p:cNvPr id="7" name="Footer Placeholder 6"/>
          <p:cNvSpPr>
            <a:spLocks noGrp="1"/>
          </p:cNvSpPr>
          <p:nvPr>
            <p:ph type="ftr" sz="quarter" idx="10"/>
          </p:nvPr>
        </p:nvSpPr>
        <p:spPr>
          <a:xfrm>
            <a:off x="670893" y="8636480"/>
            <a:ext cx="5516217" cy="464820"/>
          </a:xfrm>
          <a:prstGeom prst="rect">
            <a:avLst/>
          </a:prstGeom>
        </p:spPr>
        <p:txBody>
          <a:bodyPr/>
          <a:lstStyle/>
          <a:p>
            <a:r>
              <a:rPr lang="en-US"/>
              <a:t>© CTC SEP 2017</a:t>
            </a:r>
            <a:endParaRPr lang="en-US" dirty="0"/>
          </a:p>
        </p:txBody>
      </p:sp>
      <p:sp>
        <p:nvSpPr>
          <p:cNvPr id="9" name="Slide Number Placeholder 8"/>
          <p:cNvSpPr>
            <a:spLocks noGrp="1"/>
          </p:cNvSpPr>
          <p:nvPr>
            <p:ph type="sldNum" sz="quarter" idx="11"/>
          </p:nvPr>
        </p:nvSpPr>
        <p:spPr/>
        <p:txBody>
          <a:bodyPr/>
          <a:lstStyle/>
          <a:p>
            <a:r>
              <a:rPr lang="en-US"/>
              <a:t> Page </a:t>
            </a:r>
            <a:fld id="{49504B7A-18BB-4869-AAB5-5198E62897E6}" type="slidenum">
              <a:rPr lang="en-US" smtClean="0"/>
              <a:pPr/>
              <a:t>1</a:t>
            </a:fld>
            <a:endParaRPr lang="en-US" dirty="0"/>
          </a:p>
        </p:txBody>
      </p:sp>
      <p:sp>
        <p:nvSpPr>
          <p:cNvPr id="10" name="Header Placeholder 9"/>
          <p:cNvSpPr>
            <a:spLocks noGrp="1"/>
          </p:cNvSpPr>
          <p:nvPr>
            <p:ph type="hdr" sz="quarter" idx="12"/>
          </p:nvPr>
        </p:nvSpPr>
        <p:spPr/>
        <p:txBody>
          <a:bodyPr/>
          <a:lstStyle/>
          <a:p>
            <a:r>
              <a:rPr lang="en-US"/>
              <a:t>HEAR Anti-Bullying Presentation                   _______       Instructor Notes for Slides</a:t>
            </a:r>
            <a:endParaRPr lang="en-US" b="1" dirty="0"/>
          </a:p>
        </p:txBody>
      </p:sp>
    </p:spTree>
    <p:extLst>
      <p:ext uri="{BB962C8B-B14F-4D97-AF65-F5344CB8AC3E}">
        <p14:creationId xmlns:p14="http://schemas.microsoft.com/office/powerpoint/2010/main" val="36062800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685800"/>
            <a:ext cx="3048000" cy="2286000"/>
          </a:xfrm>
          <a:prstGeom prst="rect">
            <a:avLst/>
          </a:prstGeom>
        </p:spPr>
      </p:sp>
      <p:sp>
        <p:nvSpPr>
          <p:cNvPr id="3" name="Notes Placeholder 2"/>
          <p:cNvSpPr>
            <a:spLocks noGrp="1"/>
          </p:cNvSpPr>
          <p:nvPr>
            <p:ph type="body" idx="1"/>
          </p:nvPr>
        </p:nvSpPr>
        <p:spPr>
          <a:xfrm>
            <a:off x="685800" y="3124200"/>
            <a:ext cx="5791200" cy="5638801"/>
          </a:xfrm>
          <a:prstGeom prst="rect">
            <a:avLst/>
          </a:prstGeom>
        </p:spPr>
        <p:txBody>
          <a:bodyPr/>
          <a:lstStyle/>
          <a:p>
            <a:r>
              <a:rPr lang="en-US" sz="1100" b="1" dirty="0"/>
              <a:t>Each of us has</a:t>
            </a:r>
            <a:r>
              <a:rPr lang="en-US" sz="1100" b="1" baseline="0" dirty="0"/>
              <a:t> a </a:t>
            </a:r>
            <a:r>
              <a:rPr lang="en-US" sz="1100" b="1" u="sng" baseline="0" dirty="0"/>
              <a:t>personal responsibility </a:t>
            </a:r>
            <a:r>
              <a:rPr lang="en-US" sz="1100" b="1" baseline="0" dirty="0"/>
              <a:t>to make sure the message we intend to send is the message the other person really hears. We have to consider not just our words or actions but also how those words or actions will be received by the other person.</a:t>
            </a:r>
            <a:endParaRPr lang="en-US" sz="1100" b="1" dirty="0"/>
          </a:p>
          <a:p>
            <a:endParaRPr lang="en-US" sz="1100" b="1" dirty="0"/>
          </a:p>
          <a:p>
            <a:pPr marL="0" marR="0" indent="0" algn="l" defTabSz="642915" rtl="0" eaLnBrk="1" fontAlgn="auto" latinLnBrk="0" hangingPunct="1">
              <a:lnSpc>
                <a:spcPct val="100000"/>
              </a:lnSpc>
              <a:spcBef>
                <a:spcPts val="0"/>
              </a:spcBef>
              <a:spcAft>
                <a:spcPts val="0"/>
              </a:spcAft>
              <a:buClrTx/>
              <a:buSzTx/>
              <a:buFontTx/>
              <a:buNone/>
              <a:tabLst/>
              <a:defRPr/>
            </a:pPr>
            <a:r>
              <a:rPr lang="en-US" sz="1100" b="1" dirty="0"/>
              <a:t>If you go too far, your friendly tease (or your friend’s tease coming back at you) might sure feel a</a:t>
            </a:r>
            <a:r>
              <a:rPr lang="en-US" sz="1100" b="1" baseline="0" dirty="0"/>
              <a:t> lot like bullying.</a:t>
            </a:r>
            <a:endParaRPr lang="en-US" sz="1100" b="1" dirty="0"/>
          </a:p>
          <a:p>
            <a:endParaRPr lang="en-US" sz="1100" b="1" dirty="0"/>
          </a:p>
          <a:p>
            <a:r>
              <a:rPr lang="en-US" sz="1100" b="1" dirty="0"/>
              <a:t>This graphic may help make the point:</a:t>
            </a:r>
          </a:p>
          <a:p>
            <a:pPr marL="171450" indent="-171450">
              <a:buFont typeface="Arial" panose="020B0604020202020204" pitchFamily="34" charset="0"/>
              <a:buChar char="•"/>
            </a:pPr>
            <a:r>
              <a:rPr lang="en-US" sz="1100" b="1" dirty="0"/>
              <a:t>Friendly teasing – just cutting up</a:t>
            </a:r>
          </a:p>
          <a:p>
            <a:pPr marL="171450" indent="-171450">
              <a:buFont typeface="Arial" panose="020B0604020202020204" pitchFamily="34" charset="0"/>
              <a:buChar char="•"/>
            </a:pPr>
            <a:r>
              <a:rPr lang="en-US" sz="1100" b="1" dirty="0"/>
              <a:t>If done too often, too frequently, </a:t>
            </a:r>
          </a:p>
          <a:p>
            <a:pPr marL="171450" indent="-171450">
              <a:buFont typeface="Arial" panose="020B0604020202020204" pitchFamily="34" charset="0"/>
              <a:buChar char="•"/>
            </a:pPr>
            <a:r>
              <a:rPr lang="en-US" sz="1100" b="1" dirty="0"/>
              <a:t>May feel just like bullying to your friend</a:t>
            </a:r>
          </a:p>
          <a:p>
            <a:pPr marL="171450" indent="-171450">
              <a:buFont typeface="Arial" panose="020B0604020202020204" pitchFamily="34" charset="0"/>
              <a:buChar char="•"/>
            </a:pPr>
            <a:endParaRPr lang="en-US" sz="1100" b="1" dirty="0"/>
          </a:p>
          <a:p>
            <a:pPr marL="0" indent="0">
              <a:buFont typeface="Arial" panose="020B0604020202020204" pitchFamily="34" charset="0"/>
              <a:buNone/>
            </a:pPr>
            <a:r>
              <a:rPr lang="en-US" sz="1100" b="1" dirty="0"/>
              <a:t>If you have any doubt at all, choose kindness instead of a tease.</a:t>
            </a:r>
          </a:p>
          <a:p>
            <a:pPr marL="171450" indent="-171450">
              <a:buFont typeface="Arial" panose="020B0604020202020204" pitchFamily="34" charset="0"/>
              <a:buChar char="•"/>
            </a:pPr>
            <a:endParaRPr lang="en-US" sz="1100" b="0" dirty="0"/>
          </a:p>
          <a:p>
            <a:pPr marL="171450" indent="-171450">
              <a:buFont typeface="Arial" panose="020B0604020202020204" pitchFamily="34" charset="0"/>
              <a:buChar char="•"/>
            </a:pPr>
            <a:endParaRPr lang="en-US" sz="1100" b="0" dirty="0"/>
          </a:p>
          <a:p>
            <a:endParaRPr lang="en-US" sz="1100" dirty="0"/>
          </a:p>
          <a:p>
            <a:endParaRPr lang="en-US" sz="1100" dirty="0"/>
          </a:p>
          <a:p>
            <a:endParaRPr lang="en-US" sz="1100" dirty="0"/>
          </a:p>
          <a:p>
            <a:endParaRPr lang="en-US" sz="1100" dirty="0"/>
          </a:p>
          <a:p>
            <a:endParaRPr lang="en-US" sz="1100" b="1" dirty="0"/>
          </a:p>
          <a:p>
            <a:endParaRPr lang="en-US" sz="1100" b="1" dirty="0"/>
          </a:p>
          <a:p>
            <a:endParaRPr lang="en-US" sz="1100" b="1" dirty="0"/>
          </a:p>
          <a:p>
            <a:endParaRPr lang="en-US" sz="1100" b="1" dirty="0"/>
          </a:p>
          <a:p>
            <a:endParaRPr lang="en-US" sz="1100" b="1" dirty="0"/>
          </a:p>
          <a:p>
            <a:endParaRPr lang="en-US" sz="1100" b="1" dirty="0"/>
          </a:p>
          <a:p>
            <a:endParaRPr lang="en-US" sz="1100" b="1" dirty="0"/>
          </a:p>
          <a:p>
            <a:endParaRPr lang="en-US" sz="1100" b="1" dirty="0"/>
          </a:p>
          <a:p>
            <a:endParaRPr lang="en-US" sz="1100" b="1" dirty="0"/>
          </a:p>
          <a:p>
            <a:endParaRPr lang="en-US" sz="1100" b="1" dirty="0"/>
          </a:p>
        </p:txBody>
      </p:sp>
      <p:sp>
        <p:nvSpPr>
          <p:cNvPr id="6" name="Footer Placeholder 5"/>
          <p:cNvSpPr>
            <a:spLocks noGrp="1"/>
          </p:cNvSpPr>
          <p:nvPr>
            <p:ph type="ftr" sz="quarter" idx="10"/>
          </p:nvPr>
        </p:nvSpPr>
        <p:spPr>
          <a:xfrm>
            <a:off x="670893" y="8636480"/>
            <a:ext cx="5516217" cy="464820"/>
          </a:xfrm>
          <a:prstGeom prst="rect">
            <a:avLst/>
          </a:prstGeom>
        </p:spPr>
        <p:txBody>
          <a:bodyPr/>
          <a:lstStyle/>
          <a:p>
            <a:r>
              <a:rPr lang="en-US"/>
              <a:t>© CTC SEP 2017</a:t>
            </a:r>
            <a:endParaRPr lang="en-US" dirty="0"/>
          </a:p>
        </p:txBody>
      </p:sp>
      <p:sp>
        <p:nvSpPr>
          <p:cNvPr id="9" name="Slide Number Placeholder 8"/>
          <p:cNvSpPr>
            <a:spLocks noGrp="1"/>
          </p:cNvSpPr>
          <p:nvPr>
            <p:ph type="sldNum" sz="quarter" idx="11"/>
          </p:nvPr>
        </p:nvSpPr>
        <p:spPr/>
        <p:txBody>
          <a:bodyPr/>
          <a:lstStyle/>
          <a:p>
            <a:r>
              <a:rPr lang="en-US"/>
              <a:t> Page </a:t>
            </a:r>
            <a:fld id="{49504B7A-18BB-4869-AAB5-5198E62897E6}" type="slidenum">
              <a:rPr lang="en-US" smtClean="0"/>
              <a:pPr/>
              <a:t>10</a:t>
            </a:fld>
            <a:endParaRPr lang="en-US" dirty="0"/>
          </a:p>
        </p:txBody>
      </p:sp>
      <p:sp>
        <p:nvSpPr>
          <p:cNvPr id="10" name="Header Placeholder 9"/>
          <p:cNvSpPr>
            <a:spLocks noGrp="1"/>
          </p:cNvSpPr>
          <p:nvPr>
            <p:ph type="hdr" sz="quarter" idx="12"/>
          </p:nvPr>
        </p:nvSpPr>
        <p:spPr/>
        <p:txBody>
          <a:bodyPr/>
          <a:lstStyle/>
          <a:p>
            <a:r>
              <a:rPr lang="en-US"/>
              <a:t>HEAR Anti-Bullying Presentation                   _______       Instructor Notes for Slides</a:t>
            </a:r>
            <a:endParaRPr lang="en-US" b="1" dirty="0"/>
          </a:p>
        </p:txBody>
      </p:sp>
    </p:spTree>
    <p:extLst>
      <p:ext uri="{BB962C8B-B14F-4D97-AF65-F5344CB8AC3E}">
        <p14:creationId xmlns:p14="http://schemas.microsoft.com/office/powerpoint/2010/main" val="40723094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a:prstGeom prst="rect">
            <a:avLst/>
          </a:prstGeom>
        </p:spPr>
      </p:sp>
      <p:sp>
        <p:nvSpPr>
          <p:cNvPr id="3" name="Notes Placeholder 2"/>
          <p:cNvSpPr>
            <a:spLocks noGrp="1"/>
          </p:cNvSpPr>
          <p:nvPr>
            <p:ph type="body" idx="1"/>
          </p:nvPr>
        </p:nvSpPr>
        <p:spPr>
          <a:xfrm>
            <a:off x="685800" y="4267202"/>
            <a:ext cx="5486400" cy="4423409"/>
          </a:xfrm>
          <a:prstGeom prst="rect">
            <a:avLst/>
          </a:prstGeom>
        </p:spPr>
        <p:txBody>
          <a:bodyPr/>
          <a:lstStyle/>
          <a:p>
            <a:r>
              <a:rPr lang="en-US" sz="1200" b="1" dirty="0"/>
              <a:t>Before we begin talking more about bullying, I want you to think about a time when you personally witnessed or experienced bullying or cruelty.  Write down the month and year in your book.</a:t>
            </a:r>
          </a:p>
          <a:p>
            <a:endParaRPr lang="en-US" sz="1200" b="1" dirty="0"/>
          </a:p>
          <a:p>
            <a:r>
              <a:rPr lang="en-US" sz="1200" b="1" dirty="0"/>
              <a:t>Can you capture in your mind what happened?  What did you do?  How did others react?  How did you feel in this moment and afterwards?</a:t>
            </a:r>
          </a:p>
          <a:p>
            <a:endParaRPr lang="en-US" sz="1200" b="1" dirty="0"/>
          </a:p>
          <a:p>
            <a:r>
              <a:rPr lang="en-US" sz="1200" dirty="0"/>
              <a:t>If any student(s) tells you that they have not experienced or directly witnessed a bullying situation, ask them to think about a situation that they heard about or watched on TV that affected them a lot. </a:t>
            </a:r>
          </a:p>
          <a:p>
            <a:endParaRPr lang="en-US" sz="1200" dirty="0"/>
          </a:p>
          <a:p>
            <a:r>
              <a:rPr lang="en-US" sz="1200" b="1" u="sng" dirty="0">
                <a:solidFill>
                  <a:srgbClr val="C00000"/>
                </a:solidFill>
              </a:rPr>
              <a:t>Risk Zone: </a:t>
            </a:r>
          </a:p>
          <a:p>
            <a:r>
              <a:rPr lang="en-US" sz="1200" b="1" u="sng" dirty="0">
                <a:solidFill>
                  <a:srgbClr val="C00000"/>
                </a:solidFill>
              </a:rPr>
              <a:t>Discourage students from speaking up with specific names and situations.  Discourage personal stories!</a:t>
            </a:r>
          </a:p>
          <a:p>
            <a:endParaRPr lang="en-US" sz="1100" dirty="0"/>
          </a:p>
          <a:p>
            <a:endParaRPr lang="en-US" sz="1100" dirty="0"/>
          </a:p>
        </p:txBody>
      </p:sp>
      <p:sp>
        <p:nvSpPr>
          <p:cNvPr id="7" name="Footer Placeholder 6"/>
          <p:cNvSpPr>
            <a:spLocks noGrp="1"/>
          </p:cNvSpPr>
          <p:nvPr>
            <p:ph type="ftr" sz="quarter" idx="10"/>
          </p:nvPr>
        </p:nvSpPr>
        <p:spPr>
          <a:xfrm>
            <a:off x="670893" y="8636480"/>
            <a:ext cx="5516217" cy="464820"/>
          </a:xfrm>
          <a:prstGeom prst="rect">
            <a:avLst/>
          </a:prstGeom>
        </p:spPr>
        <p:txBody>
          <a:bodyPr/>
          <a:lstStyle/>
          <a:p>
            <a:r>
              <a:rPr lang="en-US"/>
              <a:t>© CTC SEP 2017</a:t>
            </a:r>
            <a:endParaRPr lang="en-US" dirty="0"/>
          </a:p>
        </p:txBody>
      </p:sp>
      <p:sp>
        <p:nvSpPr>
          <p:cNvPr id="9" name="Slide Number Placeholder 8"/>
          <p:cNvSpPr>
            <a:spLocks noGrp="1"/>
          </p:cNvSpPr>
          <p:nvPr>
            <p:ph type="sldNum" sz="quarter" idx="11"/>
          </p:nvPr>
        </p:nvSpPr>
        <p:spPr/>
        <p:txBody>
          <a:bodyPr/>
          <a:lstStyle/>
          <a:p>
            <a:r>
              <a:rPr lang="en-US"/>
              <a:t> Page </a:t>
            </a:r>
            <a:fld id="{49504B7A-18BB-4869-AAB5-5198E62897E6}" type="slidenum">
              <a:rPr lang="en-US" smtClean="0"/>
              <a:pPr/>
              <a:t>11</a:t>
            </a:fld>
            <a:endParaRPr lang="en-US" dirty="0"/>
          </a:p>
        </p:txBody>
      </p:sp>
      <p:sp>
        <p:nvSpPr>
          <p:cNvPr id="10" name="Header Placeholder 9"/>
          <p:cNvSpPr>
            <a:spLocks noGrp="1"/>
          </p:cNvSpPr>
          <p:nvPr>
            <p:ph type="hdr" sz="quarter" idx="12"/>
          </p:nvPr>
        </p:nvSpPr>
        <p:spPr/>
        <p:txBody>
          <a:bodyPr/>
          <a:lstStyle/>
          <a:p>
            <a:r>
              <a:rPr lang="en-US"/>
              <a:t>HEAR Anti-Bullying Presentation                   _______       Instructor Notes for Slides</a:t>
            </a:r>
            <a:endParaRPr lang="en-US" b="1" dirty="0"/>
          </a:p>
        </p:txBody>
      </p:sp>
    </p:spTree>
    <p:extLst>
      <p:ext uri="{BB962C8B-B14F-4D97-AF65-F5344CB8AC3E}">
        <p14:creationId xmlns:p14="http://schemas.microsoft.com/office/powerpoint/2010/main" val="39334330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a:prstGeom prst="rect">
            <a:avLst/>
          </a:prstGeom>
        </p:spPr>
      </p:sp>
      <p:sp>
        <p:nvSpPr>
          <p:cNvPr id="3" name="Notes Placeholder 2"/>
          <p:cNvSpPr>
            <a:spLocks noGrp="1"/>
          </p:cNvSpPr>
          <p:nvPr>
            <p:ph type="body" idx="1"/>
          </p:nvPr>
        </p:nvSpPr>
        <p:spPr>
          <a:xfrm>
            <a:off x="685800" y="4415791"/>
            <a:ext cx="5334000" cy="4183380"/>
          </a:xfrm>
          <a:prstGeom prst="rect">
            <a:avLst/>
          </a:prstGeom>
        </p:spPr>
        <p:txBody>
          <a:bodyPr/>
          <a:lstStyle/>
          <a:p>
            <a:pPr defTabSz="931655">
              <a:defRPr/>
            </a:pPr>
            <a:r>
              <a:rPr lang="en-US" sz="1200" b="1" dirty="0"/>
              <a:t>All of you just thought about a time when you witnessed or experienced bullying or cruelty – it is clearly something that is too common. </a:t>
            </a:r>
          </a:p>
          <a:p>
            <a:pPr defTabSz="931655">
              <a:defRPr/>
            </a:pPr>
            <a:endParaRPr lang="en-US" sz="1200" b="1" dirty="0"/>
          </a:p>
          <a:p>
            <a:pPr marL="171428" indent="-171428" defTabSz="931655">
              <a:buFont typeface="Arial" pitchFamily="34" charset="0"/>
              <a:buChar char="•"/>
              <a:defRPr/>
            </a:pPr>
            <a:r>
              <a:rPr lang="en-US" sz="1200" b="1" dirty="0"/>
              <a:t>Why do you think it is so common? </a:t>
            </a:r>
          </a:p>
          <a:p>
            <a:pPr marL="171428" indent="-171428" defTabSz="931655">
              <a:buFont typeface="Arial" pitchFamily="34" charset="0"/>
              <a:buChar char="•"/>
              <a:defRPr/>
            </a:pPr>
            <a:r>
              <a:rPr lang="en-US" sz="1200" b="1" dirty="0"/>
              <a:t>What are some reasons why people might bully or be cruel to others - what do you think? We will hear some of your answers and then see how they compare to what research shows.</a:t>
            </a:r>
          </a:p>
          <a:p>
            <a:pPr defTabSz="931655">
              <a:defRPr/>
            </a:pPr>
            <a:endParaRPr lang="en-US" sz="1200" b="1" dirty="0"/>
          </a:p>
          <a:p>
            <a:pPr defTabSz="931655">
              <a:defRPr/>
            </a:pPr>
            <a:r>
              <a:rPr lang="en-US" sz="1200" dirty="0"/>
              <a:t>Give students time to write down their answers. Then, call on several people.  After students have answered, move on to the next slide. </a:t>
            </a:r>
          </a:p>
          <a:p>
            <a:pPr defTabSz="931655">
              <a:defRPr/>
            </a:pPr>
            <a:endParaRPr lang="en-US" sz="1200" dirty="0"/>
          </a:p>
          <a:p>
            <a:pPr defTabSz="931655">
              <a:defRPr/>
            </a:pPr>
            <a:r>
              <a:rPr lang="en-US" sz="1200" dirty="0"/>
              <a:t>A few answers from previous groups included:</a:t>
            </a:r>
          </a:p>
          <a:p>
            <a:pPr marL="171428" indent="-171428" defTabSz="931655">
              <a:buFont typeface="Arial" pitchFamily="34" charset="0"/>
              <a:buChar char="•"/>
              <a:defRPr/>
            </a:pPr>
            <a:r>
              <a:rPr lang="en-US" sz="1200" dirty="0"/>
              <a:t>They feel inferior</a:t>
            </a:r>
          </a:p>
          <a:p>
            <a:pPr marL="171428" indent="-171428" defTabSz="931655">
              <a:buFont typeface="Arial" pitchFamily="34" charset="0"/>
              <a:buChar char="•"/>
              <a:defRPr/>
            </a:pPr>
            <a:r>
              <a:rPr lang="en-US" sz="1200" dirty="0"/>
              <a:t>Peer pressure</a:t>
            </a:r>
          </a:p>
          <a:p>
            <a:pPr marL="171428" indent="-171428" defTabSz="931655">
              <a:buFont typeface="Arial" pitchFamily="34" charset="0"/>
              <a:buChar char="•"/>
              <a:defRPr/>
            </a:pPr>
            <a:r>
              <a:rPr lang="en-US" sz="1200" dirty="0"/>
              <a:t>Gang activity – acceptance</a:t>
            </a:r>
          </a:p>
          <a:p>
            <a:pPr marL="171428" indent="-171428" defTabSz="931655">
              <a:buFont typeface="Arial" pitchFamily="34" charset="0"/>
              <a:buChar char="•"/>
              <a:defRPr/>
            </a:pPr>
            <a:r>
              <a:rPr lang="en-US" sz="1200" dirty="0"/>
              <a:t>Low self-esteem</a:t>
            </a:r>
          </a:p>
          <a:p>
            <a:pPr defTabSz="931655">
              <a:defRPr/>
            </a:pPr>
            <a:endParaRPr lang="en-US" sz="1200" dirty="0"/>
          </a:p>
          <a:p>
            <a:r>
              <a:rPr lang="en-US" sz="1200" b="0" u="sng" dirty="0">
                <a:solidFill>
                  <a:srgbClr val="C00000"/>
                </a:solidFill>
              </a:rPr>
              <a:t>Make sure students do not use names or begin to tell stories of bullying that happened at their school.  Absolutely keep the conversation about </a:t>
            </a:r>
            <a:r>
              <a:rPr lang="en-US" sz="1200" b="0" i="1" u="sng" dirty="0">
                <a:solidFill>
                  <a:srgbClr val="C00000"/>
                </a:solidFill>
              </a:rPr>
              <a:t>general</a:t>
            </a:r>
            <a:r>
              <a:rPr lang="en-US" sz="1200" b="0" u="sng" dirty="0">
                <a:solidFill>
                  <a:srgbClr val="C00000"/>
                </a:solidFill>
              </a:rPr>
              <a:t> reasons why someone might bully others. </a:t>
            </a:r>
          </a:p>
          <a:p>
            <a:endParaRPr lang="en-US" sz="1200" dirty="0"/>
          </a:p>
        </p:txBody>
      </p:sp>
      <p:sp>
        <p:nvSpPr>
          <p:cNvPr id="7" name="Footer Placeholder 6"/>
          <p:cNvSpPr>
            <a:spLocks noGrp="1"/>
          </p:cNvSpPr>
          <p:nvPr>
            <p:ph type="ftr" sz="quarter" idx="10"/>
          </p:nvPr>
        </p:nvSpPr>
        <p:spPr>
          <a:xfrm>
            <a:off x="670893" y="8636480"/>
            <a:ext cx="5516217" cy="464820"/>
          </a:xfrm>
          <a:prstGeom prst="rect">
            <a:avLst/>
          </a:prstGeom>
        </p:spPr>
        <p:txBody>
          <a:bodyPr/>
          <a:lstStyle/>
          <a:p>
            <a:r>
              <a:rPr lang="en-US"/>
              <a:t>© CTC SEP 2017</a:t>
            </a:r>
            <a:endParaRPr lang="en-US" dirty="0"/>
          </a:p>
        </p:txBody>
      </p:sp>
      <p:sp>
        <p:nvSpPr>
          <p:cNvPr id="9" name="Slide Number Placeholder 8"/>
          <p:cNvSpPr>
            <a:spLocks noGrp="1"/>
          </p:cNvSpPr>
          <p:nvPr>
            <p:ph type="sldNum" sz="quarter" idx="11"/>
          </p:nvPr>
        </p:nvSpPr>
        <p:spPr/>
        <p:txBody>
          <a:bodyPr/>
          <a:lstStyle/>
          <a:p>
            <a:r>
              <a:rPr lang="en-US"/>
              <a:t> Page </a:t>
            </a:r>
            <a:fld id="{49504B7A-18BB-4869-AAB5-5198E62897E6}" type="slidenum">
              <a:rPr lang="en-US" smtClean="0"/>
              <a:pPr/>
              <a:t>12</a:t>
            </a:fld>
            <a:endParaRPr lang="en-US" dirty="0"/>
          </a:p>
        </p:txBody>
      </p:sp>
      <p:sp>
        <p:nvSpPr>
          <p:cNvPr id="10" name="Header Placeholder 9"/>
          <p:cNvSpPr>
            <a:spLocks noGrp="1"/>
          </p:cNvSpPr>
          <p:nvPr>
            <p:ph type="hdr" sz="quarter" idx="12"/>
          </p:nvPr>
        </p:nvSpPr>
        <p:spPr/>
        <p:txBody>
          <a:bodyPr/>
          <a:lstStyle/>
          <a:p>
            <a:r>
              <a:rPr lang="en-US"/>
              <a:t>HEAR Anti-Bullying Presentation                   _______       Instructor Notes for Slides</a:t>
            </a:r>
            <a:endParaRPr lang="en-US" b="1" dirty="0"/>
          </a:p>
        </p:txBody>
      </p:sp>
    </p:spTree>
    <p:extLst>
      <p:ext uri="{BB962C8B-B14F-4D97-AF65-F5344CB8AC3E}">
        <p14:creationId xmlns:p14="http://schemas.microsoft.com/office/powerpoint/2010/main" val="34910005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a:prstGeom prst="rect">
            <a:avLst/>
          </a:prstGeom>
        </p:spPr>
      </p:sp>
      <p:sp>
        <p:nvSpPr>
          <p:cNvPr id="3" name="Notes Placeholder 2"/>
          <p:cNvSpPr>
            <a:spLocks noGrp="1"/>
          </p:cNvSpPr>
          <p:nvPr>
            <p:ph type="body" idx="1"/>
          </p:nvPr>
        </p:nvSpPr>
        <p:spPr>
          <a:xfrm>
            <a:off x="685800" y="4415791"/>
            <a:ext cx="5486400" cy="4183380"/>
          </a:xfrm>
          <a:prstGeom prst="rect">
            <a:avLst/>
          </a:prstGeom>
        </p:spPr>
        <p:txBody>
          <a:bodyPr/>
          <a:lstStyle/>
          <a:p>
            <a:r>
              <a:rPr lang="en-US" sz="1200" b="1" dirty="0"/>
              <a:t>Here are some of the reasons research indicates why people bully or are cruel to others.  </a:t>
            </a:r>
          </a:p>
          <a:p>
            <a:endParaRPr lang="en-US" sz="1200" dirty="0"/>
          </a:p>
          <a:p>
            <a:r>
              <a:rPr lang="en-US" sz="1200" dirty="0"/>
              <a:t>If students already listed any of these responses previously, acknowledge and appreciate their contributions. Highlight any responses that students may have missed in discussion on the previous slide. </a:t>
            </a:r>
          </a:p>
          <a:p>
            <a:endParaRPr lang="en-US" sz="1200" dirty="0"/>
          </a:p>
          <a:p>
            <a:r>
              <a:rPr lang="en-US" sz="1200" b="1" dirty="0"/>
              <a:t>Would anyone be willing to read this slide? </a:t>
            </a:r>
            <a:r>
              <a:rPr lang="en-US" sz="1200" dirty="0"/>
              <a:t>You may want to ask for a volunteer.</a:t>
            </a:r>
          </a:p>
          <a:p>
            <a:pPr marL="401771" indent="-401771">
              <a:spcAft>
                <a:spcPct val="45000"/>
              </a:spcAft>
              <a:buFontTx/>
              <a:buChar char="•"/>
            </a:pPr>
            <a:r>
              <a:rPr lang="en-US" sz="1200" dirty="0">
                <a:sym typeface="Arial" charset="0"/>
              </a:rPr>
              <a:t>They are  </a:t>
            </a:r>
            <a:r>
              <a:rPr lang="en-US" sz="1200" b="1" dirty="0">
                <a:sym typeface="Arial" charset="0"/>
              </a:rPr>
              <a:t>insecure </a:t>
            </a:r>
          </a:p>
          <a:p>
            <a:pPr marL="401771" indent="-401771">
              <a:spcAft>
                <a:spcPct val="45000"/>
              </a:spcAft>
              <a:buFontTx/>
              <a:buChar char="•"/>
            </a:pPr>
            <a:r>
              <a:rPr lang="en-US" sz="1200" dirty="0">
                <a:sym typeface="Arial" charset="0"/>
              </a:rPr>
              <a:t>They are </a:t>
            </a:r>
            <a:r>
              <a:rPr lang="en-US" sz="1200" b="1" dirty="0">
                <a:sym typeface="Arial" charset="0"/>
              </a:rPr>
              <a:t>seeking revenge</a:t>
            </a:r>
          </a:p>
          <a:p>
            <a:pPr marL="401771" indent="-401771">
              <a:spcAft>
                <a:spcPct val="45000"/>
              </a:spcAft>
              <a:buFontTx/>
              <a:buChar char="•"/>
            </a:pPr>
            <a:r>
              <a:rPr lang="en-US" sz="1200" dirty="0">
                <a:sym typeface="Arial" charset="0"/>
              </a:rPr>
              <a:t>They are </a:t>
            </a:r>
            <a:r>
              <a:rPr lang="en-US" sz="1200" b="1" dirty="0">
                <a:sym typeface="Arial" charset="0"/>
              </a:rPr>
              <a:t>modeling behaviors they’ve seen </a:t>
            </a:r>
            <a:r>
              <a:rPr lang="en-US" sz="1200" dirty="0">
                <a:sym typeface="Arial" charset="0"/>
              </a:rPr>
              <a:t>(at home, school, etc.)</a:t>
            </a:r>
          </a:p>
          <a:p>
            <a:pPr marL="401771" indent="-401771">
              <a:spcAft>
                <a:spcPct val="45000"/>
              </a:spcAft>
              <a:buFontTx/>
              <a:buChar char="•"/>
            </a:pPr>
            <a:r>
              <a:rPr lang="en-US" sz="1200" dirty="0">
                <a:sym typeface="Arial" charset="0"/>
              </a:rPr>
              <a:t>They </a:t>
            </a:r>
            <a:r>
              <a:rPr lang="en-US" sz="1200" b="1" dirty="0">
                <a:sym typeface="Arial" charset="0"/>
              </a:rPr>
              <a:t>want to belong or be popular</a:t>
            </a:r>
          </a:p>
          <a:p>
            <a:pPr marL="401771" indent="-401771">
              <a:spcAft>
                <a:spcPct val="45000"/>
              </a:spcAft>
              <a:buFontTx/>
              <a:buChar char="•"/>
            </a:pPr>
            <a:r>
              <a:rPr lang="en-US" sz="1200" dirty="0">
                <a:sym typeface="Arial" charset="0"/>
              </a:rPr>
              <a:t>They </a:t>
            </a:r>
            <a:r>
              <a:rPr lang="en-US" sz="1200" b="1" dirty="0">
                <a:sym typeface="Arial" charset="0"/>
              </a:rPr>
              <a:t>want attention </a:t>
            </a:r>
          </a:p>
          <a:p>
            <a:pPr marL="401771" indent="-401771">
              <a:spcAft>
                <a:spcPct val="45000"/>
              </a:spcAft>
              <a:buFontTx/>
              <a:buChar char="•"/>
            </a:pPr>
            <a:r>
              <a:rPr lang="en-US" sz="1200" dirty="0">
                <a:sym typeface="Arial" charset="0"/>
              </a:rPr>
              <a:t>They are </a:t>
            </a:r>
            <a:r>
              <a:rPr lang="en-US" sz="1200" b="1" dirty="0">
                <a:sym typeface="Arial" charset="0"/>
              </a:rPr>
              <a:t>seeking power</a:t>
            </a:r>
          </a:p>
          <a:p>
            <a:pPr marL="401771" indent="-401771">
              <a:spcAft>
                <a:spcPct val="45000"/>
              </a:spcAft>
              <a:buFontTx/>
              <a:buChar char="•"/>
            </a:pPr>
            <a:endParaRPr lang="en-US" sz="1200" b="1" dirty="0">
              <a:sym typeface="Arial" charset="0"/>
            </a:endParaRPr>
          </a:p>
          <a:p>
            <a:pPr>
              <a:spcAft>
                <a:spcPct val="45000"/>
              </a:spcAft>
            </a:pPr>
            <a:r>
              <a:rPr lang="en-US" sz="1200" b="1" dirty="0">
                <a:sym typeface="Arial" charset="0"/>
              </a:rPr>
              <a:t>If this is why people bully, then what does it look like?  Let’s find out on the next slide.</a:t>
            </a:r>
            <a:endParaRPr lang="en-US" sz="1200" b="1" dirty="0"/>
          </a:p>
          <a:p>
            <a:endParaRPr lang="en-US" sz="1200" dirty="0"/>
          </a:p>
        </p:txBody>
      </p:sp>
      <p:sp>
        <p:nvSpPr>
          <p:cNvPr id="7" name="Footer Placeholder 6"/>
          <p:cNvSpPr>
            <a:spLocks noGrp="1"/>
          </p:cNvSpPr>
          <p:nvPr>
            <p:ph type="ftr" sz="quarter" idx="10"/>
          </p:nvPr>
        </p:nvSpPr>
        <p:spPr>
          <a:xfrm>
            <a:off x="670893" y="8636480"/>
            <a:ext cx="5516217" cy="464820"/>
          </a:xfrm>
          <a:prstGeom prst="rect">
            <a:avLst/>
          </a:prstGeom>
        </p:spPr>
        <p:txBody>
          <a:bodyPr/>
          <a:lstStyle/>
          <a:p>
            <a:r>
              <a:rPr lang="en-US"/>
              <a:t>© CTC SEP 2017</a:t>
            </a:r>
            <a:endParaRPr lang="en-US" dirty="0"/>
          </a:p>
        </p:txBody>
      </p:sp>
      <p:sp>
        <p:nvSpPr>
          <p:cNvPr id="9" name="Slide Number Placeholder 8"/>
          <p:cNvSpPr>
            <a:spLocks noGrp="1"/>
          </p:cNvSpPr>
          <p:nvPr>
            <p:ph type="sldNum" sz="quarter" idx="11"/>
          </p:nvPr>
        </p:nvSpPr>
        <p:spPr/>
        <p:txBody>
          <a:bodyPr/>
          <a:lstStyle/>
          <a:p>
            <a:r>
              <a:rPr lang="en-US"/>
              <a:t> Page </a:t>
            </a:r>
            <a:fld id="{49504B7A-18BB-4869-AAB5-5198E62897E6}" type="slidenum">
              <a:rPr lang="en-US" smtClean="0"/>
              <a:pPr/>
              <a:t>13</a:t>
            </a:fld>
            <a:endParaRPr lang="en-US" dirty="0"/>
          </a:p>
        </p:txBody>
      </p:sp>
      <p:sp>
        <p:nvSpPr>
          <p:cNvPr id="10" name="Header Placeholder 9"/>
          <p:cNvSpPr>
            <a:spLocks noGrp="1"/>
          </p:cNvSpPr>
          <p:nvPr>
            <p:ph type="hdr" sz="quarter" idx="12"/>
          </p:nvPr>
        </p:nvSpPr>
        <p:spPr/>
        <p:txBody>
          <a:bodyPr/>
          <a:lstStyle/>
          <a:p>
            <a:r>
              <a:rPr lang="en-US"/>
              <a:t>HEAR Anti-Bullying Presentation                   _______       Instructor Notes for Slides</a:t>
            </a:r>
            <a:endParaRPr lang="en-US" b="1" dirty="0"/>
          </a:p>
        </p:txBody>
      </p:sp>
    </p:spTree>
    <p:extLst>
      <p:ext uri="{BB962C8B-B14F-4D97-AF65-F5344CB8AC3E}">
        <p14:creationId xmlns:p14="http://schemas.microsoft.com/office/powerpoint/2010/main" val="3058509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a:prstGeom prst="rect">
            <a:avLst/>
          </a:prstGeom>
        </p:spPr>
      </p:sp>
      <p:sp>
        <p:nvSpPr>
          <p:cNvPr id="3" name="Notes Placeholder 2"/>
          <p:cNvSpPr>
            <a:spLocks noGrp="1"/>
          </p:cNvSpPr>
          <p:nvPr>
            <p:ph type="body" idx="1"/>
          </p:nvPr>
        </p:nvSpPr>
        <p:spPr>
          <a:xfrm>
            <a:off x="685800" y="4415791"/>
            <a:ext cx="5486400" cy="4183380"/>
          </a:xfrm>
          <a:prstGeom prst="rect">
            <a:avLst/>
          </a:prstGeom>
        </p:spPr>
        <p:txBody>
          <a:bodyPr/>
          <a:lstStyle/>
          <a:p>
            <a:r>
              <a:rPr lang="en-US" sz="1200" b="1" dirty="0"/>
              <a:t>Bullying and cruelty can look and feel differently for each person and in each case.  </a:t>
            </a:r>
          </a:p>
          <a:p>
            <a:endParaRPr lang="en-US" sz="1200" b="1" dirty="0"/>
          </a:p>
          <a:p>
            <a:r>
              <a:rPr lang="en-US" sz="1200" b="1" dirty="0"/>
              <a:t>It is important to note that </a:t>
            </a:r>
            <a:r>
              <a:rPr lang="en-US" sz="1200" b="1" u="sng" dirty="0"/>
              <a:t>anyone</a:t>
            </a:r>
            <a:r>
              <a:rPr lang="en-US" sz="1200" b="1" dirty="0"/>
              <a:t> can be bullied, and </a:t>
            </a:r>
            <a:r>
              <a:rPr lang="en-US" sz="1200" b="1" u="sng" dirty="0"/>
              <a:t>anyone</a:t>
            </a:r>
            <a:r>
              <a:rPr lang="en-US" sz="1200" b="1" dirty="0"/>
              <a:t> can also bully. Some people can be the one bullying in one situation and the one being bullied in another. </a:t>
            </a:r>
          </a:p>
          <a:p>
            <a:endParaRPr lang="en-US" sz="1200" b="1" dirty="0"/>
          </a:p>
          <a:p>
            <a:r>
              <a:rPr lang="en-US" sz="1200" b="1" dirty="0"/>
              <a:t>Bullying often looks different at different ages. </a:t>
            </a:r>
          </a:p>
          <a:p>
            <a:pPr marL="171428" indent="-171428">
              <a:buFont typeface="Arial" pitchFamily="34" charset="0"/>
              <a:buChar char="•"/>
            </a:pPr>
            <a:r>
              <a:rPr lang="en-US" sz="1200" b="1" dirty="0"/>
              <a:t>Hitting, pushing, or name calling are very popular ways to bully in elementary school.</a:t>
            </a:r>
          </a:p>
          <a:p>
            <a:pPr marL="171428" indent="-171428">
              <a:buFont typeface="Arial" pitchFamily="34" charset="0"/>
              <a:buChar char="•"/>
            </a:pPr>
            <a:r>
              <a:rPr lang="en-US" sz="1200" b="1" dirty="0"/>
              <a:t>Bullying in high school often includes things like social exclusion (leaving someone out from your lunch table or ignoring someone who needs help), cyber bullying (like sending hurtful text messages or leaving nasty, hurtful Facebook posts or Tweets), and sexual harassment (like when boys make rude comments about a girl’s body or clothing).  </a:t>
            </a:r>
          </a:p>
          <a:p>
            <a:endParaRPr lang="en-US" sz="1200" b="1" dirty="0"/>
          </a:p>
          <a:p>
            <a:r>
              <a:rPr lang="en-US" sz="1200" b="1" dirty="0"/>
              <a:t>Bullying can be part of any relationship (including friendships, romances, and classmates).</a:t>
            </a:r>
          </a:p>
        </p:txBody>
      </p:sp>
      <p:sp>
        <p:nvSpPr>
          <p:cNvPr id="7" name="Footer Placeholder 6"/>
          <p:cNvSpPr>
            <a:spLocks noGrp="1"/>
          </p:cNvSpPr>
          <p:nvPr>
            <p:ph type="ftr" sz="quarter" idx="10"/>
          </p:nvPr>
        </p:nvSpPr>
        <p:spPr>
          <a:xfrm>
            <a:off x="670893" y="8636480"/>
            <a:ext cx="5516217" cy="464820"/>
          </a:xfrm>
          <a:prstGeom prst="rect">
            <a:avLst/>
          </a:prstGeom>
        </p:spPr>
        <p:txBody>
          <a:bodyPr/>
          <a:lstStyle/>
          <a:p>
            <a:r>
              <a:rPr lang="en-US"/>
              <a:t>© CTC SEP 2017</a:t>
            </a:r>
            <a:endParaRPr lang="en-US" dirty="0"/>
          </a:p>
        </p:txBody>
      </p:sp>
      <p:sp>
        <p:nvSpPr>
          <p:cNvPr id="9" name="Slide Number Placeholder 8"/>
          <p:cNvSpPr>
            <a:spLocks noGrp="1"/>
          </p:cNvSpPr>
          <p:nvPr>
            <p:ph type="sldNum" sz="quarter" idx="11"/>
          </p:nvPr>
        </p:nvSpPr>
        <p:spPr/>
        <p:txBody>
          <a:bodyPr/>
          <a:lstStyle/>
          <a:p>
            <a:r>
              <a:rPr lang="en-US"/>
              <a:t> Page </a:t>
            </a:r>
            <a:fld id="{49504B7A-18BB-4869-AAB5-5198E62897E6}" type="slidenum">
              <a:rPr lang="en-US" smtClean="0"/>
              <a:pPr/>
              <a:t>14</a:t>
            </a:fld>
            <a:endParaRPr lang="en-US" dirty="0"/>
          </a:p>
        </p:txBody>
      </p:sp>
      <p:sp>
        <p:nvSpPr>
          <p:cNvPr id="10" name="Header Placeholder 9"/>
          <p:cNvSpPr>
            <a:spLocks noGrp="1"/>
          </p:cNvSpPr>
          <p:nvPr>
            <p:ph type="hdr" sz="quarter" idx="12"/>
          </p:nvPr>
        </p:nvSpPr>
        <p:spPr/>
        <p:txBody>
          <a:bodyPr/>
          <a:lstStyle/>
          <a:p>
            <a:r>
              <a:rPr lang="en-US"/>
              <a:t>HEAR Anti-Bullying Presentation                   _______       Instructor Notes for Slides</a:t>
            </a:r>
            <a:endParaRPr lang="en-US" b="1" dirty="0"/>
          </a:p>
        </p:txBody>
      </p:sp>
    </p:spTree>
    <p:extLst>
      <p:ext uri="{BB962C8B-B14F-4D97-AF65-F5344CB8AC3E}">
        <p14:creationId xmlns:p14="http://schemas.microsoft.com/office/powerpoint/2010/main" val="30228106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8400" y="685800"/>
            <a:ext cx="4468813" cy="3352800"/>
          </a:xfrm>
          <a:prstGeom prst="rect">
            <a:avLst/>
          </a:prstGeom>
        </p:spPr>
      </p:sp>
      <p:sp>
        <p:nvSpPr>
          <p:cNvPr id="3" name="Notes Placeholder 2"/>
          <p:cNvSpPr>
            <a:spLocks noGrp="1"/>
          </p:cNvSpPr>
          <p:nvPr>
            <p:ph type="body" idx="1"/>
          </p:nvPr>
        </p:nvSpPr>
        <p:spPr>
          <a:xfrm>
            <a:off x="685801" y="4114800"/>
            <a:ext cx="5562600" cy="4648200"/>
          </a:xfrm>
          <a:prstGeom prst="rect">
            <a:avLst/>
          </a:prstGeom>
        </p:spPr>
        <p:txBody>
          <a:bodyPr/>
          <a:lstStyle/>
          <a:p>
            <a:r>
              <a:rPr lang="en-US" sz="1200" b="1" dirty="0"/>
              <a:t>Now we are going to look at two stories - not about actual individuals, but based on real-life bullying situations.  We’ll read the two short stories and then talk about the types of bullying that are happening in those stories. </a:t>
            </a:r>
            <a:r>
              <a:rPr lang="en-US" sz="1200" dirty="0"/>
              <a:t>Ask students to turn to page 6 of their workbook and look at Mike’s story. </a:t>
            </a:r>
          </a:p>
          <a:p>
            <a:endParaRPr lang="en-US" sz="1200" dirty="0"/>
          </a:p>
          <a:p>
            <a:r>
              <a:rPr lang="en-US" sz="1200" dirty="0"/>
              <a:t>Give them 2-3 minutes to read the story – just like the process they have to follow on all tests like SATs where they have to read and comprehend. As they read the story, have them underline the instances of bullying and circle the consequences. Then hear these instances from the class.</a:t>
            </a:r>
          </a:p>
          <a:p>
            <a:endParaRPr lang="en-US" sz="1200" dirty="0"/>
          </a:p>
          <a:p>
            <a:r>
              <a:rPr lang="en-US" sz="1200" b="1" dirty="0"/>
              <a:t>Examples of bullying</a:t>
            </a:r>
          </a:p>
          <a:p>
            <a:pPr marL="171428" indent="-171428">
              <a:buFont typeface="Arial" pitchFamily="34" charset="0"/>
              <a:buChar char="•"/>
            </a:pPr>
            <a:r>
              <a:rPr lang="en-US" sz="1200" b="1" dirty="0"/>
              <a:t>Comments about Mike’s walk and dress</a:t>
            </a:r>
          </a:p>
          <a:p>
            <a:pPr marL="171428" indent="-171428">
              <a:buFont typeface="Arial" pitchFamily="34" charset="0"/>
              <a:buChar char="•"/>
            </a:pPr>
            <a:r>
              <a:rPr lang="en-US" sz="1200" b="1" dirty="0"/>
              <a:t>Gym class</a:t>
            </a:r>
          </a:p>
          <a:p>
            <a:pPr marL="171428" indent="-171428">
              <a:buFont typeface="Arial" pitchFamily="34" charset="0"/>
              <a:buChar char="•"/>
            </a:pPr>
            <a:r>
              <a:rPr lang="en-US" sz="1200" b="1" dirty="0"/>
              <a:t>Openly teased because he was not as athletic as some other students</a:t>
            </a:r>
          </a:p>
          <a:p>
            <a:pPr marL="171428" indent="-171428">
              <a:buFont typeface="Arial" pitchFamily="34" charset="0"/>
              <a:buChar char="•"/>
            </a:pPr>
            <a:r>
              <a:rPr lang="en-US" sz="1200" b="1" dirty="0"/>
              <a:t>Escalated to physical bullying when basketball was thrown at him</a:t>
            </a:r>
          </a:p>
          <a:p>
            <a:pPr marL="171428" indent="-171428">
              <a:buFont typeface="Arial" pitchFamily="34" charset="0"/>
              <a:buChar char="•"/>
            </a:pPr>
            <a:r>
              <a:rPr lang="en-US" sz="1200" b="1" dirty="0"/>
              <a:t>Whole class laughed at him</a:t>
            </a:r>
          </a:p>
          <a:p>
            <a:endParaRPr lang="en-US" sz="1200" dirty="0"/>
          </a:p>
          <a:p>
            <a:r>
              <a:rPr lang="en-US" sz="1200" b="1" dirty="0"/>
              <a:t>Mike definitely experienced bullying and cruelty.  The bullying included being teased because he looked and dressed differently than others and being harassed in gym class because he ran slower than the other guys.  At one point, the bullying even got physical when another boy threw a basketball at him in gym class.  The situation intensified when many other students joined in the name calling.</a:t>
            </a:r>
          </a:p>
        </p:txBody>
      </p:sp>
      <p:sp>
        <p:nvSpPr>
          <p:cNvPr id="7" name="Footer Placeholder 6"/>
          <p:cNvSpPr>
            <a:spLocks noGrp="1"/>
          </p:cNvSpPr>
          <p:nvPr>
            <p:ph type="ftr" sz="quarter" idx="10"/>
          </p:nvPr>
        </p:nvSpPr>
        <p:spPr>
          <a:xfrm>
            <a:off x="670893" y="8636480"/>
            <a:ext cx="5516217" cy="464820"/>
          </a:xfrm>
          <a:prstGeom prst="rect">
            <a:avLst/>
          </a:prstGeom>
        </p:spPr>
        <p:txBody>
          <a:bodyPr/>
          <a:lstStyle/>
          <a:p>
            <a:r>
              <a:rPr lang="en-US"/>
              <a:t>© CTC SEP 2017</a:t>
            </a:r>
            <a:endParaRPr lang="en-US" dirty="0"/>
          </a:p>
        </p:txBody>
      </p:sp>
      <p:sp>
        <p:nvSpPr>
          <p:cNvPr id="9" name="Slide Number Placeholder 8"/>
          <p:cNvSpPr>
            <a:spLocks noGrp="1"/>
          </p:cNvSpPr>
          <p:nvPr>
            <p:ph type="sldNum" sz="quarter" idx="11"/>
          </p:nvPr>
        </p:nvSpPr>
        <p:spPr/>
        <p:txBody>
          <a:bodyPr/>
          <a:lstStyle/>
          <a:p>
            <a:r>
              <a:rPr lang="en-US"/>
              <a:t> Page </a:t>
            </a:r>
            <a:fld id="{49504B7A-18BB-4869-AAB5-5198E62897E6}" type="slidenum">
              <a:rPr lang="en-US" smtClean="0"/>
              <a:pPr/>
              <a:t>15</a:t>
            </a:fld>
            <a:endParaRPr lang="en-US" dirty="0"/>
          </a:p>
        </p:txBody>
      </p:sp>
      <p:sp>
        <p:nvSpPr>
          <p:cNvPr id="10" name="Header Placeholder 9"/>
          <p:cNvSpPr>
            <a:spLocks noGrp="1"/>
          </p:cNvSpPr>
          <p:nvPr>
            <p:ph type="hdr" sz="quarter" idx="12"/>
          </p:nvPr>
        </p:nvSpPr>
        <p:spPr/>
        <p:txBody>
          <a:bodyPr/>
          <a:lstStyle/>
          <a:p>
            <a:r>
              <a:rPr lang="en-US"/>
              <a:t>HEAR Anti-Bullying Presentation                   _______       Instructor Notes for Slides</a:t>
            </a:r>
            <a:endParaRPr lang="en-US" b="1" dirty="0"/>
          </a:p>
        </p:txBody>
      </p:sp>
    </p:spTree>
    <p:extLst>
      <p:ext uri="{BB962C8B-B14F-4D97-AF65-F5344CB8AC3E}">
        <p14:creationId xmlns:p14="http://schemas.microsoft.com/office/powerpoint/2010/main" val="14134755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1788" y="609600"/>
            <a:ext cx="3579812" cy="2686050"/>
          </a:xfrm>
          <a:prstGeom prst="rect">
            <a:avLst/>
          </a:prstGeom>
        </p:spPr>
      </p:sp>
      <p:sp>
        <p:nvSpPr>
          <p:cNvPr id="3" name="Notes Placeholder 2"/>
          <p:cNvSpPr>
            <a:spLocks noGrp="1"/>
          </p:cNvSpPr>
          <p:nvPr>
            <p:ph type="body" idx="1"/>
          </p:nvPr>
        </p:nvSpPr>
        <p:spPr>
          <a:xfrm>
            <a:off x="685800" y="3429001"/>
            <a:ext cx="5562600" cy="5410199"/>
          </a:xfrm>
          <a:prstGeom prst="rect">
            <a:avLst/>
          </a:prstGeom>
        </p:spPr>
        <p:txBody>
          <a:bodyPr/>
          <a:lstStyle/>
          <a:p>
            <a:r>
              <a:rPr lang="en-US" sz="1200" b="1" dirty="0"/>
              <a:t>We just discussed what bullying looked like in Mike’s situation, but now let’s talk about the consequences.  </a:t>
            </a:r>
          </a:p>
          <a:p>
            <a:endParaRPr lang="en-US" sz="1200" b="1" dirty="0"/>
          </a:p>
          <a:p>
            <a:r>
              <a:rPr lang="en-US" sz="1200" b="1" dirty="0"/>
              <a:t>How will or did the bullying and cruelty in Mike’s story affect… </a:t>
            </a:r>
            <a:r>
              <a:rPr lang="en-US" sz="1200" dirty="0"/>
              <a:t>(Let students answer)</a:t>
            </a:r>
          </a:p>
          <a:p>
            <a:pPr>
              <a:tabLst>
                <a:tab pos="914284" algn="l"/>
                <a:tab pos="2171422" algn="l"/>
                <a:tab pos="3428562" algn="l"/>
              </a:tabLst>
            </a:pPr>
            <a:r>
              <a:rPr lang="en-US" sz="1200" b="1" dirty="0"/>
              <a:t>- </a:t>
            </a:r>
            <a:r>
              <a:rPr lang="en-US" sz="1200" b="1" u="sng" dirty="0"/>
              <a:t>Mike? </a:t>
            </a:r>
            <a:r>
              <a:rPr lang="en-US" sz="1200" dirty="0"/>
              <a:t>	</a:t>
            </a:r>
            <a:r>
              <a:rPr lang="en-US" sz="1200" b="1" dirty="0"/>
              <a:t>- </a:t>
            </a:r>
            <a:r>
              <a:rPr lang="en-US" sz="1200" b="1" u="sng" dirty="0"/>
              <a:t>His parents?</a:t>
            </a:r>
            <a:r>
              <a:rPr lang="en-US" sz="1200" b="1" dirty="0"/>
              <a:t>	 - </a:t>
            </a:r>
            <a:r>
              <a:rPr lang="en-US" sz="1200" b="1" u="sng" dirty="0"/>
              <a:t>His friends?</a:t>
            </a:r>
            <a:r>
              <a:rPr lang="en-US" sz="1200" dirty="0"/>
              <a:t> 	</a:t>
            </a:r>
            <a:r>
              <a:rPr lang="en-US" sz="1200" b="1" dirty="0"/>
              <a:t>- </a:t>
            </a:r>
            <a:r>
              <a:rPr lang="en-US" sz="1200" b="1" u="sng" dirty="0"/>
              <a:t>His school?</a:t>
            </a:r>
            <a:r>
              <a:rPr lang="en-US" sz="1200" u="sng" dirty="0"/>
              <a:t> </a:t>
            </a:r>
            <a:endParaRPr lang="en-US" sz="1200" i="1" dirty="0"/>
          </a:p>
          <a:p>
            <a:endParaRPr lang="en-US" sz="1200" dirty="0"/>
          </a:p>
          <a:p>
            <a:r>
              <a:rPr lang="en-US" sz="1200" dirty="0"/>
              <a:t>Allow students to verbally answer each question.  Students may guess or infer responses — responses don’t need to be something stated explicitly in the text.  For example, a student could say Mike’s parents feel guilty for making him move, even though this is not in the story.  This is exactly the kind of discussion you are hoping for and it will mean they are thinking and absorbing the information.</a:t>
            </a:r>
          </a:p>
          <a:p>
            <a:endParaRPr lang="en-US" sz="1200" dirty="0"/>
          </a:p>
          <a:p>
            <a:pPr marL="171428" indent="-171428">
              <a:buFont typeface="Arial" pitchFamily="34" charset="0"/>
              <a:buChar char="•"/>
            </a:pPr>
            <a:r>
              <a:rPr lang="en-US" sz="1200" b="1" dirty="0"/>
              <a:t>Consequences for Mike</a:t>
            </a:r>
            <a:r>
              <a:rPr lang="en-US" sz="1200" dirty="0"/>
              <a:t>: </a:t>
            </a:r>
            <a:r>
              <a:rPr lang="en-US" sz="1200" b="1" dirty="0"/>
              <a:t>felt isolated from friends, stopped enjoying school, felt embarrassed and like he didn’t fit in, missed classes, grades dropped</a:t>
            </a:r>
          </a:p>
          <a:p>
            <a:pPr marL="171428" indent="-171428">
              <a:buFont typeface="Arial" pitchFamily="34" charset="0"/>
              <a:buChar char="•"/>
            </a:pPr>
            <a:r>
              <a:rPr lang="en-US" sz="1200" b="1" dirty="0"/>
              <a:t>Consequences for Mike’s parents: Felt worried about Mike, felt helpless, felt guilty about making him move to new school</a:t>
            </a:r>
          </a:p>
          <a:p>
            <a:pPr marL="171428" indent="-171428">
              <a:buFont typeface="Arial" pitchFamily="34" charset="0"/>
              <a:buChar char="•"/>
            </a:pPr>
            <a:r>
              <a:rPr lang="en-US" sz="1200" b="1" dirty="0"/>
              <a:t>Consequences for Mike’s friends: Felt helpless, felt guilty, felt ashamed, felt frustrated/sad about situation, felt fearful that they could be next person targeted</a:t>
            </a:r>
          </a:p>
          <a:p>
            <a:pPr marL="171428" indent="-171428">
              <a:buFont typeface="Arial" pitchFamily="34" charset="0"/>
              <a:buChar char="•"/>
            </a:pPr>
            <a:r>
              <a:rPr lang="en-US" sz="1200" b="1" dirty="0"/>
              <a:t>Consequences for Mike’s school: other students felt helpless in bullying situations/felt passive, students didn’t feel safe</a:t>
            </a:r>
          </a:p>
          <a:p>
            <a:endParaRPr lang="en-US" sz="1200" dirty="0"/>
          </a:p>
          <a:p>
            <a:r>
              <a:rPr lang="en-US" sz="1200" dirty="0"/>
              <a:t>Specifics from the story they may circle or mention:</a:t>
            </a:r>
          </a:p>
          <a:p>
            <a:pPr marL="171428" indent="-171428">
              <a:buFont typeface="Arial" pitchFamily="34" charset="0"/>
              <a:buChar char="•"/>
            </a:pPr>
            <a:r>
              <a:rPr lang="en-US" sz="1200" dirty="0"/>
              <a:t>Mike told parents he wanted to change schools but not why</a:t>
            </a:r>
          </a:p>
          <a:p>
            <a:pPr marL="171428" indent="-171428">
              <a:buFont typeface="Arial" pitchFamily="34" charset="0"/>
              <a:buChar char="•"/>
            </a:pPr>
            <a:r>
              <a:rPr lang="en-US" sz="1200" dirty="0"/>
              <a:t>Parents worried</a:t>
            </a:r>
          </a:p>
          <a:p>
            <a:pPr marL="171428" indent="-171428">
              <a:buFont typeface="Arial" pitchFamily="34" charset="0"/>
              <a:buChar char="•"/>
            </a:pPr>
            <a:r>
              <a:rPr lang="en-US" sz="1200" dirty="0"/>
              <a:t>Hated school whereas he previously liked the school</a:t>
            </a:r>
          </a:p>
          <a:p>
            <a:pPr marL="171428" indent="-171428">
              <a:buFont typeface="Arial" pitchFamily="34" charset="0"/>
              <a:buChar char="•"/>
            </a:pPr>
            <a:r>
              <a:rPr lang="en-US" sz="1200" dirty="0"/>
              <a:t>Grades dropped</a:t>
            </a:r>
          </a:p>
          <a:p>
            <a:pPr marL="171428" indent="-171428">
              <a:buFont typeface="Arial" pitchFamily="34" charset="0"/>
              <a:buChar char="•"/>
            </a:pPr>
            <a:r>
              <a:rPr lang="en-US" sz="1200" dirty="0"/>
              <a:t>Friends were scared to stand up for and with him</a:t>
            </a:r>
          </a:p>
        </p:txBody>
      </p:sp>
      <p:sp>
        <p:nvSpPr>
          <p:cNvPr id="7" name="Footer Placeholder 6"/>
          <p:cNvSpPr>
            <a:spLocks noGrp="1"/>
          </p:cNvSpPr>
          <p:nvPr>
            <p:ph type="ftr" sz="quarter" idx="10"/>
          </p:nvPr>
        </p:nvSpPr>
        <p:spPr>
          <a:xfrm>
            <a:off x="670893" y="8636480"/>
            <a:ext cx="5516217" cy="464820"/>
          </a:xfrm>
          <a:prstGeom prst="rect">
            <a:avLst/>
          </a:prstGeom>
        </p:spPr>
        <p:txBody>
          <a:bodyPr/>
          <a:lstStyle/>
          <a:p>
            <a:r>
              <a:rPr lang="en-US"/>
              <a:t>© CTC SEP 2017</a:t>
            </a:r>
            <a:endParaRPr lang="en-US" dirty="0"/>
          </a:p>
        </p:txBody>
      </p:sp>
      <p:sp>
        <p:nvSpPr>
          <p:cNvPr id="9" name="Slide Number Placeholder 8"/>
          <p:cNvSpPr>
            <a:spLocks noGrp="1"/>
          </p:cNvSpPr>
          <p:nvPr>
            <p:ph type="sldNum" sz="quarter" idx="11"/>
          </p:nvPr>
        </p:nvSpPr>
        <p:spPr/>
        <p:txBody>
          <a:bodyPr/>
          <a:lstStyle/>
          <a:p>
            <a:r>
              <a:rPr lang="en-US"/>
              <a:t> Page </a:t>
            </a:r>
            <a:fld id="{49504B7A-18BB-4869-AAB5-5198E62897E6}" type="slidenum">
              <a:rPr lang="en-US" smtClean="0"/>
              <a:pPr/>
              <a:t>16</a:t>
            </a:fld>
            <a:endParaRPr lang="en-US" dirty="0"/>
          </a:p>
        </p:txBody>
      </p:sp>
      <p:sp>
        <p:nvSpPr>
          <p:cNvPr id="10" name="Header Placeholder 9"/>
          <p:cNvSpPr>
            <a:spLocks noGrp="1"/>
          </p:cNvSpPr>
          <p:nvPr>
            <p:ph type="hdr" sz="quarter" idx="12"/>
          </p:nvPr>
        </p:nvSpPr>
        <p:spPr/>
        <p:txBody>
          <a:bodyPr/>
          <a:lstStyle/>
          <a:p>
            <a:r>
              <a:rPr lang="en-US"/>
              <a:t>HEAR Anti-Bullying Presentation                   _______       Instructor Notes for Slides</a:t>
            </a:r>
            <a:endParaRPr lang="en-US" b="1" dirty="0"/>
          </a:p>
        </p:txBody>
      </p:sp>
    </p:spTree>
    <p:extLst>
      <p:ext uri="{BB962C8B-B14F-4D97-AF65-F5344CB8AC3E}">
        <p14:creationId xmlns:p14="http://schemas.microsoft.com/office/powerpoint/2010/main" val="32168088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96988" y="685800"/>
            <a:ext cx="4265612" cy="3200400"/>
          </a:xfrm>
          <a:prstGeom prst="rect">
            <a:avLst/>
          </a:prstGeom>
        </p:spPr>
      </p:sp>
      <p:sp>
        <p:nvSpPr>
          <p:cNvPr id="3" name="Notes Placeholder 2"/>
          <p:cNvSpPr>
            <a:spLocks noGrp="1"/>
          </p:cNvSpPr>
          <p:nvPr>
            <p:ph type="body" idx="1"/>
          </p:nvPr>
        </p:nvSpPr>
        <p:spPr>
          <a:xfrm>
            <a:off x="685801" y="4114800"/>
            <a:ext cx="5638800" cy="4484372"/>
          </a:xfrm>
          <a:prstGeom prst="rect">
            <a:avLst/>
          </a:prstGeom>
        </p:spPr>
        <p:txBody>
          <a:bodyPr/>
          <a:lstStyle/>
          <a:p>
            <a:pPr defTabSz="931655">
              <a:defRPr/>
            </a:pPr>
            <a:r>
              <a:rPr lang="en-US" sz="1200" b="1" dirty="0"/>
              <a:t>Now we are going to look at a different example in Michelle’s story. There are a few more twists in this one.  </a:t>
            </a:r>
            <a:r>
              <a:rPr lang="en-US" sz="1200" dirty="0"/>
              <a:t>Ask students to turn to page 7 of their workbook and look at Michelle’s story. </a:t>
            </a:r>
          </a:p>
          <a:p>
            <a:pPr defTabSz="931655">
              <a:defRPr/>
            </a:pPr>
            <a:endParaRPr lang="en-US" sz="1200" dirty="0"/>
          </a:p>
          <a:p>
            <a:r>
              <a:rPr lang="en-US" sz="1200" dirty="0"/>
              <a:t>Give them 2-3 minutes to read the story – this is the process they have to follow on all tests like SATs where they have to read and comprehend. As they read the story, have them underline the instances of bullying and circle the consequences. Then hear these instances from the class.</a:t>
            </a:r>
          </a:p>
          <a:p>
            <a:endParaRPr lang="en-US" sz="1200" dirty="0"/>
          </a:p>
          <a:p>
            <a:r>
              <a:rPr lang="en-US" sz="1200" b="1" dirty="0"/>
              <a:t>Examples of bullying</a:t>
            </a:r>
          </a:p>
          <a:p>
            <a:pPr marL="171428" indent="-171428">
              <a:buFont typeface="Arial" pitchFamily="34" charset="0"/>
              <a:buChar char="•"/>
            </a:pPr>
            <a:r>
              <a:rPr lang="en-US" sz="1200" b="1" dirty="0"/>
              <a:t>Same friends all the way through school – abandoned her</a:t>
            </a:r>
          </a:p>
          <a:p>
            <a:pPr marL="171428" indent="-171428">
              <a:buFont typeface="Arial" pitchFamily="34" charset="0"/>
              <a:buChar char="•"/>
            </a:pPr>
            <a:r>
              <a:rPr lang="en-US" sz="1200" b="1" dirty="0"/>
              <a:t>Michelle was loyal to Erica after Craig told lies about her but then Erica betrayed her to Craig</a:t>
            </a:r>
          </a:p>
          <a:p>
            <a:pPr marL="171428" indent="-171428">
              <a:buFont typeface="Arial" pitchFamily="34" charset="0"/>
              <a:buChar char="•"/>
            </a:pPr>
            <a:r>
              <a:rPr lang="en-US" sz="1200" b="1" dirty="0"/>
              <a:t>Craig’s friends told Michelle that no one would date her</a:t>
            </a:r>
          </a:p>
          <a:p>
            <a:pPr marL="171428" indent="-171428">
              <a:buFont typeface="Arial" pitchFamily="34" charset="0"/>
              <a:buChar char="•"/>
            </a:pPr>
            <a:r>
              <a:rPr lang="en-US" sz="1200" b="1" dirty="0"/>
              <a:t>Craig and buddies harassed Michelle</a:t>
            </a:r>
          </a:p>
          <a:p>
            <a:pPr marL="171428" indent="-171428">
              <a:buFont typeface="Arial" pitchFamily="34" charset="0"/>
              <a:buChar char="•"/>
            </a:pPr>
            <a:r>
              <a:rPr lang="en-US" sz="1200" b="1" dirty="0"/>
              <a:t>Her own friends joined in laughing at her</a:t>
            </a:r>
          </a:p>
          <a:p>
            <a:pPr marL="171428" indent="-171428">
              <a:buFont typeface="Arial" pitchFamily="34" charset="0"/>
              <a:buChar char="•"/>
            </a:pPr>
            <a:r>
              <a:rPr lang="en-US" sz="1200" b="1" dirty="0"/>
              <a:t>Michelle was also </a:t>
            </a:r>
            <a:r>
              <a:rPr lang="en-US" sz="1200" b="1" u="sng" dirty="0"/>
              <a:t>sent harassing emails and text messages (cyberbullying)</a:t>
            </a:r>
          </a:p>
          <a:p>
            <a:pPr marL="171428" indent="-171428">
              <a:buFont typeface="Arial" pitchFamily="34" charset="0"/>
              <a:buChar char="•"/>
            </a:pPr>
            <a:r>
              <a:rPr lang="en-US" sz="1200" b="1" dirty="0"/>
              <a:t>Teachers tried to stop any name calling they became aware of</a:t>
            </a:r>
          </a:p>
          <a:p>
            <a:endParaRPr lang="en-US" sz="1200" dirty="0"/>
          </a:p>
          <a:p>
            <a:pPr defTabSz="914284">
              <a:defRPr/>
            </a:pPr>
            <a:r>
              <a:rPr lang="en-US" sz="1200" b="1" dirty="0"/>
              <a:t>Michelle wasn’t the only person in this story who was treated cruelly. Who was the original person targeted?  Erica was also lied about by Craig, a guy that she liked. Sometimes people don’t think of this kind of behavior between males and females as bullying or cruelty, but it is. </a:t>
            </a:r>
          </a:p>
          <a:p>
            <a:endParaRPr lang="en-US" sz="1200" dirty="0"/>
          </a:p>
        </p:txBody>
      </p:sp>
      <p:sp>
        <p:nvSpPr>
          <p:cNvPr id="7" name="Footer Placeholder 6"/>
          <p:cNvSpPr>
            <a:spLocks noGrp="1"/>
          </p:cNvSpPr>
          <p:nvPr>
            <p:ph type="ftr" sz="quarter" idx="10"/>
          </p:nvPr>
        </p:nvSpPr>
        <p:spPr>
          <a:xfrm>
            <a:off x="670893" y="8636480"/>
            <a:ext cx="5516217" cy="464820"/>
          </a:xfrm>
          <a:prstGeom prst="rect">
            <a:avLst/>
          </a:prstGeom>
        </p:spPr>
        <p:txBody>
          <a:bodyPr/>
          <a:lstStyle/>
          <a:p>
            <a:r>
              <a:rPr lang="en-US"/>
              <a:t>© CTC SEP 2017</a:t>
            </a:r>
            <a:endParaRPr lang="en-US" dirty="0"/>
          </a:p>
        </p:txBody>
      </p:sp>
      <p:sp>
        <p:nvSpPr>
          <p:cNvPr id="9" name="Slide Number Placeholder 8"/>
          <p:cNvSpPr>
            <a:spLocks noGrp="1"/>
          </p:cNvSpPr>
          <p:nvPr>
            <p:ph type="sldNum" sz="quarter" idx="11"/>
          </p:nvPr>
        </p:nvSpPr>
        <p:spPr/>
        <p:txBody>
          <a:bodyPr/>
          <a:lstStyle/>
          <a:p>
            <a:r>
              <a:rPr lang="en-US"/>
              <a:t> Page </a:t>
            </a:r>
            <a:fld id="{49504B7A-18BB-4869-AAB5-5198E62897E6}" type="slidenum">
              <a:rPr lang="en-US" smtClean="0"/>
              <a:pPr/>
              <a:t>17</a:t>
            </a:fld>
            <a:endParaRPr lang="en-US" dirty="0"/>
          </a:p>
        </p:txBody>
      </p:sp>
      <p:sp>
        <p:nvSpPr>
          <p:cNvPr id="10" name="Header Placeholder 9"/>
          <p:cNvSpPr>
            <a:spLocks noGrp="1"/>
          </p:cNvSpPr>
          <p:nvPr>
            <p:ph type="hdr" sz="quarter" idx="12"/>
          </p:nvPr>
        </p:nvSpPr>
        <p:spPr/>
        <p:txBody>
          <a:bodyPr/>
          <a:lstStyle/>
          <a:p>
            <a:r>
              <a:rPr lang="en-US"/>
              <a:t>HEAR Anti-Bullying Presentation                   _______       Instructor Notes for Slides</a:t>
            </a:r>
            <a:endParaRPr lang="en-US" b="1" dirty="0"/>
          </a:p>
        </p:txBody>
      </p:sp>
    </p:spTree>
    <p:extLst>
      <p:ext uri="{BB962C8B-B14F-4D97-AF65-F5344CB8AC3E}">
        <p14:creationId xmlns:p14="http://schemas.microsoft.com/office/powerpoint/2010/main" val="65237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9200" y="762000"/>
            <a:ext cx="4367213" cy="3276600"/>
          </a:xfrm>
          <a:prstGeom prst="rect">
            <a:avLst/>
          </a:prstGeom>
        </p:spPr>
      </p:sp>
      <p:sp>
        <p:nvSpPr>
          <p:cNvPr id="3" name="Notes Placeholder 2"/>
          <p:cNvSpPr>
            <a:spLocks noGrp="1"/>
          </p:cNvSpPr>
          <p:nvPr>
            <p:ph type="body" idx="1"/>
          </p:nvPr>
        </p:nvSpPr>
        <p:spPr>
          <a:xfrm>
            <a:off x="685801" y="4191000"/>
            <a:ext cx="5638800" cy="4800600"/>
          </a:xfrm>
          <a:prstGeom prst="rect">
            <a:avLst/>
          </a:prstGeom>
        </p:spPr>
        <p:txBody>
          <a:bodyPr/>
          <a:lstStyle/>
          <a:p>
            <a:r>
              <a:rPr lang="en-US" sz="1200" b="1" dirty="0"/>
              <a:t>We just discussed what bullying looked like in Michelle’s situation, but now let’s talk about the consequences.  </a:t>
            </a:r>
          </a:p>
          <a:p>
            <a:endParaRPr lang="en-US" sz="1200" b="1" dirty="0"/>
          </a:p>
          <a:p>
            <a:r>
              <a:rPr lang="en-US" sz="1200" b="1" dirty="0"/>
              <a:t>How will bullying and cruelty in Michelle’s story affect… </a:t>
            </a:r>
          </a:p>
          <a:p>
            <a:r>
              <a:rPr lang="en-US" sz="1200" b="1" dirty="0"/>
              <a:t>- </a:t>
            </a:r>
            <a:r>
              <a:rPr lang="en-US" sz="1200" b="1" u="sng" dirty="0"/>
              <a:t>Michelle?</a:t>
            </a:r>
            <a:r>
              <a:rPr lang="en-US" sz="1200" b="1" dirty="0"/>
              <a:t>		- </a:t>
            </a:r>
            <a:r>
              <a:rPr lang="en-US" sz="1200" b="1" u="sng" dirty="0"/>
              <a:t>Erica?</a:t>
            </a:r>
            <a:r>
              <a:rPr lang="en-US" sz="1200" dirty="0"/>
              <a:t>		</a:t>
            </a:r>
            <a:r>
              <a:rPr lang="en-US" sz="1200" b="1" dirty="0"/>
              <a:t>- </a:t>
            </a:r>
            <a:r>
              <a:rPr lang="en-US" sz="1200" b="1" u="sng" dirty="0"/>
              <a:t>School?</a:t>
            </a:r>
            <a:endParaRPr lang="en-US" sz="1200" dirty="0"/>
          </a:p>
          <a:p>
            <a:endParaRPr lang="en-US" sz="400" dirty="0"/>
          </a:p>
          <a:p>
            <a:pPr marL="171428" indent="-171428">
              <a:buFont typeface="Arial" pitchFamily="34" charset="0"/>
              <a:buChar char="•"/>
            </a:pPr>
            <a:r>
              <a:rPr lang="en-US" sz="1200" b="1" dirty="0"/>
              <a:t>Consequences for Michelle: felt isolated from friends, became depressed and anti-social, felt embarrassed and/or hurt, and had to change email address and phone number.</a:t>
            </a:r>
          </a:p>
          <a:p>
            <a:pPr marL="492844" lvl="1" indent="-171428">
              <a:buFont typeface="Arial" pitchFamily="34" charset="0"/>
              <a:buChar char="•"/>
            </a:pPr>
            <a:r>
              <a:rPr lang="en-US" sz="1200" b="1" dirty="0"/>
              <a:t>How do you think Michelle felt about cyberbullying? Give students a change to think and respond. Summarize students’ responses, with, She may have felt many negative emotions, such as fear, hopelessness and anxiety because she had little or no opportunity to escape from the hurtfulness. With phones, tablets and computers, we can receive messages anytime/anywhere, 24/7.</a:t>
            </a:r>
          </a:p>
          <a:p>
            <a:pPr marL="171428" indent="-171428">
              <a:buFont typeface="Arial" pitchFamily="34" charset="0"/>
              <a:buChar char="•"/>
            </a:pPr>
            <a:r>
              <a:rPr lang="en-US" sz="1200" b="1" dirty="0"/>
              <a:t>Consequences for Erica: lost good friend, potentially will lose pride and confidence if she learns the truth about Craig’s comments, may actually be ashamed of her treatment of her friend Michelle  </a:t>
            </a:r>
          </a:p>
          <a:p>
            <a:pPr marL="171428" indent="-171428">
              <a:buFont typeface="Arial" pitchFamily="34" charset="0"/>
              <a:buChar char="•"/>
            </a:pPr>
            <a:r>
              <a:rPr lang="en-US" sz="1200" b="1" dirty="0"/>
              <a:t>Consequences for school: people are afraid to speak up when something is wrong, people are scared of being called names, school feels like an unsafe place</a:t>
            </a:r>
          </a:p>
          <a:p>
            <a:pPr marL="171428" indent="-171428">
              <a:buFont typeface="Arial" pitchFamily="34" charset="0"/>
              <a:buChar char="•"/>
            </a:pPr>
            <a:endParaRPr lang="en-US" dirty="0"/>
          </a:p>
          <a:p>
            <a:r>
              <a:rPr lang="en-US" sz="1200" dirty="0"/>
              <a:t>Specifics from the story that they may circle or mention:</a:t>
            </a:r>
          </a:p>
          <a:p>
            <a:pPr marL="171428" indent="-171428">
              <a:buFont typeface="Arial" pitchFamily="34" charset="0"/>
              <a:buChar char="•"/>
            </a:pPr>
            <a:r>
              <a:rPr lang="en-US" sz="1200" dirty="0"/>
              <a:t>Changed email address to try to remove herself from some attacks</a:t>
            </a:r>
          </a:p>
          <a:p>
            <a:pPr marL="171428" indent="-171428">
              <a:buFont typeface="Arial" pitchFamily="34" charset="0"/>
              <a:buChar char="•"/>
            </a:pPr>
            <a:r>
              <a:rPr lang="en-US" sz="1200" dirty="0"/>
              <a:t>Michelle couldn’t confide in her friends</a:t>
            </a:r>
          </a:p>
          <a:p>
            <a:pPr marL="171428" indent="-171428">
              <a:buFont typeface="Arial" pitchFamily="34" charset="0"/>
              <a:buChar char="•"/>
            </a:pPr>
            <a:r>
              <a:rPr lang="en-US" sz="1200" dirty="0"/>
              <a:t>Michelle became depressed and antisocial</a:t>
            </a:r>
          </a:p>
          <a:p>
            <a:pPr marL="171428" indent="-171428">
              <a:buFont typeface="Arial" pitchFamily="34" charset="0"/>
              <a:buChar char="•"/>
            </a:pPr>
            <a:r>
              <a:rPr lang="en-US" sz="1200" dirty="0"/>
              <a:t>Parents misjudged the seriousness</a:t>
            </a:r>
          </a:p>
          <a:p>
            <a:endParaRPr lang="en-US" sz="1200" b="1" dirty="0"/>
          </a:p>
          <a:p>
            <a:pPr marL="171428" indent="-171428">
              <a:buFont typeface="Arial" pitchFamily="34" charset="0"/>
              <a:buChar char="•"/>
            </a:pPr>
            <a:endParaRPr lang="en-US" sz="1200" dirty="0"/>
          </a:p>
        </p:txBody>
      </p:sp>
      <p:sp>
        <p:nvSpPr>
          <p:cNvPr id="7" name="Footer Placeholder 6"/>
          <p:cNvSpPr>
            <a:spLocks noGrp="1"/>
          </p:cNvSpPr>
          <p:nvPr>
            <p:ph type="ftr" sz="quarter" idx="10"/>
          </p:nvPr>
        </p:nvSpPr>
        <p:spPr>
          <a:xfrm>
            <a:off x="670893" y="8636480"/>
            <a:ext cx="5516217" cy="464820"/>
          </a:xfrm>
          <a:prstGeom prst="rect">
            <a:avLst/>
          </a:prstGeom>
        </p:spPr>
        <p:txBody>
          <a:bodyPr/>
          <a:lstStyle/>
          <a:p>
            <a:r>
              <a:rPr lang="en-US"/>
              <a:t>© CTC SEP 2017</a:t>
            </a:r>
            <a:endParaRPr lang="en-US" dirty="0"/>
          </a:p>
        </p:txBody>
      </p:sp>
      <p:sp>
        <p:nvSpPr>
          <p:cNvPr id="9" name="Slide Number Placeholder 8"/>
          <p:cNvSpPr>
            <a:spLocks noGrp="1"/>
          </p:cNvSpPr>
          <p:nvPr>
            <p:ph type="sldNum" sz="quarter" idx="11"/>
          </p:nvPr>
        </p:nvSpPr>
        <p:spPr/>
        <p:txBody>
          <a:bodyPr/>
          <a:lstStyle/>
          <a:p>
            <a:r>
              <a:rPr lang="en-US"/>
              <a:t> Page </a:t>
            </a:r>
            <a:fld id="{49504B7A-18BB-4869-AAB5-5198E62897E6}" type="slidenum">
              <a:rPr lang="en-US" smtClean="0"/>
              <a:pPr/>
              <a:t>18</a:t>
            </a:fld>
            <a:endParaRPr lang="en-US" dirty="0"/>
          </a:p>
        </p:txBody>
      </p:sp>
      <p:sp>
        <p:nvSpPr>
          <p:cNvPr id="10" name="Header Placeholder 9"/>
          <p:cNvSpPr>
            <a:spLocks noGrp="1"/>
          </p:cNvSpPr>
          <p:nvPr>
            <p:ph type="hdr" sz="quarter" idx="12"/>
          </p:nvPr>
        </p:nvSpPr>
        <p:spPr/>
        <p:txBody>
          <a:bodyPr/>
          <a:lstStyle/>
          <a:p>
            <a:r>
              <a:rPr lang="en-US"/>
              <a:t>HEAR Anti-Bullying Presentation                   _______       Instructor Notes for Slides</a:t>
            </a:r>
            <a:endParaRPr lang="en-US" b="1" dirty="0"/>
          </a:p>
        </p:txBody>
      </p:sp>
    </p:spTree>
    <p:extLst>
      <p:ext uri="{BB962C8B-B14F-4D97-AF65-F5344CB8AC3E}">
        <p14:creationId xmlns:p14="http://schemas.microsoft.com/office/powerpoint/2010/main" val="32168088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a:prstGeom prst="rect">
            <a:avLst/>
          </a:prstGeom>
        </p:spPr>
      </p:sp>
      <p:sp>
        <p:nvSpPr>
          <p:cNvPr id="3" name="Notes Placeholder 2"/>
          <p:cNvSpPr>
            <a:spLocks noGrp="1"/>
          </p:cNvSpPr>
          <p:nvPr>
            <p:ph type="body" idx="1"/>
          </p:nvPr>
        </p:nvSpPr>
        <p:spPr>
          <a:xfrm>
            <a:off x="685800" y="4415791"/>
            <a:ext cx="5486400" cy="4183380"/>
          </a:xfrm>
          <a:prstGeom prst="rect">
            <a:avLst/>
          </a:prstGeom>
        </p:spPr>
        <p:txBody>
          <a:bodyPr/>
          <a:lstStyle/>
          <a:p>
            <a:r>
              <a:rPr lang="en-US" sz="1200" b="1" dirty="0"/>
              <a:t>OK, so we just discussed the consequences of bullying and cruelty in Michelle’s and Mike’s specific stories.  But it is important to understand that the consequences of bullying vary for each person and in each situation.  </a:t>
            </a:r>
          </a:p>
          <a:p>
            <a:endParaRPr lang="en-US" sz="1200" b="1" dirty="0"/>
          </a:p>
          <a:p>
            <a:r>
              <a:rPr lang="en-US" sz="1200" b="1" dirty="0"/>
              <a:t>Some people may respond to the exact same scenario in totally different ways; something that one person can shrug off as “not a big deal” could be a very emotional or traumatic experience for someone else. Some people have more natural resiliency and are more able to shrug things off as no big deal. Resiliency is also something that can be learned.    </a:t>
            </a:r>
          </a:p>
          <a:p>
            <a:endParaRPr lang="en-US" sz="1200" b="1" dirty="0"/>
          </a:p>
          <a:p>
            <a:r>
              <a:rPr lang="en-US" sz="1200" b="1" dirty="0"/>
              <a:t>Although consequences vary by person, research tells us some information about how bullying generally affects those involved. </a:t>
            </a:r>
          </a:p>
          <a:p>
            <a:endParaRPr lang="en-US" sz="1200" b="1" dirty="0"/>
          </a:p>
          <a:p>
            <a:r>
              <a:rPr lang="en-US" sz="1200" b="1" dirty="0"/>
              <a:t>For instance, </a:t>
            </a:r>
          </a:p>
          <a:p>
            <a:pPr marL="171428" indent="-171428">
              <a:buFont typeface="Arial" pitchFamily="34" charset="0"/>
              <a:buChar char="•"/>
            </a:pPr>
            <a:r>
              <a:rPr lang="en-US" sz="1200" b="1" dirty="0"/>
              <a:t>Both the person</a:t>
            </a:r>
            <a:r>
              <a:rPr lang="en-US" sz="1200" b="1" baseline="0" dirty="0"/>
              <a:t> bullying</a:t>
            </a:r>
            <a:r>
              <a:rPr lang="en-US" sz="1200" b="1" dirty="0"/>
              <a:t> and those bullied can become depressed and anxious,</a:t>
            </a:r>
          </a:p>
          <a:p>
            <a:pPr marL="171428" indent="-171428">
              <a:buFont typeface="Arial" pitchFamily="34" charset="0"/>
              <a:buChar char="•"/>
            </a:pPr>
            <a:r>
              <a:rPr lang="en-US" sz="1200" b="1" dirty="0"/>
              <a:t>Do less well in school, and </a:t>
            </a:r>
          </a:p>
          <a:p>
            <a:pPr marL="171428" indent="-171428">
              <a:buFont typeface="Arial" pitchFamily="34" charset="0"/>
              <a:buChar char="•"/>
            </a:pPr>
            <a:r>
              <a:rPr lang="en-US" sz="1200" b="1" dirty="0"/>
              <a:t>Suffer from low self-respect and self-esteem. </a:t>
            </a:r>
          </a:p>
          <a:p>
            <a:pPr marL="171428" indent="-171428">
              <a:buFont typeface="Arial" pitchFamily="34" charset="0"/>
              <a:buChar char="•"/>
            </a:pPr>
            <a:r>
              <a:rPr lang="en-US" sz="1200" b="1" dirty="0"/>
              <a:t>Sometimes the shame from a bullying experience can hurt for a lifetime.</a:t>
            </a:r>
          </a:p>
          <a:p>
            <a:endParaRPr lang="en-US" sz="1200" dirty="0"/>
          </a:p>
        </p:txBody>
      </p:sp>
      <p:sp>
        <p:nvSpPr>
          <p:cNvPr id="7" name="Footer Placeholder 6"/>
          <p:cNvSpPr>
            <a:spLocks noGrp="1"/>
          </p:cNvSpPr>
          <p:nvPr>
            <p:ph type="ftr" sz="quarter" idx="10"/>
          </p:nvPr>
        </p:nvSpPr>
        <p:spPr>
          <a:xfrm>
            <a:off x="670893" y="8636480"/>
            <a:ext cx="5516217" cy="464820"/>
          </a:xfrm>
          <a:prstGeom prst="rect">
            <a:avLst/>
          </a:prstGeom>
        </p:spPr>
        <p:txBody>
          <a:bodyPr/>
          <a:lstStyle/>
          <a:p>
            <a:r>
              <a:rPr lang="en-US"/>
              <a:t>© CTC SEP 2017</a:t>
            </a:r>
            <a:endParaRPr lang="en-US" dirty="0"/>
          </a:p>
        </p:txBody>
      </p:sp>
      <p:sp>
        <p:nvSpPr>
          <p:cNvPr id="9" name="Slide Number Placeholder 8"/>
          <p:cNvSpPr>
            <a:spLocks noGrp="1"/>
          </p:cNvSpPr>
          <p:nvPr>
            <p:ph type="sldNum" sz="quarter" idx="11"/>
          </p:nvPr>
        </p:nvSpPr>
        <p:spPr/>
        <p:txBody>
          <a:bodyPr/>
          <a:lstStyle/>
          <a:p>
            <a:r>
              <a:rPr lang="en-US"/>
              <a:t> Page </a:t>
            </a:r>
            <a:fld id="{49504B7A-18BB-4869-AAB5-5198E62897E6}" type="slidenum">
              <a:rPr lang="en-US" smtClean="0"/>
              <a:pPr/>
              <a:t>19</a:t>
            </a:fld>
            <a:endParaRPr lang="en-US" dirty="0"/>
          </a:p>
        </p:txBody>
      </p:sp>
      <p:sp>
        <p:nvSpPr>
          <p:cNvPr id="10" name="Header Placeholder 9"/>
          <p:cNvSpPr>
            <a:spLocks noGrp="1"/>
          </p:cNvSpPr>
          <p:nvPr>
            <p:ph type="hdr" sz="quarter" idx="12"/>
          </p:nvPr>
        </p:nvSpPr>
        <p:spPr/>
        <p:txBody>
          <a:bodyPr/>
          <a:lstStyle/>
          <a:p>
            <a:r>
              <a:rPr lang="en-US"/>
              <a:t>HEAR Anti-Bullying Presentation                   _______       Instructor Notes for Slides</a:t>
            </a:r>
            <a:endParaRPr lang="en-US" b="1" dirty="0"/>
          </a:p>
        </p:txBody>
      </p:sp>
    </p:spTree>
    <p:extLst>
      <p:ext uri="{BB962C8B-B14F-4D97-AF65-F5344CB8AC3E}">
        <p14:creationId xmlns:p14="http://schemas.microsoft.com/office/powerpoint/2010/main" val="23484310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a:prstGeom prst="rect">
            <a:avLst/>
          </a:prstGeom>
        </p:spPr>
      </p:sp>
      <p:sp>
        <p:nvSpPr>
          <p:cNvPr id="3" name="Notes Placeholder 2"/>
          <p:cNvSpPr>
            <a:spLocks noGrp="1"/>
          </p:cNvSpPr>
          <p:nvPr>
            <p:ph type="body" idx="1"/>
          </p:nvPr>
        </p:nvSpPr>
        <p:spPr>
          <a:xfrm>
            <a:off x="685800" y="4415791"/>
            <a:ext cx="5486400" cy="4183380"/>
          </a:xfrm>
          <a:prstGeom prst="rect">
            <a:avLst/>
          </a:prstGeom>
        </p:spPr>
        <p:txBody>
          <a:bodyPr/>
          <a:lstStyle/>
          <a:p>
            <a:r>
              <a:rPr lang="en-US" sz="1200" b="1" dirty="0"/>
              <a:t>This program is presented on behalf of the Texas Army National Guard as a way of trying to help our schools become safer and more productive places for students to learn.   </a:t>
            </a:r>
          </a:p>
          <a:p>
            <a:endParaRPr lang="en-US" sz="1200" b="1" dirty="0"/>
          </a:p>
          <a:p>
            <a:r>
              <a:rPr lang="en-US" sz="1200" b="1" dirty="0"/>
              <a:t>We all want</a:t>
            </a:r>
            <a:r>
              <a:rPr lang="en-US" sz="1200" b="1" baseline="0" dirty="0"/>
              <a:t> help when things like floods, blizzards, tornados, or any disaster hits and the Guard is there. </a:t>
            </a:r>
          </a:p>
          <a:p>
            <a:endParaRPr lang="en-US" sz="1200" b="1" baseline="0" dirty="0"/>
          </a:p>
          <a:p>
            <a:r>
              <a:rPr lang="en-US" sz="1200" b="1" dirty="0"/>
              <a:t>We also need great people in the Guard and greatness is best achieved in a safe learning environment.</a:t>
            </a:r>
          </a:p>
          <a:p>
            <a:endParaRPr lang="en-US" sz="1200" b="1" dirty="0"/>
          </a:p>
          <a:p>
            <a:r>
              <a:rPr lang="en-US" sz="1200" b="1" dirty="0"/>
              <a:t>When we have safe and productive schools, everyone wins!</a:t>
            </a:r>
          </a:p>
        </p:txBody>
      </p:sp>
      <p:sp>
        <p:nvSpPr>
          <p:cNvPr id="7" name="Footer Placeholder 6"/>
          <p:cNvSpPr>
            <a:spLocks noGrp="1"/>
          </p:cNvSpPr>
          <p:nvPr>
            <p:ph type="ftr" sz="quarter" idx="10"/>
          </p:nvPr>
        </p:nvSpPr>
        <p:spPr>
          <a:xfrm>
            <a:off x="655983" y="8641080"/>
            <a:ext cx="5516217" cy="464820"/>
          </a:xfrm>
          <a:prstGeom prst="rect">
            <a:avLst/>
          </a:prstGeom>
        </p:spPr>
        <p:txBody>
          <a:bodyPr/>
          <a:lstStyle/>
          <a:p>
            <a:r>
              <a:rPr lang="en-US" dirty="0"/>
              <a:t>© CTC SEP 2017</a:t>
            </a:r>
          </a:p>
        </p:txBody>
      </p:sp>
      <p:sp>
        <p:nvSpPr>
          <p:cNvPr id="9" name="Slide Number Placeholder 8"/>
          <p:cNvSpPr>
            <a:spLocks noGrp="1"/>
          </p:cNvSpPr>
          <p:nvPr>
            <p:ph type="sldNum" sz="quarter" idx="11"/>
          </p:nvPr>
        </p:nvSpPr>
        <p:spPr/>
        <p:txBody>
          <a:bodyPr/>
          <a:lstStyle/>
          <a:p>
            <a:r>
              <a:rPr lang="en-US"/>
              <a:t> Page </a:t>
            </a:r>
            <a:fld id="{49504B7A-18BB-4869-AAB5-5198E62897E6}" type="slidenum">
              <a:rPr lang="en-US" smtClean="0"/>
              <a:pPr/>
              <a:t>2</a:t>
            </a:fld>
            <a:endParaRPr lang="en-US" dirty="0"/>
          </a:p>
        </p:txBody>
      </p:sp>
      <p:sp>
        <p:nvSpPr>
          <p:cNvPr id="10" name="Header Placeholder 9"/>
          <p:cNvSpPr>
            <a:spLocks noGrp="1"/>
          </p:cNvSpPr>
          <p:nvPr>
            <p:ph type="hdr" sz="quarter" idx="12"/>
          </p:nvPr>
        </p:nvSpPr>
        <p:spPr/>
        <p:txBody>
          <a:bodyPr/>
          <a:lstStyle/>
          <a:p>
            <a:r>
              <a:rPr lang="en-US"/>
              <a:t>HEAR Anti-Bullying Presentation                   _______       Instructor Notes for Slides</a:t>
            </a:r>
            <a:endParaRPr lang="en-US" b="1" dirty="0"/>
          </a:p>
        </p:txBody>
      </p:sp>
    </p:spTree>
    <p:extLst>
      <p:ext uri="{BB962C8B-B14F-4D97-AF65-F5344CB8AC3E}">
        <p14:creationId xmlns:p14="http://schemas.microsoft.com/office/powerpoint/2010/main" val="39871611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a:prstGeom prst="rect">
            <a:avLst/>
          </a:prstGeom>
        </p:spPr>
      </p:sp>
      <p:sp>
        <p:nvSpPr>
          <p:cNvPr id="3" name="Notes Placeholder 2"/>
          <p:cNvSpPr>
            <a:spLocks noGrp="1"/>
          </p:cNvSpPr>
          <p:nvPr>
            <p:ph type="body" idx="1"/>
          </p:nvPr>
        </p:nvSpPr>
        <p:spPr>
          <a:xfrm>
            <a:off x="685800" y="4415791"/>
            <a:ext cx="5486400" cy="4183380"/>
          </a:xfrm>
          <a:prstGeom prst="rect">
            <a:avLst/>
          </a:prstGeom>
        </p:spPr>
        <p:txBody>
          <a:bodyPr/>
          <a:lstStyle/>
          <a:p>
            <a:pPr defTabSz="642833">
              <a:defRPr/>
            </a:pPr>
            <a:r>
              <a:rPr lang="en-US" sz="1200" b="1" dirty="0"/>
              <a:t>Bystanders and community members are also affected. </a:t>
            </a:r>
          </a:p>
          <a:p>
            <a:pPr defTabSz="642833">
              <a:defRPr/>
            </a:pPr>
            <a:endParaRPr lang="en-US" sz="1200" dirty="0"/>
          </a:p>
          <a:p>
            <a:r>
              <a:rPr lang="en-US" sz="1200" b="1" dirty="0"/>
              <a:t>Again, research tells us how bullying generally affects those involved and their communities. </a:t>
            </a:r>
          </a:p>
          <a:p>
            <a:endParaRPr lang="en-US" sz="1200" b="1" dirty="0"/>
          </a:p>
          <a:p>
            <a:pPr defTabSz="642833">
              <a:defRPr/>
            </a:pPr>
            <a:r>
              <a:rPr lang="en-US" sz="1200" b="1" dirty="0"/>
              <a:t>People that witness bullying (bystanders), or people who live in communities where bullying is common can begin to feel like the school or community, as a whole, is not a place that supports learning and healthy development.  </a:t>
            </a:r>
          </a:p>
          <a:p>
            <a:pPr defTabSz="642833">
              <a:defRPr/>
            </a:pPr>
            <a:endParaRPr lang="en-US" sz="1200" b="1" dirty="0"/>
          </a:p>
          <a:p>
            <a:pPr defTabSz="642833">
              <a:defRPr/>
            </a:pPr>
            <a:r>
              <a:rPr lang="en-US" sz="1200" b="1" dirty="0"/>
              <a:t>In places where bullying and/or cruelty are common, there is normally a negative sense of community culture. People may not want to live there, move there, or have their kids in school there.</a:t>
            </a:r>
          </a:p>
          <a:p>
            <a:pPr defTabSz="642833">
              <a:defRPr/>
            </a:pPr>
            <a:endParaRPr lang="en-US" sz="1200" b="1" dirty="0"/>
          </a:p>
          <a:p>
            <a:pPr defTabSz="642833">
              <a:defRPr/>
            </a:pPr>
            <a:r>
              <a:rPr lang="en-US" sz="1200" b="1" dirty="0"/>
              <a:t>One symptom of this is people talking negatively about their school</a:t>
            </a:r>
            <a:r>
              <a:rPr lang="en-US" sz="1200" b="1" baseline="0" dirty="0"/>
              <a:t> and studies clearly show a decline in academic performance and test scores when bullying is prevalent.</a:t>
            </a:r>
            <a:endParaRPr lang="en-US" sz="1200" b="1" dirty="0"/>
          </a:p>
          <a:p>
            <a:endParaRPr lang="en-US" sz="1200" dirty="0"/>
          </a:p>
        </p:txBody>
      </p:sp>
      <p:sp>
        <p:nvSpPr>
          <p:cNvPr id="6" name="Footer Placeholder 5"/>
          <p:cNvSpPr>
            <a:spLocks noGrp="1"/>
          </p:cNvSpPr>
          <p:nvPr>
            <p:ph type="ftr" sz="quarter" idx="10"/>
          </p:nvPr>
        </p:nvSpPr>
        <p:spPr>
          <a:xfrm>
            <a:off x="670893" y="8636480"/>
            <a:ext cx="5516217" cy="464820"/>
          </a:xfrm>
          <a:prstGeom prst="rect">
            <a:avLst/>
          </a:prstGeom>
        </p:spPr>
        <p:txBody>
          <a:bodyPr/>
          <a:lstStyle/>
          <a:p>
            <a:r>
              <a:rPr lang="en-US"/>
              <a:t>© CTC SEP 2017</a:t>
            </a:r>
            <a:endParaRPr lang="en-US" dirty="0"/>
          </a:p>
        </p:txBody>
      </p:sp>
      <p:sp>
        <p:nvSpPr>
          <p:cNvPr id="7" name="Slide Number Placeholder 6"/>
          <p:cNvSpPr>
            <a:spLocks noGrp="1"/>
          </p:cNvSpPr>
          <p:nvPr>
            <p:ph type="sldNum" sz="quarter" idx="11"/>
          </p:nvPr>
        </p:nvSpPr>
        <p:spPr/>
        <p:txBody>
          <a:bodyPr/>
          <a:lstStyle/>
          <a:p>
            <a:r>
              <a:rPr lang="en-US"/>
              <a:t> Page </a:t>
            </a:r>
            <a:fld id="{49504B7A-18BB-4869-AAB5-5198E62897E6}" type="slidenum">
              <a:rPr lang="en-US" smtClean="0"/>
              <a:pPr/>
              <a:t>20</a:t>
            </a:fld>
            <a:endParaRPr lang="en-US" dirty="0"/>
          </a:p>
        </p:txBody>
      </p:sp>
      <p:sp>
        <p:nvSpPr>
          <p:cNvPr id="10" name="Header Placeholder 9"/>
          <p:cNvSpPr>
            <a:spLocks noGrp="1"/>
          </p:cNvSpPr>
          <p:nvPr>
            <p:ph type="hdr" sz="quarter" idx="12"/>
          </p:nvPr>
        </p:nvSpPr>
        <p:spPr/>
        <p:txBody>
          <a:bodyPr/>
          <a:lstStyle/>
          <a:p>
            <a:r>
              <a:rPr lang="en-US"/>
              <a:t>HEAR Anti-Bullying Presentation                   _______       Instructor Notes for Slides</a:t>
            </a:r>
            <a:endParaRPr lang="en-US" b="1" dirty="0"/>
          </a:p>
        </p:txBody>
      </p:sp>
    </p:spTree>
    <p:extLst>
      <p:ext uri="{BB962C8B-B14F-4D97-AF65-F5344CB8AC3E}">
        <p14:creationId xmlns:p14="http://schemas.microsoft.com/office/powerpoint/2010/main" val="12317025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a:prstGeom prst="rect">
            <a:avLst/>
          </a:prstGeom>
        </p:spPr>
      </p:sp>
      <p:sp>
        <p:nvSpPr>
          <p:cNvPr id="3" name="Notes Placeholder 2"/>
          <p:cNvSpPr>
            <a:spLocks noGrp="1"/>
          </p:cNvSpPr>
          <p:nvPr>
            <p:ph type="body" idx="1"/>
          </p:nvPr>
        </p:nvSpPr>
        <p:spPr>
          <a:xfrm>
            <a:off x="685800" y="4415791"/>
            <a:ext cx="5486400" cy="4183380"/>
          </a:xfrm>
          <a:prstGeom prst="rect">
            <a:avLst/>
          </a:prstGeom>
        </p:spPr>
        <p:txBody>
          <a:bodyPr/>
          <a:lstStyle/>
          <a:p>
            <a:r>
              <a:rPr lang="en-US" sz="1200" b="1" dirty="0"/>
              <a:t>We’ve talked about many of the consequences of bullying, but I have a feeling you can think of even more ways that bullying hurts people. On the middle of page 8, jot down any other ideas that come to your mind. </a:t>
            </a:r>
          </a:p>
          <a:p>
            <a:endParaRPr lang="en-US" sz="1200" b="1" dirty="0"/>
          </a:p>
          <a:p>
            <a:r>
              <a:rPr lang="en-US" sz="1200" dirty="0"/>
              <a:t>Give students time to think and write, and then ask, </a:t>
            </a:r>
            <a:r>
              <a:rPr lang="en-US" sz="1200" b="1" dirty="0"/>
              <a:t>Did you think of additional consequences? </a:t>
            </a:r>
          </a:p>
          <a:p>
            <a:endParaRPr lang="en-US" sz="1200" b="1" dirty="0"/>
          </a:p>
          <a:p>
            <a:r>
              <a:rPr lang="en-US" sz="1200" dirty="0"/>
              <a:t>Students may provide examples such as, “give up/lose interest in activities, loss of appetite, worry, suspension, legal consequences, drop out of school.”</a:t>
            </a:r>
            <a:endParaRPr lang="en-US" sz="1200" b="1" dirty="0"/>
          </a:p>
          <a:p>
            <a:endParaRPr lang="en-US" sz="1200" b="1" dirty="0"/>
          </a:p>
          <a:p>
            <a:endParaRPr lang="en-US" sz="1200" b="1" dirty="0"/>
          </a:p>
        </p:txBody>
      </p:sp>
      <p:sp>
        <p:nvSpPr>
          <p:cNvPr id="6" name="Footer Placeholder 5"/>
          <p:cNvSpPr>
            <a:spLocks noGrp="1"/>
          </p:cNvSpPr>
          <p:nvPr>
            <p:ph type="ftr" sz="quarter" idx="10"/>
          </p:nvPr>
        </p:nvSpPr>
        <p:spPr>
          <a:xfrm>
            <a:off x="670893" y="8636480"/>
            <a:ext cx="5516217" cy="464820"/>
          </a:xfrm>
          <a:prstGeom prst="rect">
            <a:avLst/>
          </a:prstGeom>
        </p:spPr>
        <p:txBody>
          <a:bodyPr/>
          <a:lstStyle/>
          <a:p>
            <a:r>
              <a:rPr lang="en-US"/>
              <a:t>© CTC SEP 2017</a:t>
            </a:r>
            <a:endParaRPr lang="en-US" dirty="0"/>
          </a:p>
        </p:txBody>
      </p:sp>
      <p:sp>
        <p:nvSpPr>
          <p:cNvPr id="7" name="Slide Number Placeholder 6"/>
          <p:cNvSpPr>
            <a:spLocks noGrp="1"/>
          </p:cNvSpPr>
          <p:nvPr>
            <p:ph type="sldNum" sz="quarter" idx="11"/>
          </p:nvPr>
        </p:nvSpPr>
        <p:spPr/>
        <p:txBody>
          <a:bodyPr/>
          <a:lstStyle/>
          <a:p>
            <a:r>
              <a:rPr lang="en-US"/>
              <a:t> Page </a:t>
            </a:r>
            <a:fld id="{49504B7A-18BB-4869-AAB5-5198E62897E6}" type="slidenum">
              <a:rPr lang="en-US" smtClean="0"/>
              <a:pPr/>
              <a:t>21</a:t>
            </a:fld>
            <a:endParaRPr lang="en-US" dirty="0"/>
          </a:p>
        </p:txBody>
      </p:sp>
      <p:sp>
        <p:nvSpPr>
          <p:cNvPr id="10" name="Header Placeholder 9"/>
          <p:cNvSpPr>
            <a:spLocks noGrp="1"/>
          </p:cNvSpPr>
          <p:nvPr>
            <p:ph type="hdr" sz="quarter" idx="12"/>
          </p:nvPr>
        </p:nvSpPr>
        <p:spPr/>
        <p:txBody>
          <a:bodyPr/>
          <a:lstStyle/>
          <a:p>
            <a:r>
              <a:rPr lang="en-US"/>
              <a:t>HEAR Anti-Bullying Presentation                   _______       Instructor Notes for Slides</a:t>
            </a:r>
            <a:endParaRPr lang="en-US" b="1" dirty="0"/>
          </a:p>
        </p:txBody>
      </p:sp>
    </p:spTree>
    <p:extLst>
      <p:ext uri="{BB962C8B-B14F-4D97-AF65-F5344CB8AC3E}">
        <p14:creationId xmlns:p14="http://schemas.microsoft.com/office/powerpoint/2010/main" val="12317025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a:prstGeom prst="rect">
            <a:avLst/>
          </a:prstGeom>
        </p:spPr>
      </p:sp>
      <p:sp>
        <p:nvSpPr>
          <p:cNvPr id="3" name="Notes Placeholder 2"/>
          <p:cNvSpPr>
            <a:spLocks noGrp="1"/>
          </p:cNvSpPr>
          <p:nvPr>
            <p:ph type="body" idx="1"/>
          </p:nvPr>
        </p:nvSpPr>
        <p:spPr>
          <a:xfrm>
            <a:off x="685800" y="4415791"/>
            <a:ext cx="5486400" cy="4183380"/>
          </a:xfrm>
          <a:prstGeom prst="rect">
            <a:avLst/>
          </a:prstGeom>
        </p:spPr>
        <p:txBody>
          <a:bodyPr/>
          <a:lstStyle/>
          <a:p>
            <a:r>
              <a:rPr lang="en-US" sz="1200" b="1" dirty="0"/>
              <a:t>Is bullying just normal and the kind of behavior to be expected?</a:t>
            </a:r>
          </a:p>
          <a:p>
            <a:endParaRPr lang="en-US" sz="1200" b="1" dirty="0"/>
          </a:p>
          <a:p>
            <a:pPr marL="171450" indent="-171450">
              <a:buFont typeface="Arial" panose="020B0604020202020204" pitchFamily="34" charset="0"/>
              <a:buChar char="•"/>
            </a:pPr>
            <a:r>
              <a:rPr lang="en-US" sz="1200" b="1" dirty="0"/>
              <a:t>Some</a:t>
            </a:r>
            <a:r>
              <a:rPr lang="en-US" sz="1200" dirty="0"/>
              <a:t> </a:t>
            </a:r>
            <a:r>
              <a:rPr lang="en-US" sz="1200" b="1" dirty="0"/>
              <a:t>people think bullying is just “kids being kids.” </a:t>
            </a:r>
          </a:p>
          <a:p>
            <a:pPr marL="171450" indent="-171450">
              <a:buFont typeface="Arial" panose="020B0604020202020204" pitchFamily="34" charset="0"/>
              <a:buChar char="•"/>
            </a:pPr>
            <a:r>
              <a:rPr lang="en-US" sz="1200" b="1" dirty="0"/>
              <a:t>But bullying is hurtful for everyone, including those who weren't directly involved. </a:t>
            </a:r>
          </a:p>
          <a:p>
            <a:pPr marL="171450" indent="-171450">
              <a:buFont typeface="Arial" panose="020B0604020202020204" pitchFamily="34" charset="0"/>
              <a:buChar char="•"/>
            </a:pPr>
            <a:r>
              <a:rPr lang="en-US" sz="1200" b="1" dirty="0"/>
              <a:t>Even though sometimes it may seem that there is a lot of bullying and cruelty out there, this behavior is definitely not okay or normal. </a:t>
            </a:r>
          </a:p>
          <a:p>
            <a:pPr marL="171450" indent="-171450">
              <a:buFont typeface="Arial" panose="020B0604020202020204" pitchFamily="34" charset="0"/>
              <a:buChar char="•"/>
            </a:pPr>
            <a:r>
              <a:rPr lang="en-US" sz="1200" b="1" dirty="0"/>
              <a:t>And, bullying can also be connected to or possibly lead to cruelty in relationships. </a:t>
            </a:r>
          </a:p>
          <a:p>
            <a:endParaRPr lang="en-US" sz="1200" b="1" dirty="0"/>
          </a:p>
          <a:p>
            <a:r>
              <a:rPr lang="en-US" sz="1200" b="1" dirty="0"/>
              <a:t>So, why do you suppose a lot of bullying doesn’t get reported?  The simple answer is FEAR.</a:t>
            </a:r>
          </a:p>
          <a:p>
            <a:pPr marL="171428" indent="-171428">
              <a:buFont typeface="Arial" pitchFamily="34" charset="0"/>
              <a:buChar char="•"/>
            </a:pPr>
            <a:r>
              <a:rPr lang="en-US" sz="1200" b="1" dirty="0">
                <a:solidFill>
                  <a:srgbClr val="FF0000"/>
                </a:solidFill>
              </a:rPr>
              <a:t>Fear</a:t>
            </a:r>
            <a:r>
              <a:rPr lang="en-US" sz="1200" b="1" dirty="0"/>
              <a:t> of a lack of confidentiality</a:t>
            </a:r>
          </a:p>
          <a:p>
            <a:pPr marL="171428" indent="-171428">
              <a:buFont typeface="Arial" pitchFamily="34" charset="0"/>
              <a:buChar char="•"/>
            </a:pPr>
            <a:r>
              <a:rPr lang="en-US" sz="1200" b="1" dirty="0">
                <a:solidFill>
                  <a:srgbClr val="FF0000"/>
                </a:solidFill>
              </a:rPr>
              <a:t>Fear</a:t>
            </a:r>
            <a:r>
              <a:rPr lang="en-US" sz="1200" b="1" dirty="0"/>
              <a:t> that adults won’t do anything</a:t>
            </a:r>
          </a:p>
          <a:p>
            <a:pPr marL="171428" indent="-171428">
              <a:buFont typeface="Arial" pitchFamily="34" charset="0"/>
              <a:buChar char="•"/>
            </a:pPr>
            <a:r>
              <a:rPr lang="en-US" sz="1200" b="1" dirty="0">
                <a:solidFill>
                  <a:srgbClr val="FF0000"/>
                </a:solidFill>
              </a:rPr>
              <a:t>Fear</a:t>
            </a:r>
            <a:r>
              <a:rPr lang="en-US" sz="1200" b="1" dirty="0"/>
              <a:t> that adults will do the wrong thing</a:t>
            </a:r>
          </a:p>
          <a:p>
            <a:pPr marL="171428" indent="-171428">
              <a:buFont typeface="Arial" pitchFamily="34" charset="0"/>
              <a:buChar char="•"/>
            </a:pPr>
            <a:r>
              <a:rPr lang="en-US" sz="1200" b="1" dirty="0">
                <a:solidFill>
                  <a:srgbClr val="FF0000"/>
                </a:solidFill>
              </a:rPr>
              <a:t>Fear</a:t>
            </a:r>
            <a:r>
              <a:rPr lang="en-US" sz="1200" b="1" dirty="0"/>
              <a:t> of making it worse</a:t>
            </a:r>
          </a:p>
          <a:p>
            <a:endParaRPr lang="en-US" sz="1200" dirty="0"/>
          </a:p>
        </p:txBody>
      </p:sp>
      <p:sp>
        <p:nvSpPr>
          <p:cNvPr id="9" name="Footer Placeholder 8"/>
          <p:cNvSpPr>
            <a:spLocks noGrp="1"/>
          </p:cNvSpPr>
          <p:nvPr>
            <p:ph type="ftr" sz="quarter" idx="10"/>
          </p:nvPr>
        </p:nvSpPr>
        <p:spPr>
          <a:xfrm>
            <a:off x="670893" y="8636480"/>
            <a:ext cx="5516217" cy="464820"/>
          </a:xfrm>
          <a:prstGeom prst="rect">
            <a:avLst/>
          </a:prstGeom>
        </p:spPr>
        <p:txBody>
          <a:bodyPr/>
          <a:lstStyle/>
          <a:p>
            <a:r>
              <a:rPr lang="en-US"/>
              <a:t>© CTC SEP 2017</a:t>
            </a:r>
            <a:endParaRPr lang="en-US" dirty="0"/>
          </a:p>
        </p:txBody>
      </p:sp>
      <p:sp>
        <p:nvSpPr>
          <p:cNvPr id="10" name="Slide Number Placeholder 9"/>
          <p:cNvSpPr>
            <a:spLocks noGrp="1"/>
          </p:cNvSpPr>
          <p:nvPr>
            <p:ph type="sldNum" sz="quarter" idx="11"/>
          </p:nvPr>
        </p:nvSpPr>
        <p:spPr/>
        <p:txBody>
          <a:bodyPr/>
          <a:lstStyle/>
          <a:p>
            <a:r>
              <a:rPr lang="en-US"/>
              <a:t> Page </a:t>
            </a:r>
            <a:fld id="{49504B7A-18BB-4869-AAB5-5198E62897E6}" type="slidenum">
              <a:rPr lang="en-US" smtClean="0"/>
              <a:pPr/>
              <a:t>22</a:t>
            </a:fld>
            <a:endParaRPr lang="en-US" dirty="0"/>
          </a:p>
        </p:txBody>
      </p:sp>
      <p:sp>
        <p:nvSpPr>
          <p:cNvPr id="11" name="Header Placeholder 10"/>
          <p:cNvSpPr>
            <a:spLocks noGrp="1"/>
          </p:cNvSpPr>
          <p:nvPr>
            <p:ph type="hdr" sz="quarter" idx="12"/>
          </p:nvPr>
        </p:nvSpPr>
        <p:spPr/>
        <p:txBody>
          <a:bodyPr/>
          <a:lstStyle/>
          <a:p>
            <a:r>
              <a:rPr lang="en-US"/>
              <a:t>HEAR Anti-Bullying Presentation                   _______       Instructor Notes for Slides</a:t>
            </a:r>
            <a:endParaRPr lang="en-US" b="1" dirty="0"/>
          </a:p>
        </p:txBody>
      </p:sp>
    </p:spTree>
    <p:extLst>
      <p:ext uri="{BB962C8B-B14F-4D97-AF65-F5344CB8AC3E}">
        <p14:creationId xmlns:p14="http://schemas.microsoft.com/office/powerpoint/2010/main" val="35839053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a:prstGeom prst="rect">
            <a:avLst/>
          </a:prstGeom>
        </p:spPr>
      </p:sp>
      <p:sp>
        <p:nvSpPr>
          <p:cNvPr id="3" name="Notes Placeholder 2"/>
          <p:cNvSpPr>
            <a:spLocks noGrp="1"/>
          </p:cNvSpPr>
          <p:nvPr>
            <p:ph type="body" idx="1"/>
          </p:nvPr>
        </p:nvSpPr>
        <p:spPr>
          <a:xfrm>
            <a:off x="685800" y="4415791"/>
            <a:ext cx="5486400" cy="4183380"/>
          </a:xfrm>
          <a:prstGeom prst="rect">
            <a:avLst/>
          </a:prstGeom>
        </p:spPr>
        <p:txBody>
          <a:bodyPr/>
          <a:lstStyle/>
          <a:p>
            <a:pPr defTabSz="642833">
              <a:defRPr/>
            </a:pPr>
            <a:r>
              <a:rPr lang="en-US" sz="1200" b="1" dirty="0"/>
              <a:t>Let’s think a moment about the values we’ve been discussing and how they apply in relationships.</a:t>
            </a:r>
          </a:p>
          <a:p>
            <a:r>
              <a:rPr lang="en-US" sz="1200" dirty="0"/>
              <a:t> </a:t>
            </a:r>
          </a:p>
          <a:p>
            <a:pPr algn="l">
              <a:lnSpc>
                <a:spcPct val="95000"/>
              </a:lnSpc>
              <a:spcAft>
                <a:spcPct val="35000"/>
              </a:spcAft>
            </a:pPr>
            <a:r>
              <a:rPr lang="en-US" sz="1200" b="1" dirty="0"/>
              <a:t>It is not right for one person to exert power over another…</a:t>
            </a:r>
            <a:endParaRPr lang="en-US" sz="1200" b="1" dirty="0">
              <a:sym typeface="Arial" charset="0"/>
            </a:endParaRPr>
          </a:p>
          <a:p>
            <a:pPr marL="401771" indent="-401771">
              <a:buFont typeface="Arial" pitchFamily="34" charset="0"/>
              <a:buChar char="•"/>
            </a:pPr>
            <a:r>
              <a:rPr lang="en-US" sz="1200" b="1" dirty="0"/>
              <a:t>trying to control someone</a:t>
            </a:r>
          </a:p>
          <a:p>
            <a:pPr marL="401771" indent="-401771">
              <a:buFont typeface="Arial" pitchFamily="34" charset="0"/>
              <a:buChar char="•"/>
            </a:pPr>
            <a:r>
              <a:rPr lang="en-US" sz="1200" b="1" dirty="0"/>
              <a:t>telling someone who they can have as friends</a:t>
            </a:r>
          </a:p>
          <a:p>
            <a:pPr marL="401771" indent="-401771">
              <a:buFont typeface="Arial" pitchFamily="34" charset="0"/>
              <a:buChar char="•"/>
            </a:pPr>
            <a:r>
              <a:rPr lang="en-US" sz="1200" b="1" dirty="0"/>
              <a:t>pressuring someone into doing something he or she doesn’t want to do</a:t>
            </a:r>
          </a:p>
          <a:p>
            <a:pPr marL="401771" indent="-401771">
              <a:buFont typeface="Arial" pitchFamily="34" charset="0"/>
              <a:buChar char="•"/>
            </a:pPr>
            <a:r>
              <a:rPr lang="en-US" sz="1200" b="1" dirty="0"/>
              <a:t>taking advantage of someone who is intoxicated or drugged can lead to life-changing consequences.  This can impact everyone involved – the person targeted and the one who exerts the power or pressures!</a:t>
            </a:r>
          </a:p>
        </p:txBody>
      </p:sp>
      <p:sp>
        <p:nvSpPr>
          <p:cNvPr id="7" name="Footer Placeholder 6"/>
          <p:cNvSpPr>
            <a:spLocks noGrp="1"/>
          </p:cNvSpPr>
          <p:nvPr>
            <p:ph type="ftr" sz="quarter" idx="10"/>
          </p:nvPr>
        </p:nvSpPr>
        <p:spPr>
          <a:xfrm>
            <a:off x="670893" y="8636480"/>
            <a:ext cx="5516217" cy="464820"/>
          </a:xfrm>
          <a:prstGeom prst="rect">
            <a:avLst/>
          </a:prstGeom>
        </p:spPr>
        <p:txBody>
          <a:bodyPr/>
          <a:lstStyle/>
          <a:p>
            <a:r>
              <a:rPr lang="en-US"/>
              <a:t>© CTC SEP 2017</a:t>
            </a:r>
            <a:endParaRPr lang="en-US" dirty="0"/>
          </a:p>
        </p:txBody>
      </p:sp>
      <p:sp>
        <p:nvSpPr>
          <p:cNvPr id="9" name="Slide Number Placeholder 8"/>
          <p:cNvSpPr>
            <a:spLocks noGrp="1"/>
          </p:cNvSpPr>
          <p:nvPr>
            <p:ph type="sldNum" sz="quarter" idx="11"/>
          </p:nvPr>
        </p:nvSpPr>
        <p:spPr/>
        <p:txBody>
          <a:bodyPr/>
          <a:lstStyle/>
          <a:p>
            <a:r>
              <a:rPr lang="en-US"/>
              <a:t> Page </a:t>
            </a:r>
            <a:fld id="{49504B7A-18BB-4869-AAB5-5198E62897E6}" type="slidenum">
              <a:rPr lang="en-US" smtClean="0"/>
              <a:pPr/>
              <a:t>23</a:t>
            </a:fld>
            <a:endParaRPr lang="en-US" dirty="0"/>
          </a:p>
        </p:txBody>
      </p:sp>
      <p:sp>
        <p:nvSpPr>
          <p:cNvPr id="10" name="Header Placeholder 9"/>
          <p:cNvSpPr>
            <a:spLocks noGrp="1"/>
          </p:cNvSpPr>
          <p:nvPr>
            <p:ph type="hdr" sz="quarter" idx="12"/>
          </p:nvPr>
        </p:nvSpPr>
        <p:spPr/>
        <p:txBody>
          <a:bodyPr/>
          <a:lstStyle/>
          <a:p>
            <a:r>
              <a:rPr lang="en-US"/>
              <a:t>HEAR Anti-Bullying Presentation                   _______       Instructor Notes for Slides</a:t>
            </a:r>
            <a:endParaRPr lang="en-US" b="1" dirty="0"/>
          </a:p>
        </p:txBody>
      </p:sp>
    </p:spTree>
    <p:extLst>
      <p:ext uri="{BB962C8B-B14F-4D97-AF65-F5344CB8AC3E}">
        <p14:creationId xmlns:p14="http://schemas.microsoft.com/office/powerpoint/2010/main" val="24103127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672013" cy="3505200"/>
          </a:xfrm>
          <a:prstGeom prst="rect">
            <a:avLst/>
          </a:prstGeom>
        </p:spPr>
      </p:sp>
      <p:sp>
        <p:nvSpPr>
          <p:cNvPr id="3" name="Notes Placeholder 2"/>
          <p:cNvSpPr>
            <a:spLocks noGrp="1"/>
          </p:cNvSpPr>
          <p:nvPr>
            <p:ph type="body" idx="1"/>
          </p:nvPr>
        </p:nvSpPr>
        <p:spPr>
          <a:xfrm>
            <a:off x="685801" y="4495800"/>
            <a:ext cx="5638800" cy="4267201"/>
          </a:xfrm>
          <a:prstGeom prst="rect">
            <a:avLst/>
          </a:prstGeom>
        </p:spPr>
        <p:txBody>
          <a:bodyPr/>
          <a:lstStyle/>
          <a:p>
            <a:pPr marL="171428" indent="-171428">
              <a:buFont typeface="Arial" pitchFamily="34" charset="0"/>
              <a:buChar char="•"/>
            </a:pPr>
            <a:r>
              <a:rPr lang="en-US" sz="1200" b="1" dirty="0"/>
              <a:t>Relationships work best when people work together, not when they are emotionally or physically pushing or pulling against each other.</a:t>
            </a:r>
          </a:p>
          <a:p>
            <a:pPr marL="171428" indent="-171428">
              <a:buFont typeface="Arial" pitchFamily="34" charset="0"/>
              <a:buChar char="•"/>
            </a:pPr>
            <a:r>
              <a:rPr lang="en-US" sz="1200" b="1" dirty="0"/>
              <a:t>Too often, even in romantic relationships, someone gets pressured into something they don’t want to do.</a:t>
            </a:r>
          </a:p>
          <a:p>
            <a:pPr marL="171428" indent="-171428">
              <a:buFont typeface="Arial" pitchFamily="34" charset="0"/>
              <a:buChar char="•"/>
            </a:pPr>
            <a:r>
              <a:rPr lang="en-US" sz="1200" b="1" dirty="0"/>
              <a:t>In 2013, 20.9% of female students and 10.4% of male students reported experiencing some form of Teen Dating Violence within the past 12 months. </a:t>
            </a:r>
            <a:r>
              <a:rPr lang="en-US" sz="1200" dirty="0">
                <a:effectLst>
                  <a:glow rad="127000">
                    <a:schemeClr val="bg1">
                      <a:alpha val="60000"/>
                    </a:schemeClr>
                  </a:glow>
                </a:effectLst>
              </a:rPr>
              <a:t>(Centers</a:t>
            </a:r>
            <a:r>
              <a:rPr lang="en-US" sz="1200" baseline="0" dirty="0">
                <a:effectLst>
                  <a:glow rad="127000">
                    <a:schemeClr val="bg1">
                      <a:alpha val="60000"/>
                    </a:schemeClr>
                  </a:glow>
                </a:effectLst>
              </a:rPr>
              <a:t> for Disease Control, 2013 national Youth Risk Behavior Survey)</a:t>
            </a:r>
            <a:endParaRPr lang="en-US" sz="1200" dirty="0">
              <a:effectLst>
                <a:glow rad="127000">
                  <a:schemeClr val="bg1">
                    <a:alpha val="60000"/>
                  </a:schemeClr>
                </a:glow>
                <a:outerShdw blurRad="38100" dist="38100" dir="2700000" algn="tl">
                  <a:srgbClr val="000000">
                    <a:alpha val="70000"/>
                  </a:srgbClr>
                </a:outerShdw>
              </a:effectLst>
              <a:sym typeface="Arial Bold" charset="0"/>
            </a:endParaRPr>
          </a:p>
          <a:p>
            <a:endParaRPr lang="en-US" dirty="0"/>
          </a:p>
          <a:p>
            <a:endParaRPr lang="en-US" sz="1200" b="1" dirty="0"/>
          </a:p>
        </p:txBody>
      </p:sp>
      <p:sp>
        <p:nvSpPr>
          <p:cNvPr id="7" name="Footer Placeholder 6"/>
          <p:cNvSpPr>
            <a:spLocks noGrp="1"/>
          </p:cNvSpPr>
          <p:nvPr>
            <p:ph type="ftr" sz="quarter" idx="10"/>
          </p:nvPr>
        </p:nvSpPr>
        <p:spPr>
          <a:xfrm>
            <a:off x="670893" y="8636480"/>
            <a:ext cx="5516217" cy="464820"/>
          </a:xfrm>
          <a:prstGeom prst="rect">
            <a:avLst/>
          </a:prstGeom>
        </p:spPr>
        <p:txBody>
          <a:bodyPr/>
          <a:lstStyle/>
          <a:p>
            <a:r>
              <a:rPr lang="en-US"/>
              <a:t>© CTC SEP 2017</a:t>
            </a:r>
            <a:endParaRPr lang="en-US" dirty="0"/>
          </a:p>
        </p:txBody>
      </p:sp>
      <p:sp>
        <p:nvSpPr>
          <p:cNvPr id="9" name="Slide Number Placeholder 8"/>
          <p:cNvSpPr>
            <a:spLocks noGrp="1"/>
          </p:cNvSpPr>
          <p:nvPr>
            <p:ph type="sldNum" sz="quarter" idx="11"/>
          </p:nvPr>
        </p:nvSpPr>
        <p:spPr/>
        <p:txBody>
          <a:bodyPr/>
          <a:lstStyle/>
          <a:p>
            <a:r>
              <a:rPr lang="en-US"/>
              <a:t> Page </a:t>
            </a:r>
            <a:fld id="{49504B7A-18BB-4869-AAB5-5198E62897E6}" type="slidenum">
              <a:rPr lang="en-US" smtClean="0"/>
              <a:pPr/>
              <a:t>24</a:t>
            </a:fld>
            <a:endParaRPr lang="en-US" dirty="0"/>
          </a:p>
        </p:txBody>
      </p:sp>
      <p:sp>
        <p:nvSpPr>
          <p:cNvPr id="10" name="Header Placeholder 9"/>
          <p:cNvSpPr>
            <a:spLocks noGrp="1"/>
          </p:cNvSpPr>
          <p:nvPr>
            <p:ph type="hdr" sz="quarter" idx="12"/>
          </p:nvPr>
        </p:nvSpPr>
        <p:spPr/>
        <p:txBody>
          <a:bodyPr/>
          <a:lstStyle/>
          <a:p>
            <a:r>
              <a:rPr lang="en-US"/>
              <a:t>HEAR Anti-Bullying Presentation                   _______       Instructor Notes for Slides</a:t>
            </a:r>
            <a:endParaRPr lang="en-US" b="1" dirty="0"/>
          </a:p>
        </p:txBody>
      </p:sp>
    </p:spTree>
    <p:extLst>
      <p:ext uri="{BB962C8B-B14F-4D97-AF65-F5344CB8AC3E}">
        <p14:creationId xmlns:p14="http://schemas.microsoft.com/office/powerpoint/2010/main" val="21527463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9013" y="685800"/>
            <a:ext cx="4572000" cy="3429000"/>
          </a:xfrm>
          <a:prstGeom prst="rect">
            <a:avLst/>
          </a:prstGeom>
        </p:spPr>
      </p:sp>
      <p:sp>
        <p:nvSpPr>
          <p:cNvPr id="3" name="Notes Placeholder 2"/>
          <p:cNvSpPr>
            <a:spLocks noGrp="1"/>
          </p:cNvSpPr>
          <p:nvPr>
            <p:ph type="body" idx="1"/>
          </p:nvPr>
        </p:nvSpPr>
        <p:spPr>
          <a:xfrm>
            <a:off x="685801" y="4343400"/>
            <a:ext cx="5638800" cy="4419601"/>
          </a:xfrm>
          <a:prstGeom prst="rect">
            <a:avLst/>
          </a:prstGeom>
        </p:spPr>
        <p:txBody>
          <a:bodyPr/>
          <a:lstStyle/>
          <a:p>
            <a:pPr marL="0" indent="0">
              <a:buFont typeface="Arial" pitchFamily="34" charset="0"/>
              <a:buNone/>
            </a:pPr>
            <a:r>
              <a:rPr lang="en-US" sz="1200" b="1" dirty="0"/>
              <a:t>According to the Centers for Disease Control (CDC), </a:t>
            </a:r>
          </a:p>
          <a:p>
            <a:pPr marL="171450" indent="-171450">
              <a:buFont typeface="Arial" pitchFamily="34" charset="0"/>
              <a:buChar char="•"/>
            </a:pPr>
            <a:r>
              <a:rPr lang="en-US" sz="1200" b="1" dirty="0"/>
              <a:t>48% of students surveyed experienced some form of sexual harassment</a:t>
            </a:r>
          </a:p>
          <a:p>
            <a:pPr marL="171428" indent="-171428">
              <a:buFont typeface="Arial" pitchFamily="34" charset="0"/>
              <a:buChar char="•"/>
            </a:pPr>
            <a:r>
              <a:rPr lang="en-US" sz="1200" b="1" dirty="0"/>
              <a:t>87% of those students said the harassment had a negative effect on them</a:t>
            </a:r>
          </a:p>
          <a:p>
            <a:pPr marL="171428" indent="-171428">
              <a:buFont typeface="Arial" pitchFamily="34" charset="0"/>
              <a:buChar char="•"/>
            </a:pPr>
            <a:r>
              <a:rPr lang="en-US" sz="1200" b="1" dirty="0"/>
              <a:t>32% reported they do not want to go to school because of it</a:t>
            </a:r>
          </a:p>
          <a:p>
            <a:pPr marL="171428" indent="-171428">
              <a:buFont typeface="Arial" pitchFamily="34" charset="0"/>
              <a:buChar char="•"/>
            </a:pPr>
            <a:endParaRPr lang="en-US" sz="1200" b="1" dirty="0"/>
          </a:p>
          <a:p>
            <a:r>
              <a:rPr lang="en-US" sz="1200" b="1" dirty="0"/>
              <a:t>Think about that a moment --- that’s a huge number of students not wanting to go to school due to sexual harassment!</a:t>
            </a:r>
          </a:p>
        </p:txBody>
      </p:sp>
      <p:sp>
        <p:nvSpPr>
          <p:cNvPr id="7" name="Footer Placeholder 6"/>
          <p:cNvSpPr>
            <a:spLocks noGrp="1"/>
          </p:cNvSpPr>
          <p:nvPr>
            <p:ph type="ftr" sz="quarter" idx="10"/>
          </p:nvPr>
        </p:nvSpPr>
        <p:spPr>
          <a:xfrm>
            <a:off x="670893" y="8636480"/>
            <a:ext cx="5516217" cy="464820"/>
          </a:xfrm>
          <a:prstGeom prst="rect">
            <a:avLst/>
          </a:prstGeom>
        </p:spPr>
        <p:txBody>
          <a:bodyPr/>
          <a:lstStyle/>
          <a:p>
            <a:r>
              <a:rPr lang="en-US"/>
              <a:t>© CTC SEP 2017</a:t>
            </a:r>
            <a:endParaRPr lang="en-US" dirty="0"/>
          </a:p>
        </p:txBody>
      </p:sp>
      <p:sp>
        <p:nvSpPr>
          <p:cNvPr id="9" name="Slide Number Placeholder 8"/>
          <p:cNvSpPr>
            <a:spLocks noGrp="1"/>
          </p:cNvSpPr>
          <p:nvPr>
            <p:ph type="sldNum" sz="quarter" idx="11"/>
          </p:nvPr>
        </p:nvSpPr>
        <p:spPr/>
        <p:txBody>
          <a:bodyPr/>
          <a:lstStyle/>
          <a:p>
            <a:r>
              <a:rPr lang="en-US"/>
              <a:t> Page </a:t>
            </a:r>
            <a:fld id="{49504B7A-18BB-4869-AAB5-5198E62897E6}" type="slidenum">
              <a:rPr lang="en-US" smtClean="0"/>
              <a:pPr/>
              <a:t>25</a:t>
            </a:fld>
            <a:endParaRPr lang="en-US" dirty="0"/>
          </a:p>
        </p:txBody>
      </p:sp>
      <p:sp>
        <p:nvSpPr>
          <p:cNvPr id="10" name="Header Placeholder 9"/>
          <p:cNvSpPr>
            <a:spLocks noGrp="1"/>
          </p:cNvSpPr>
          <p:nvPr>
            <p:ph type="hdr" sz="quarter" idx="12"/>
          </p:nvPr>
        </p:nvSpPr>
        <p:spPr/>
        <p:txBody>
          <a:bodyPr/>
          <a:lstStyle/>
          <a:p>
            <a:r>
              <a:rPr lang="en-US"/>
              <a:t>HEAR Anti-Bullying Presentation                   _______       Instructor Notes for Slides</a:t>
            </a:r>
            <a:endParaRPr lang="en-US" b="1" dirty="0"/>
          </a:p>
        </p:txBody>
      </p:sp>
    </p:spTree>
    <p:extLst>
      <p:ext uri="{BB962C8B-B14F-4D97-AF65-F5344CB8AC3E}">
        <p14:creationId xmlns:p14="http://schemas.microsoft.com/office/powerpoint/2010/main" val="21527463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0413" cy="3429000"/>
          </a:xfrm>
          <a:prstGeom prst="rect">
            <a:avLst/>
          </a:prstGeom>
        </p:spPr>
      </p:sp>
      <p:sp>
        <p:nvSpPr>
          <p:cNvPr id="3" name="Notes Placeholder 2"/>
          <p:cNvSpPr>
            <a:spLocks noGrp="1"/>
          </p:cNvSpPr>
          <p:nvPr>
            <p:ph type="body" idx="1"/>
          </p:nvPr>
        </p:nvSpPr>
        <p:spPr>
          <a:xfrm>
            <a:off x="685801" y="4419600"/>
            <a:ext cx="5638800" cy="4343401"/>
          </a:xfrm>
          <a:prstGeom prst="rect">
            <a:avLst/>
          </a:prstGeom>
        </p:spPr>
        <p:txBody>
          <a:bodyPr/>
          <a:lstStyle/>
          <a:p>
            <a:pPr marL="171428" indent="-171428">
              <a:buFont typeface="Arial" pitchFamily="34" charset="0"/>
              <a:buChar char="•"/>
            </a:pPr>
            <a:r>
              <a:rPr lang="en-US" sz="1200" b="1" dirty="0"/>
              <a:t>Labeling people as “good” or ”bad” girls, “good” or “bad” guys</a:t>
            </a:r>
          </a:p>
          <a:p>
            <a:pPr marL="171428" indent="-171428">
              <a:buFont typeface="Arial" pitchFamily="34" charset="0"/>
              <a:buChar char="•"/>
            </a:pPr>
            <a:r>
              <a:rPr lang="en-US" sz="1200" b="1" dirty="0"/>
              <a:t>Trying to control who your friends are allowed to hang out with – these actions are not consistent with living a life built around positive character attributes. </a:t>
            </a:r>
          </a:p>
          <a:p>
            <a:pPr marL="171428" indent="-171428">
              <a:buFont typeface="Arial" pitchFamily="34" charset="0"/>
              <a:buChar char="•"/>
            </a:pPr>
            <a:endParaRPr lang="en-US" sz="1200" b="1" dirty="0"/>
          </a:p>
          <a:p>
            <a:r>
              <a:rPr lang="en-US" sz="1200" b="1" dirty="0"/>
              <a:t>The courageous or honorable action is to </a:t>
            </a:r>
            <a:r>
              <a:rPr lang="en-US" sz="1200" b="1" u="sng" dirty="0"/>
              <a:t>stand up for others</a:t>
            </a:r>
            <a:r>
              <a:rPr lang="en-US" sz="1200" b="1" dirty="0"/>
              <a:t>. Let’s keep that phrase in mind --- stand up for others. That’s what upstanders do.</a:t>
            </a:r>
          </a:p>
          <a:p>
            <a:endParaRPr lang="en-US" sz="1200" b="1" dirty="0"/>
          </a:p>
          <a:p>
            <a:r>
              <a:rPr lang="en-US" sz="1200" b="1" dirty="0"/>
              <a:t>We should be treating everyone with respect!</a:t>
            </a:r>
          </a:p>
        </p:txBody>
      </p:sp>
      <p:sp>
        <p:nvSpPr>
          <p:cNvPr id="7" name="Footer Placeholder 6"/>
          <p:cNvSpPr>
            <a:spLocks noGrp="1"/>
          </p:cNvSpPr>
          <p:nvPr>
            <p:ph type="ftr" sz="quarter" idx="10"/>
          </p:nvPr>
        </p:nvSpPr>
        <p:spPr>
          <a:xfrm>
            <a:off x="670893" y="8636480"/>
            <a:ext cx="5516217" cy="464820"/>
          </a:xfrm>
          <a:prstGeom prst="rect">
            <a:avLst/>
          </a:prstGeom>
        </p:spPr>
        <p:txBody>
          <a:bodyPr/>
          <a:lstStyle/>
          <a:p>
            <a:r>
              <a:rPr lang="en-US"/>
              <a:t>© CTC SEP 2017</a:t>
            </a:r>
            <a:endParaRPr lang="en-US" dirty="0"/>
          </a:p>
        </p:txBody>
      </p:sp>
      <p:sp>
        <p:nvSpPr>
          <p:cNvPr id="9" name="Slide Number Placeholder 8"/>
          <p:cNvSpPr>
            <a:spLocks noGrp="1"/>
          </p:cNvSpPr>
          <p:nvPr>
            <p:ph type="sldNum" sz="quarter" idx="11"/>
          </p:nvPr>
        </p:nvSpPr>
        <p:spPr/>
        <p:txBody>
          <a:bodyPr/>
          <a:lstStyle/>
          <a:p>
            <a:r>
              <a:rPr lang="en-US"/>
              <a:t> Page </a:t>
            </a:r>
            <a:fld id="{49504B7A-18BB-4869-AAB5-5198E62897E6}" type="slidenum">
              <a:rPr lang="en-US" smtClean="0"/>
              <a:pPr/>
              <a:t>26</a:t>
            </a:fld>
            <a:endParaRPr lang="en-US" dirty="0"/>
          </a:p>
        </p:txBody>
      </p:sp>
      <p:sp>
        <p:nvSpPr>
          <p:cNvPr id="10" name="Header Placeholder 9"/>
          <p:cNvSpPr>
            <a:spLocks noGrp="1"/>
          </p:cNvSpPr>
          <p:nvPr>
            <p:ph type="hdr" sz="quarter" idx="12"/>
          </p:nvPr>
        </p:nvSpPr>
        <p:spPr/>
        <p:txBody>
          <a:bodyPr/>
          <a:lstStyle/>
          <a:p>
            <a:r>
              <a:rPr lang="en-US"/>
              <a:t>HEAR Anti-Bullying Presentation                   _______       Instructor Notes for Slides</a:t>
            </a:r>
            <a:endParaRPr lang="en-US" b="1" dirty="0"/>
          </a:p>
        </p:txBody>
      </p:sp>
    </p:spTree>
    <p:extLst>
      <p:ext uri="{BB962C8B-B14F-4D97-AF65-F5344CB8AC3E}">
        <p14:creationId xmlns:p14="http://schemas.microsoft.com/office/powerpoint/2010/main" val="21527463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a:prstGeom prst="rect">
            <a:avLst/>
          </a:prstGeom>
        </p:spPr>
      </p:sp>
      <p:sp>
        <p:nvSpPr>
          <p:cNvPr id="3" name="Notes Placeholder 2"/>
          <p:cNvSpPr>
            <a:spLocks noGrp="1"/>
          </p:cNvSpPr>
          <p:nvPr>
            <p:ph type="body" idx="1"/>
          </p:nvPr>
        </p:nvSpPr>
        <p:spPr>
          <a:xfrm>
            <a:off x="685800" y="4415791"/>
            <a:ext cx="5486400" cy="4183380"/>
          </a:xfrm>
          <a:prstGeom prst="rect">
            <a:avLst/>
          </a:prstGeom>
        </p:spPr>
        <p:txBody>
          <a:bodyPr/>
          <a:lstStyle/>
          <a:p>
            <a:r>
              <a:rPr lang="en-US" sz="1200" b="1" dirty="0"/>
              <a:t>So what about people that are different than you – maybe a different race, body type, gender, sexual orientation, or culture?</a:t>
            </a:r>
          </a:p>
          <a:p>
            <a:endParaRPr lang="en-US" sz="1200" b="1" dirty="0"/>
          </a:p>
          <a:p>
            <a:pPr marL="171428" indent="-171428">
              <a:buFont typeface="Arial" pitchFamily="34" charset="0"/>
              <a:buChar char="•"/>
            </a:pPr>
            <a:r>
              <a:rPr lang="en-US" sz="1200" b="1" dirty="0"/>
              <a:t>Is it OK to make degrading comments to them just because they are different than you? </a:t>
            </a:r>
            <a:r>
              <a:rPr lang="en-US" sz="1200" dirty="0">
                <a:effectLst>
                  <a:glow rad="127000">
                    <a:schemeClr val="bg1"/>
                  </a:glow>
                </a:effectLst>
              </a:rPr>
              <a:t>Pause for only a second.</a:t>
            </a:r>
          </a:p>
          <a:p>
            <a:pPr marL="171428" indent="-171428">
              <a:buFont typeface="Arial" pitchFamily="34" charset="0"/>
              <a:buChar char="•"/>
            </a:pPr>
            <a:endParaRPr lang="en-US" sz="1200" dirty="0">
              <a:effectLst>
                <a:glow rad="127000">
                  <a:schemeClr val="bg1"/>
                </a:glow>
              </a:effectLst>
            </a:endParaRPr>
          </a:p>
          <a:p>
            <a:pPr marL="171428" indent="-171428">
              <a:buFont typeface="Arial" pitchFamily="34" charset="0"/>
              <a:buChar char="•"/>
            </a:pPr>
            <a:r>
              <a:rPr lang="en-US" sz="1200" dirty="0"/>
              <a:t>(Note – we used blanks in these quotes because the students’ minds will fill in labels or words far beyond what we could ever put in print.)</a:t>
            </a:r>
          </a:p>
          <a:p>
            <a:pPr marL="492844" lvl="1" indent="-171428">
              <a:buFont typeface="Arial" pitchFamily="34" charset="0"/>
              <a:buChar char="•"/>
            </a:pPr>
            <a:r>
              <a:rPr lang="en-US" sz="1200" b="1" dirty="0"/>
              <a:t>Saying things like, </a:t>
            </a:r>
          </a:p>
          <a:p>
            <a:pPr marL="814261" lvl="2" indent="-171428">
              <a:buFont typeface="Arial" pitchFamily="34" charset="0"/>
              <a:buChar char="•"/>
            </a:pPr>
            <a:r>
              <a:rPr lang="en-US" sz="1200" b="1" i="1" dirty="0"/>
              <a:t>You’re so ___. </a:t>
            </a:r>
          </a:p>
          <a:p>
            <a:pPr marL="814261" lvl="2" indent="-171428">
              <a:buFont typeface="Arial" pitchFamily="34" charset="0"/>
              <a:buChar char="•"/>
            </a:pPr>
            <a:r>
              <a:rPr lang="en-US" sz="1200" b="1" i="1" dirty="0"/>
              <a:t>You’re a ____. </a:t>
            </a:r>
          </a:p>
          <a:p>
            <a:pPr marL="814261" lvl="2" indent="-171428">
              <a:buFont typeface="Arial" pitchFamily="34" charset="0"/>
              <a:buChar char="•"/>
            </a:pPr>
            <a:r>
              <a:rPr lang="en-US" sz="1200" b="1" i="1" dirty="0"/>
              <a:t>You guys are all a bunch of ___.</a:t>
            </a:r>
          </a:p>
          <a:p>
            <a:pPr marL="492844" lvl="1" indent="-171428">
              <a:buFont typeface="Arial" pitchFamily="34" charset="0"/>
              <a:buChar char="•"/>
            </a:pPr>
            <a:r>
              <a:rPr lang="en-US" sz="1200" b="1" dirty="0"/>
              <a:t>These are offensive.</a:t>
            </a:r>
          </a:p>
          <a:p>
            <a:endParaRPr lang="en-US" sz="1200" b="1" dirty="0"/>
          </a:p>
          <a:p>
            <a:pPr marL="281239" indent="-281239">
              <a:spcAft>
                <a:spcPts val="1799"/>
              </a:spcAft>
              <a:buFontTx/>
              <a:buChar char="•"/>
            </a:pPr>
            <a:r>
              <a:rPr lang="en-US" sz="1600" b="1" dirty="0">
                <a:effectLst>
                  <a:glow rad="127000">
                    <a:schemeClr val="bg1"/>
                  </a:glow>
                </a:effectLst>
                <a:sym typeface="Arial" charset="0"/>
              </a:rPr>
              <a:t>EVERYONE </a:t>
            </a:r>
            <a:r>
              <a:rPr lang="en-US" sz="1200" b="1" dirty="0">
                <a:effectLst>
                  <a:glow rad="127000">
                    <a:schemeClr val="bg1"/>
                  </a:glow>
                </a:effectLst>
                <a:sym typeface="Arial" charset="0"/>
              </a:rPr>
              <a:t>has a right to be free from harassment, free from degrading remarks. EVERYONE. Period.</a:t>
            </a:r>
          </a:p>
          <a:p>
            <a:pPr>
              <a:lnSpc>
                <a:spcPct val="95000"/>
              </a:lnSpc>
              <a:spcAft>
                <a:spcPts val="1799"/>
              </a:spcAft>
            </a:pPr>
            <a:r>
              <a:rPr lang="en-US" sz="1200" b="1" dirty="0">
                <a:effectLst>
                  <a:glow rad="127000">
                    <a:schemeClr val="bg1"/>
                  </a:glow>
                </a:effectLst>
                <a:sym typeface="Arial" charset="0"/>
              </a:rPr>
              <a:t>Harassing, degrading, or bullying anyone violates the core values we discussed earlier.</a:t>
            </a:r>
          </a:p>
          <a:p>
            <a:endParaRPr lang="en-US" sz="1200" dirty="0"/>
          </a:p>
        </p:txBody>
      </p:sp>
      <p:sp>
        <p:nvSpPr>
          <p:cNvPr id="7" name="Footer Placeholder 6"/>
          <p:cNvSpPr>
            <a:spLocks noGrp="1"/>
          </p:cNvSpPr>
          <p:nvPr>
            <p:ph type="ftr" sz="quarter" idx="10"/>
          </p:nvPr>
        </p:nvSpPr>
        <p:spPr>
          <a:xfrm>
            <a:off x="670893" y="8636480"/>
            <a:ext cx="5516217" cy="464820"/>
          </a:xfrm>
          <a:prstGeom prst="rect">
            <a:avLst/>
          </a:prstGeom>
        </p:spPr>
        <p:txBody>
          <a:bodyPr/>
          <a:lstStyle/>
          <a:p>
            <a:r>
              <a:rPr lang="en-US"/>
              <a:t>© CTC SEP 2017</a:t>
            </a:r>
            <a:endParaRPr lang="en-US" dirty="0"/>
          </a:p>
        </p:txBody>
      </p:sp>
      <p:sp>
        <p:nvSpPr>
          <p:cNvPr id="8" name="Slide Number Placeholder 7"/>
          <p:cNvSpPr>
            <a:spLocks noGrp="1"/>
          </p:cNvSpPr>
          <p:nvPr>
            <p:ph type="sldNum" sz="quarter" idx="11"/>
          </p:nvPr>
        </p:nvSpPr>
        <p:spPr/>
        <p:txBody>
          <a:bodyPr/>
          <a:lstStyle/>
          <a:p>
            <a:r>
              <a:rPr lang="en-US"/>
              <a:t> Page </a:t>
            </a:r>
            <a:fld id="{49504B7A-18BB-4869-AAB5-5198E62897E6}" type="slidenum">
              <a:rPr lang="en-US" smtClean="0"/>
              <a:pPr/>
              <a:t>27</a:t>
            </a:fld>
            <a:endParaRPr lang="en-US" dirty="0"/>
          </a:p>
        </p:txBody>
      </p:sp>
      <p:sp>
        <p:nvSpPr>
          <p:cNvPr id="10" name="Header Placeholder 9"/>
          <p:cNvSpPr>
            <a:spLocks noGrp="1"/>
          </p:cNvSpPr>
          <p:nvPr>
            <p:ph type="hdr" sz="quarter" idx="12"/>
          </p:nvPr>
        </p:nvSpPr>
        <p:spPr/>
        <p:txBody>
          <a:bodyPr/>
          <a:lstStyle/>
          <a:p>
            <a:r>
              <a:rPr lang="en-US"/>
              <a:t>HEAR Anti-Bullying Presentation                   _______       Instructor Notes for Slides</a:t>
            </a:r>
            <a:endParaRPr lang="en-US" b="1" dirty="0"/>
          </a:p>
        </p:txBody>
      </p:sp>
    </p:spTree>
    <p:extLst>
      <p:ext uri="{BB962C8B-B14F-4D97-AF65-F5344CB8AC3E}">
        <p14:creationId xmlns:p14="http://schemas.microsoft.com/office/powerpoint/2010/main" val="17938571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9200" y="685800"/>
            <a:ext cx="4457700" cy="3343275"/>
          </a:xfrm>
          <a:prstGeom prst="rect">
            <a:avLst/>
          </a:prstGeom>
        </p:spPr>
      </p:sp>
      <p:sp>
        <p:nvSpPr>
          <p:cNvPr id="3" name="Notes Placeholder 2"/>
          <p:cNvSpPr>
            <a:spLocks noGrp="1"/>
          </p:cNvSpPr>
          <p:nvPr>
            <p:ph type="body" idx="1"/>
          </p:nvPr>
        </p:nvSpPr>
        <p:spPr>
          <a:xfrm>
            <a:off x="685800" y="4191000"/>
            <a:ext cx="5486400" cy="4572000"/>
          </a:xfrm>
          <a:prstGeom prst="rect">
            <a:avLst/>
          </a:prstGeom>
        </p:spPr>
        <p:txBody>
          <a:bodyPr/>
          <a:lstStyle/>
          <a:p>
            <a:r>
              <a:rPr lang="en-US" sz="1200" b="1" dirty="0"/>
              <a:t>We’ve spent some time today talking about what bullying is and how it affects the people involved, but the big question is: what can YOU do about it?</a:t>
            </a:r>
          </a:p>
          <a:p>
            <a:endParaRPr lang="en-US" sz="1200" b="1" dirty="0"/>
          </a:p>
          <a:p>
            <a:r>
              <a:rPr lang="en-US" sz="1200" b="1" dirty="0"/>
              <a:t>You know, some people just watch and do nothing. </a:t>
            </a:r>
            <a:r>
              <a:rPr lang="en-US" sz="1200" b="1" u="sng" dirty="0"/>
              <a:t>Upstanders</a:t>
            </a:r>
            <a:r>
              <a:rPr lang="en-US" sz="1200" b="1" dirty="0"/>
              <a:t> act. They try to make sure bullying simply does not happen around them.</a:t>
            </a:r>
          </a:p>
          <a:p>
            <a:endParaRPr lang="en-US" sz="1200" b="1" dirty="0"/>
          </a:p>
          <a:p>
            <a:r>
              <a:rPr lang="en-US" sz="1200" b="1" dirty="0"/>
              <a:t>Always, always, always</a:t>
            </a:r>
            <a:r>
              <a:rPr lang="en-US" sz="1200" b="1" baseline="0" dirty="0"/>
              <a:t> </a:t>
            </a:r>
            <a:r>
              <a:rPr lang="en-US" sz="1200" b="1" dirty="0"/>
              <a:t>– stay safe! Don’t do something that puts you or someone else at risk for physical harm.</a:t>
            </a:r>
          </a:p>
          <a:p>
            <a:pPr marL="602732" lvl="1" indent="-281275" algn="l">
              <a:lnSpc>
                <a:spcPct val="95000"/>
              </a:lnSpc>
              <a:spcAft>
                <a:spcPts val="1800"/>
              </a:spcAft>
              <a:buFontTx/>
              <a:buChar char="•"/>
            </a:pPr>
            <a:r>
              <a:rPr lang="en-US" sz="1200" b="1" dirty="0">
                <a:effectLst/>
                <a:sym typeface="Arial" charset="0"/>
              </a:rPr>
              <a:t>Don’t join in. Don’t just</a:t>
            </a:r>
            <a:r>
              <a:rPr lang="en-US" sz="1200" b="1" baseline="0" dirty="0">
                <a:effectLst/>
                <a:sym typeface="Arial" charset="0"/>
              </a:rPr>
              <a:t> </a:t>
            </a:r>
            <a:r>
              <a:rPr lang="en-US" sz="1200" b="1" dirty="0">
                <a:effectLst/>
                <a:sym typeface="Arial" charset="0"/>
              </a:rPr>
              <a:t>stand by. Stand up - act!</a:t>
            </a:r>
          </a:p>
          <a:p>
            <a:pPr marL="602732" lvl="1" indent="-281275" algn="l">
              <a:lnSpc>
                <a:spcPct val="95000"/>
              </a:lnSpc>
              <a:spcAft>
                <a:spcPts val="1800"/>
              </a:spcAft>
              <a:buFontTx/>
              <a:buChar char="•"/>
            </a:pPr>
            <a:r>
              <a:rPr lang="en-US" sz="1200" b="1" dirty="0">
                <a:effectLst/>
                <a:sym typeface="Arial" charset="0"/>
              </a:rPr>
              <a:t>If you feel safe, tell the person bullying that this is not okay (ask a friend to stand with you).</a:t>
            </a:r>
          </a:p>
          <a:p>
            <a:pPr marL="602732" lvl="1" indent="-281275" algn="l">
              <a:lnSpc>
                <a:spcPct val="95000"/>
              </a:lnSpc>
              <a:spcAft>
                <a:spcPts val="1800"/>
              </a:spcAft>
              <a:buFontTx/>
              <a:buChar char="•"/>
            </a:pPr>
            <a:r>
              <a:rPr lang="en-US" sz="1200" b="1" dirty="0">
                <a:effectLst/>
                <a:sym typeface="Arial" charset="0"/>
              </a:rPr>
              <a:t>Report it to an adult you respect.</a:t>
            </a:r>
          </a:p>
          <a:p>
            <a:pPr marL="602732" lvl="1" indent="-281275" algn="l">
              <a:lnSpc>
                <a:spcPct val="95000"/>
              </a:lnSpc>
              <a:spcAft>
                <a:spcPts val="1800"/>
              </a:spcAft>
              <a:buFontTx/>
              <a:buChar char="•"/>
            </a:pPr>
            <a:r>
              <a:rPr lang="en-US" sz="1200" b="1" dirty="0">
                <a:effectLst/>
                <a:sym typeface="Arial" charset="0"/>
              </a:rPr>
              <a:t>Comfort the person targeted by letting them know you care.</a:t>
            </a:r>
          </a:p>
          <a:p>
            <a:endParaRPr lang="en-US" sz="1200" b="1" dirty="0"/>
          </a:p>
          <a:p>
            <a:r>
              <a:rPr lang="en-US" sz="1200" b="1" dirty="0"/>
              <a:t>This slide is about simple things you can do when you actually witness bullying or cruelty. Your reaction doesn’t have to be complicated.</a:t>
            </a:r>
          </a:p>
          <a:p>
            <a:endParaRPr lang="en-US" sz="1200" b="1" dirty="0"/>
          </a:p>
          <a:p>
            <a:r>
              <a:rPr lang="en-US" sz="1200" b="1" dirty="0"/>
              <a:t>Let’s go to the next slide and talk specifically about cyberbullying.</a:t>
            </a:r>
          </a:p>
        </p:txBody>
      </p:sp>
      <p:sp>
        <p:nvSpPr>
          <p:cNvPr id="7" name="Footer Placeholder 6"/>
          <p:cNvSpPr>
            <a:spLocks noGrp="1"/>
          </p:cNvSpPr>
          <p:nvPr>
            <p:ph type="ftr" sz="quarter" idx="10"/>
          </p:nvPr>
        </p:nvSpPr>
        <p:spPr>
          <a:xfrm>
            <a:off x="670893" y="8636480"/>
            <a:ext cx="5516217" cy="464820"/>
          </a:xfrm>
          <a:prstGeom prst="rect">
            <a:avLst/>
          </a:prstGeom>
        </p:spPr>
        <p:txBody>
          <a:bodyPr/>
          <a:lstStyle/>
          <a:p>
            <a:r>
              <a:rPr lang="en-US"/>
              <a:t>© CTC SEP 2017</a:t>
            </a:r>
            <a:endParaRPr lang="en-US" dirty="0"/>
          </a:p>
        </p:txBody>
      </p:sp>
      <p:sp>
        <p:nvSpPr>
          <p:cNvPr id="9" name="Slide Number Placeholder 8"/>
          <p:cNvSpPr>
            <a:spLocks noGrp="1"/>
          </p:cNvSpPr>
          <p:nvPr>
            <p:ph type="sldNum" sz="quarter" idx="11"/>
          </p:nvPr>
        </p:nvSpPr>
        <p:spPr/>
        <p:txBody>
          <a:bodyPr/>
          <a:lstStyle/>
          <a:p>
            <a:r>
              <a:rPr lang="en-US"/>
              <a:t> Page </a:t>
            </a:r>
            <a:fld id="{49504B7A-18BB-4869-AAB5-5198E62897E6}" type="slidenum">
              <a:rPr lang="en-US" smtClean="0"/>
              <a:pPr/>
              <a:t>28</a:t>
            </a:fld>
            <a:endParaRPr lang="en-US" dirty="0"/>
          </a:p>
        </p:txBody>
      </p:sp>
      <p:sp>
        <p:nvSpPr>
          <p:cNvPr id="10" name="Header Placeholder 9"/>
          <p:cNvSpPr>
            <a:spLocks noGrp="1"/>
          </p:cNvSpPr>
          <p:nvPr>
            <p:ph type="hdr" sz="quarter" idx="12"/>
          </p:nvPr>
        </p:nvSpPr>
        <p:spPr/>
        <p:txBody>
          <a:bodyPr/>
          <a:lstStyle/>
          <a:p>
            <a:r>
              <a:rPr lang="en-US"/>
              <a:t>HEAR Anti-Bullying Presentation                   _______       Instructor Notes for Slides</a:t>
            </a:r>
            <a:endParaRPr lang="en-US" b="1" dirty="0"/>
          </a:p>
        </p:txBody>
      </p:sp>
    </p:spTree>
    <p:extLst>
      <p:ext uri="{BB962C8B-B14F-4D97-AF65-F5344CB8AC3E}">
        <p14:creationId xmlns:p14="http://schemas.microsoft.com/office/powerpoint/2010/main" val="30882365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a:prstGeom prst="rect">
            <a:avLst/>
          </a:prstGeom>
        </p:spPr>
      </p:sp>
      <p:sp>
        <p:nvSpPr>
          <p:cNvPr id="3" name="Notes Placeholder 2"/>
          <p:cNvSpPr>
            <a:spLocks noGrp="1"/>
          </p:cNvSpPr>
          <p:nvPr>
            <p:ph type="body" idx="1"/>
          </p:nvPr>
        </p:nvSpPr>
        <p:spPr>
          <a:xfrm>
            <a:off x="685800" y="4267200"/>
            <a:ext cx="5486400" cy="4495800"/>
          </a:xfrm>
          <a:prstGeom prst="rect">
            <a:avLst/>
          </a:prstGeom>
        </p:spPr>
        <p:txBody>
          <a:bodyPr/>
          <a:lstStyle/>
          <a:p>
            <a:r>
              <a:rPr lang="en-US" sz="1200" b="1" dirty="0"/>
              <a:t>There is so much electronic technology out there, and with technology comes great opportunities - great tools for communication, finding information, creating presentations, designs, art and entertainment. The list of the benefits of technology goes on and on. Unfortunately, technology can also be used as a tool for causing harm. Earlier, we discussed many examples of cyberbullying. Now, let’s talk about what to do to prevent and/or respond to cyberbullying, whether it’s online threats, humiliating posts, threatening messages,</a:t>
            </a:r>
            <a:r>
              <a:rPr lang="en-US" sz="1200" b="1" baseline="0" dirty="0"/>
              <a:t> or whatever</a:t>
            </a:r>
            <a:r>
              <a:rPr lang="en-US" sz="1200" b="1" dirty="0"/>
              <a:t>. </a:t>
            </a:r>
          </a:p>
          <a:p>
            <a:endParaRPr lang="en-US" sz="1200" b="1" dirty="0"/>
          </a:p>
          <a:p>
            <a:r>
              <a:rPr lang="en-US" sz="1200" dirty="0"/>
              <a:t>Ask a student to read a line and then discuss.</a:t>
            </a:r>
          </a:p>
          <a:p>
            <a:endParaRPr lang="en-US" sz="1200" dirty="0"/>
          </a:p>
          <a:p>
            <a:pPr marL="171428" indent="-171428">
              <a:spcAft>
                <a:spcPts val="600"/>
              </a:spcAft>
              <a:buFont typeface="Arial" panose="020B0604020202020204" pitchFamily="34" charset="0"/>
              <a:buChar char="•"/>
            </a:pPr>
            <a:r>
              <a:rPr lang="en-US" sz="1200" b="1" dirty="0"/>
              <a:t>Think before you post. Words, videos, and photos can spread quickly on social media, websites, and through texts. Once shared, they are difficult to control and delete.  Think about your reputation and the reputations of others. A lot may be at stake. Your online reputation can follow you into the future – may be noticed by a college admissions committee or a potential employer. </a:t>
            </a:r>
          </a:p>
          <a:p>
            <a:pPr marL="171428" indent="-171428">
              <a:spcAft>
                <a:spcPts val="600"/>
              </a:spcAft>
              <a:buFont typeface="Arial" panose="020B0604020202020204" pitchFamily="34" charset="0"/>
              <a:buChar char="•"/>
            </a:pPr>
            <a:r>
              <a:rPr lang="en-US" sz="1200" b="1" dirty="0"/>
              <a:t>Protect access to your digital world. What do you think we mean by this? </a:t>
            </a:r>
            <a:r>
              <a:rPr lang="en-US" sz="1200" dirty="0"/>
              <a:t>Give students a chance to think and respond. </a:t>
            </a:r>
            <a:r>
              <a:rPr lang="en-US" sz="1200" b="1" dirty="0"/>
              <a:t>Just be careful who can see what you post online. Are they your real friends? Set up your privacy controls so that you limit who has access to you online. Also, keep your passwords private. People have been known to set up fake profiles or post things from others’ devices that can wreak all kinds of havoc.</a:t>
            </a:r>
          </a:p>
          <a:p>
            <a:pPr marL="171428" indent="-171428">
              <a:spcAft>
                <a:spcPts val="600"/>
              </a:spcAft>
              <a:buFont typeface="Arial" panose="020B0604020202020204" pitchFamily="34" charset="0"/>
              <a:buChar char="•"/>
            </a:pPr>
            <a:r>
              <a:rPr lang="en-US" sz="1200" b="1" dirty="0"/>
              <a:t>The golden rule: Simply treat others respectfully online, just like you would like others to treat you.</a:t>
            </a:r>
          </a:p>
        </p:txBody>
      </p:sp>
      <p:sp>
        <p:nvSpPr>
          <p:cNvPr id="7" name="Footer Placeholder 6"/>
          <p:cNvSpPr>
            <a:spLocks noGrp="1"/>
          </p:cNvSpPr>
          <p:nvPr>
            <p:ph type="ftr" sz="quarter" idx="10"/>
          </p:nvPr>
        </p:nvSpPr>
        <p:spPr>
          <a:xfrm>
            <a:off x="670893" y="8636480"/>
            <a:ext cx="5516217" cy="464820"/>
          </a:xfrm>
          <a:prstGeom prst="rect">
            <a:avLst/>
          </a:prstGeom>
        </p:spPr>
        <p:txBody>
          <a:bodyPr/>
          <a:lstStyle/>
          <a:p>
            <a:r>
              <a:rPr lang="en-US"/>
              <a:t>© CTC SEP 2017</a:t>
            </a:r>
            <a:endParaRPr lang="en-US" dirty="0"/>
          </a:p>
        </p:txBody>
      </p:sp>
      <p:sp>
        <p:nvSpPr>
          <p:cNvPr id="9" name="Slide Number Placeholder 8"/>
          <p:cNvSpPr>
            <a:spLocks noGrp="1"/>
          </p:cNvSpPr>
          <p:nvPr>
            <p:ph type="sldNum" sz="quarter" idx="11"/>
          </p:nvPr>
        </p:nvSpPr>
        <p:spPr/>
        <p:txBody>
          <a:bodyPr/>
          <a:lstStyle/>
          <a:p>
            <a:r>
              <a:rPr lang="en-US"/>
              <a:t> Page </a:t>
            </a:r>
            <a:fld id="{49504B7A-18BB-4869-AAB5-5198E62897E6}" type="slidenum">
              <a:rPr lang="en-US" smtClean="0"/>
              <a:pPr/>
              <a:t>29</a:t>
            </a:fld>
            <a:endParaRPr lang="en-US" dirty="0"/>
          </a:p>
        </p:txBody>
      </p:sp>
      <p:sp>
        <p:nvSpPr>
          <p:cNvPr id="10" name="Header Placeholder 9"/>
          <p:cNvSpPr>
            <a:spLocks noGrp="1"/>
          </p:cNvSpPr>
          <p:nvPr>
            <p:ph type="hdr" sz="quarter" idx="12"/>
          </p:nvPr>
        </p:nvSpPr>
        <p:spPr/>
        <p:txBody>
          <a:bodyPr/>
          <a:lstStyle/>
          <a:p>
            <a:r>
              <a:rPr lang="en-US"/>
              <a:t>HEAR Anti-Bullying Presentation                   _______       Instructor Notes for Slides</a:t>
            </a:r>
            <a:endParaRPr lang="en-US" b="1" dirty="0"/>
          </a:p>
        </p:txBody>
      </p:sp>
    </p:spTree>
    <p:extLst>
      <p:ext uri="{BB962C8B-B14F-4D97-AF65-F5344CB8AC3E}">
        <p14:creationId xmlns:p14="http://schemas.microsoft.com/office/powerpoint/2010/main" val="30882365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a:prstGeom prst="rect">
            <a:avLst/>
          </a:prstGeom>
        </p:spPr>
      </p:sp>
      <p:sp>
        <p:nvSpPr>
          <p:cNvPr id="3" name="Notes Placeholder 2"/>
          <p:cNvSpPr>
            <a:spLocks noGrp="1"/>
          </p:cNvSpPr>
          <p:nvPr>
            <p:ph type="body" idx="1"/>
          </p:nvPr>
        </p:nvSpPr>
        <p:spPr>
          <a:xfrm>
            <a:off x="685800" y="4267201"/>
            <a:ext cx="5486400" cy="4343399"/>
          </a:xfrm>
          <a:prstGeom prst="rect">
            <a:avLst/>
          </a:prstGeom>
        </p:spPr>
        <p:txBody>
          <a:bodyPr/>
          <a:lstStyle/>
          <a:p>
            <a:r>
              <a:rPr lang="en-US" sz="1100" b="1" u="sng" dirty="0"/>
              <a:t>Character defines who we are and how we are going to live.</a:t>
            </a:r>
          </a:p>
          <a:p>
            <a:endParaRPr lang="en-US" sz="1100" b="1" dirty="0"/>
          </a:p>
          <a:p>
            <a:r>
              <a:rPr lang="en-US" sz="1100" b="1" dirty="0"/>
              <a:t>People with strong character are looked up to by others and set an example that we all can follow.</a:t>
            </a:r>
          </a:p>
          <a:p>
            <a:endParaRPr lang="en-US" sz="1100" dirty="0"/>
          </a:p>
          <a:p>
            <a:r>
              <a:rPr lang="en-US" sz="1100" b="1" dirty="0"/>
              <a:t>Consider these specific character attributes (or character traits).  Select at least one and jot down a few words on how you feel you live that on a regular basis.</a:t>
            </a:r>
          </a:p>
          <a:p>
            <a:endParaRPr lang="en-US" sz="1100" dirty="0"/>
          </a:p>
          <a:p>
            <a:r>
              <a:rPr lang="en-US" sz="1100" b="1" dirty="0"/>
              <a:t>An example – might be </a:t>
            </a:r>
            <a:r>
              <a:rPr lang="en-US" sz="1100" b="1" u="sng" dirty="0"/>
              <a:t>Loyalty</a:t>
            </a:r>
            <a:r>
              <a:rPr lang="en-US" sz="1100" b="1" dirty="0"/>
              <a:t> – I do not gossip about my friends. I support them.</a:t>
            </a:r>
            <a:endParaRPr lang="en-US" sz="1100" dirty="0"/>
          </a:p>
          <a:p>
            <a:pPr marL="171428" lvl="1" indent="-171428" defTabSz="931655">
              <a:buFont typeface="Arial" pitchFamily="34" charset="0"/>
              <a:buChar char="•"/>
              <a:defRPr/>
            </a:pPr>
            <a:r>
              <a:rPr lang="en-US" sz="1100" dirty="0"/>
              <a:t>Loyalty</a:t>
            </a:r>
          </a:p>
          <a:p>
            <a:pPr marL="171428" lvl="1" indent="-171428" defTabSz="931655">
              <a:buFont typeface="Arial" pitchFamily="34" charset="0"/>
              <a:buChar char="•"/>
              <a:defRPr/>
            </a:pPr>
            <a:r>
              <a:rPr lang="en-US" sz="1100" dirty="0"/>
              <a:t>Duty</a:t>
            </a:r>
          </a:p>
          <a:p>
            <a:pPr marL="171428" lvl="1" indent="-171428" defTabSz="931655">
              <a:buFont typeface="Arial" pitchFamily="34" charset="0"/>
              <a:buChar char="•"/>
              <a:defRPr/>
            </a:pPr>
            <a:r>
              <a:rPr lang="en-US" sz="1100" dirty="0"/>
              <a:t>Respect</a:t>
            </a:r>
          </a:p>
          <a:p>
            <a:pPr marL="171428" lvl="1" indent="-171428" defTabSz="931655">
              <a:buFont typeface="Arial" pitchFamily="34" charset="0"/>
              <a:buChar char="•"/>
              <a:defRPr/>
            </a:pPr>
            <a:r>
              <a:rPr lang="en-US" sz="1100" dirty="0"/>
              <a:t>Selfless Service</a:t>
            </a:r>
          </a:p>
          <a:p>
            <a:pPr marL="171428" lvl="1" indent="-171428" defTabSz="931655">
              <a:buFont typeface="Arial" pitchFamily="34" charset="0"/>
              <a:buChar char="•"/>
              <a:defRPr/>
            </a:pPr>
            <a:r>
              <a:rPr lang="en-US" sz="1100" dirty="0"/>
              <a:t>Honor</a:t>
            </a:r>
          </a:p>
          <a:p>
            <a:pPr marL="171428" lvl="1" indent="-171428" defTabSz="931655">
              <a:buFont typeface="Arial" pitchFamily="34" charset="0"/>
              <a:buChar char="•"/>
              <a:defRPr/>
            </a:pPr>
            <a:r>
              <a:rPr lang="en-US" sz="1100" dirty="0"/>
              <a:t>Integrity</a:t>
            </a:r>
          </a:p>
          <a:p>
            <a:pPr marL="171428" lvl="1" indent="-171428" defTabSz="931655">
              <a:buFont typeface="Arial" pitchFamily="34" charset="0"/>
              <a:buChar char="•"/>
              <a:defRPr/>
            </a:pPr>
            <a:r>
              <a:rPr lang="en-US" sz="1100" dirty="0"/>
              <a:t>Personal Courage</a:t>
            </a:r>
          </a:p>
          <a:p>
            <a:endParaRPr lang="en-US" sz="1100" dirty="0"/>
          </a:p>
          <a:p>
            <a:r>
              <a:rPr lang="en-US" sz="1100" dirty="0"/>
              <a:t>After giving approximately 30-60 seconds to write down an answer, ask, “</a:t>
            </a:r>
            <a:r>
              <a:rPr lang="en-US" sz="1100" b="1" dirty="0"/>
              <a:t>How many wrote something on loyalty?</a:t>
            </a:r>
            <a:r>
              <a:rPr lang="en-US" sz="1100" dirty="0"/>
              <a:t>”</a:t>
            </a:r>
            <a:r>
              <a:rPr lang="en-US" sz="1100" b="1" dirty="0"/>
              <a:t>  </a:t>
            </a:r>
            <a:r>
              <a:rPr lang="en-US" sz="1100" dirty="0"/>
              <a:t>Call on one student to hear his/her answer about loyalty. Then ask, “</a:t>
            </a:r>
            <a:r>
              <a:rPr lang="en-US" sz="1100" b="1" dirty="0"/>
              <a:t>How many wrote something on duty</a:t>
            </a:r>
            <a:r>
              <a:rPr lang="en-US" sz="1100" dirty="0"/>
              <a:t>, “ and so on. You may have to call on a couple of people to get discussion started. Call on someone you spotted writing so you know he/she already has an answer in mind. </a:t>
            </a:r>
            <a:r>
              <a:rPr lang="en-US" sz="1100" b="1" dirty="0"/>
              <a:t>“Tell me about what you jotted down.”  </a:t>
            </a:r>
            <a:r>
              <a:rPr lang="en-US" sz="1100" dirty="0"/>
              <a:t>Allow opportunities for students’ comments on each characteristic to be expressed.  Set the stage for participation and let them know that everyone's thinking is valued. </a:t>
            </a:r>
            <a:endParaRPr lang="en-US" sz="1100" b="1" dirty="0"/>
          </a:p>
        </p:txBody>
      </p:sp>
      <p:sp>
        <p:nvSpPr>
          <p:cNvPr id="6" name="Footer Placeholder 5"/>
          <p:cNvSpPr>
            <a:spLocks noGrp="1"/>
          </p:cNvSpPr>
          <p:nvPr>
            <p:ph type="ftr" sz="quarter" idx="10"/>
          </p:nvPr>
        </p:nvSpPr>
        <p:spPr>
          <a:xfrm>
            <a:off x="670893" y="8636480"/>
            <a:ext cx="5516217" cy="464820"/>
          </a:xfrm>
          <a:prstGeom prst="rect">
            <a:avLst/>
          </a:prstGeom>
        </p:spPr>
        <p:txBody>
          <a:bodyPr/>
          <a:lstStyle/>
          <a:p>
            <a:r>
              <a:rPr lang="en-US"/>
              <a:t>© CTC SEP 2017</a:t>
            </a:r>
            <a:endParaRPr lang="en-US" dirty="0"/>
          </a:p>
        </p:txBody>
      </p:sp>
      <p:sp>
        <p:nvSpPr>
          <p:cNvPr id="7" name="Slide Number Placeholder 6"/>
          <p:cNvSpPr>
            <a:spLocks noGrp="1"/>
          </p:cNvSpPr>
          <p:nvPr>
            <p:ph type="sldNum" sz="quarter" idx="11"/>
          </p:nvPr>
        </p:nvSpPr>
        <p:spPr/>
        <p:txBody>
          <a:bodyPr/>
          <a:lstStyle/>
          <a:p>
            <a:r>
              <a:rPr lang="en-US"/>
              <a:t> Page </a:t>
            </a:r>
            <a:fld id="{49504B7A-18BB-4869-AAB5-5198E62897E6}" type="slidenum">
              <a:rPr lang="en-US" smtClean="0"/>
              <a:pPr/>
              <a:t>3</a:t>
            </a:fld>
            <a:endParaRPr lang="en-US" dirty="0"/>
          </a:p>
        </p:txBody>
      </p:sp>
      <p:sp>
        <p:nvSpPr>
          <p:cNvPr id="10" name="Header Placeholder 9"/>
          <p:cNvSpPr>
            <a:spLocks noGrp="1"/>
          </p:cNvSpPr>
          <p:nvPr>
            <p:ph type="hdr" sz="quarter" idx="12"/>
          </p:nvPr>
        </p:nvSpPr>
        <p:spPr/>
        <p:txBody>
          <a:bodyPr/>
          <a:lstStyle/>
          <a:p>
            <a:r>
              <a:rPr lang="en-US"/>
              <a:t>HEAR Anti-Bullying Presentation                   _______       Instructor Notes for Slides</a:t>
            </a:r>
            <a:endParaRPr lang="en-US" b="1" dirty="0"/>
          </a:p>
        </p:txBody>
      </p:sp>
    </p:spTree>
    <p:extLst>
      <p:ext uri="{BB962C8B-B14F-4D97-AF65-F5344CB8AC3E}">
        <p14:creationId xmlns:p14="http://schemas.microsoft.com/office/powerpoint/2010/main" val="2463388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685800"/>
            <a:ext cx="3048000" cy="2286000"/>
          </a:xfrm>
          <a:prstGeom prst="rect">
            <a:avLst/>
          </a:prstGeom>
        </p:spPr>
      </p:sp>
      <p:sp>
        <p:nvSpPr>
          <p:cNvPr id="7" name="Notes Placeholder 2"/>
          <p:cNvSpPr>
            <a:spLocks noGrp="1"/>
          </p:cNvSpPr>
          <p:nvPr>
            <p:ph type="body" idx="3"/>
          </p:nvPr>
        </p:nvSpPr>
        <p:spPr>
          <a:xfrm>
            <a:off x="685800" y="3200400"/>
            <a:ext cx="5486400" cy="4183380"/>
          </a:xfrm>
          <a:prstGeom prst="rect">
            <a:avLst/>
          </a:prstGeom>
        </p:spPr>
        <p:txBody>
          <a:bodyPr/>
          <a:lstStyle/>
          <a:p>
            <a:pPr marL="171428" indent="-171428">
              <a:spcAft>
                <a:spcPts val="600"/>
              </a:spcAft>
              <a:buFont typeface="Arial" panose="020B0604020202020204" pitchFamily="34" charset="0"/>
              <a:buChar char="•"/>
            </a:pPr>
            <a:r>
              <a:rPr lang="en-US" sz="1200" b="1" dirty="0"/>
              <a:t>Talk to a trusted adult. People can’t help you if they don’t know what is going on. Better yet, show an adult the evidence and explain what is happening. Don’t try to handle this alone. An adult can help you come up with strategies that might work and deal with the stress and negative emotions that come with cyberbullying.</a:t>
            </a:r>
          </a:p>
          <a:p>
            <a:pPr marL="171428" indent="-171428">
              <a:spcAft>
                <a:spcPts val="600"/>
              </a:spcAft>
              <a:buFont typeface="Arial" panose="020B0604020202020204" pitchFamily="34" charset="0"/>
              <a:buChar char="•"/>
            </a:pPr>
            <a:r>
              <a:rPr lang="en-US" sz="1200" b="1" dirty="0"/>
              <a:t>Never respond to a negative post or text message. This is what the aggressor wants -- to see your reaction to his or her actions, which can empower their sense of control.</a:t>
            </a:r>
          </a:p>
          <a:p>
            <a:pPr marL="171428" indent="-171428">
              <a:spcAft>
                <a:spcPts val="600"/>
              </a:spcAft>
              <a:buFont typeface="Arial" panose="020B0604020202020204" pitchFamily="34" charset="0"/>
              <a:buChar char="•"/>
            </a:pPr>
            <a:r>
              <a:rPr lang="en-US" sz="1200" b="1" dirty="0"/>
              <a:t>Block the one cyberbullying. Does anyone know how to do this? </a:t>
            </a:r>
            <a:r>
              <a:rPr lang="en-US" sz="1200" dirty="0"/>
              <a:t>Encourage students to share what they know about blocking cyberbullies. This could include blocking cell phone numbers or limiting the actions of others on social media. </a:t>
            </a:r>
            <a:r>
              <a:rPr lang="en-US" sz="1200" b="1" dirty="0"/>
              <a:t>I want to make sure you know that many cell phone service providers or social media sites have ways to report cyberbullying and they can help. Many cell phones also have ways to allow you to block preset phone numbers. </a:t>
            </a:r>
          </a:p>
          <a:p>
            <a:pPr marL="171428" indent="-171428">
              <a:spcAft>
                <a:spcPts val="600"/>
              </a:spcAft>
              <a:buFont typeface="Arial" panose="020B0604020202020204" pitchFamily="34" charset="0"/>
              <a:buChar char="•"/>
            </a:pPr>
            <a:r>
              <a:rPr lang="en-US" sz="1200" b="1" dirty="0"/>
              <a:t>Finally, please avoid spreading hurtful messages or posts. Think about how you would feel if a post was intended to embarrass you. Not contributing to the distribution of cyberbullying, you show loyalty to people in your community. This is also respectful, honorable and shows integrity – those core values that you checked earlier as being important. In other words, this would be a really good time to demonstrate your character and do your part to help and not hurt.</a:t>
            </a:r>
          </a:p>
          <a:p>
            <a:pPr marL="171428" indent="-171428">
              <a:buFont typeface="Arial" panose="020B0604020202020204" pitchFamily="34" charset="0"/>
              <a:buChar char="•"/>
            </a:pPr>
            <a:endParaRPr lang="en-US" sz="1200" b="1" dirty="0"/>
          </a:p>
        </p:txBody>
      </p:sp>
      <p:sp>
        <p:nvSpPr>
          <p:cNvPr id="5" name="Footer Placeholder 4"/>
          <p:cNvSpPr>
            <a:spLocks noGrp="1"/>
          </p:cNvSpPr>
          <p:nvPr>
            <p:ph type="ftr" sz="quarter" idx="10"/>
          </p:nvPr>
        </p:nvSpPr>
        <p:spPr>
          <a:xfrm>
            <a:off x="670893" y="8636480"/>
            <a:ext cx="5516217" cy="464820"/>
          </a:xfrm>
          <a:prstGeom prst="rect">
            <a:avLst/>
          </a:prstGeom>
        </p:spPr>
        <p:txBody>
          <a:bodyPr/>
          <a:lstStyle/>
          <a:p>
            <a:r>
              <a:rPr lang="en-US"/>
              <a:t>© CTC SEP 2017</a:t>
            </a:r>
            <a:endParaRPr lang="en-US" dirty="0"/>
          </a:p>
        </p:txBody>
      </p:sp>
      <p:sp>
        <p:nvSpPr>
          <p:cNvPr id="9" name="Slide Number Placeholder 8"/>
          <p:cNvSpPr>
            <a:spLocks noGrp="1"/>
          </p:cNvSpPr>
          <p:nvPr>
            <p:ph type="sldNum" sz="quarter" idx="11"/>
          </p:nvPr>
        </p:nvSpPr>
        <p:spPr/>
        <p:txBody>
          <a:bodyPr/>
          <a:lstStyle/>
          <a:p>
            <a:r>
              <a:rPr lang="en-US"/>
              <a:t> Page </a:t>
            </a:r>
            <a:fld id="{49504B7A-18BB-4869-AAB5-5198E62897E6}" type="slidenum">
              <a:rPr lang="en-US" smtClean="0"/>
              <a:pPr/>
              <a:t>30</a:t>
            </a:fld>
            <a:endParaRPr lang="en-US" dirty="0"/>
          </a:p>
        </p:txBody>
      </p:sp>
      <p:sp>
        <p:nvSpPr>
          <p:cNvPr id="10" name="Header Placeholder 9"/>
          <p:cNvSpPr>
            <a:spLocks noGrp="1"/>
          </p:cNvSpPr>
          <p:nvPr>
            <p:ph type="hdr" sz="quarter" idx="12"/>
          </p:nvPr>
        </p:nvSpPr>
        <p:spPr/>
        <p:txBody>
          <a:bodyPr/>
          <a:lstStyle/>
          <a:p>
            <a:r>
              <a:rPr lang="en-US"/>
              <a:t>HEAR Anti-Bullying Presentation                   _______       Instructor Notes for Slides</a:t>
            </a:r>
            <a:endParaRPr lang="en-US" b="1" dirty="0"/>
          </a:p>
        </p:txBody>
      </p:sp>
    </p:spTree>
    <p:extLst>
      <p:ext uri="{BB962C8B-B14F-4D97-AF65-F5344CB8AC3E}">
        <p14:creationId xmlns:p14="http://schemas.microsoft.com/office/powerpoint/2010/main" val="35778163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6688" y="660400"/>
            <a:ext cx="3933825" cy="2951163"/>
          </a:xfrm>
          <a:prstGeom prst="rect">
            <a:avLst/>
          </a:prstGeom>
        </p:spPr>
      </p:sp>
      <p:sp>
        <p:nvSpPr>
          <p:cNvPr id="3" name="Notes Placeholder 2"/>
          <p:cNvSpPr>
            <a:spLocks noGrp="1"/>
          </p:cNvSpPr>
          <p:nvPr>
            <p:ph type="body" idx="1"/>
          </p:nvPr>
        </p:nvSpPr>
        <p:spPr>
          <a:xfrm>
            <a:off x="685801" y="3727830"/>
            <a:ext cx="5638800" cy="4871343"/>
          </a:xfrm>
          <a:prstGeom prst="rect">
            <a:avLst/>
          </a:prstGeom>
        </p:spPr>
        <p:txBody>
          <a:bodyPr/>
          <a:lstStyle/>
          <a:p>
            <a:pPr lvl="0"/>
            <a:r>
              <a:rPr lang="en-US" sz="1200" b="1" dirty="0"/>
              <a:t>The previous slides were about what you can do if you actually witness bullying or cruelty – even cyberbullying, but there is a lot more that you can do even when you don’t actually see bullying.  Your school, community, and country need strong leaders to show people respectful ways to treat others, and to show others that bullying and cruelty are not okay. </a:t>
            </a:r>
          </a:p>
          <a:p>
            <a:pPr lvl="0"/>
            <a:endParaRPr lang="en-US" sz="1200" b="1" dirty="0"/>
          </a:p>
          <a:p>
            <a:pPr lvl="0"/>
            <a:r>
              <a:rPr lang="en-US" sz="1200" b="1" dirty="0"/>
              <a:t>There are lots of ways to be an activist for social change. Push for improvements in the way students treat each other like starting peer helper programs.  Work collaboratively with your school and community leaders to answer questions about how you can improve your school. Later in your workbook, we’ll go over a list of questions that you can ask your school leaders.  </a:t>
            </a:r>
          </a:p>
          <a:p>
            <a:endParaRPr lang="en-US" sz="1200" i="1" dirty="0"/>
          </a:p>
          <a:p>
            <a:r>
              <a:rPr lang="en-US" sz="1200" b="1" dirty="0"/>
              <a:t>One of the most effective ways to help is by being a role model for others.  </a:t>
            </a:r>
          </a:p>
          <a:p>
            <a:endParaRPr lang="en-US" sz="1200" b="1" dirty="0"/>
          </a:p>
          <a:p>
            <a:r>
              <a:rPr lang="en-US" sz="1200" b="1" dirty="0"/>
              <a:t>Take the first step and go out of your way to include people that are left out, comfort those who are targets of bullying and cruelty, and be respectful, kind, and helpful to others.</a:t>
            </a:r>
          </a:p>
          <a:p>
            <a:endParaRPr lang="en-US" sz="1200" b="1" dirty="0"/>
          </a:p>
          <a:p>
            <a:r>
              <a:rPr lang="en-US" sz="1200" b="1" u="sng" dirty="0"/>
              <a:t>Be the one </a:t>
            </a:r>
            <a:r>
              <a:rPr lang="en-US" sz="1200" b="1" dirty="0"/>
              <a:t>who moves your chair back or scoots over for someone else to join your table at lunch. </a:t>
            </a:r>
          </a:p>
          <a:p>
            <a:r>
              <a:rPr lang="en-US" sz="1200" b="1" u="sng" dirty="0"/>
              <a:t>Be the one </a:t>
            </a:r>
            <a:r>
              <a:rPr lang="en-US" sz="1200" b="1" dirty="0"/>
              <a:t>who makes eye contact and takes a step back to open your circle in a conversation – letting someone know they can join in.  </a:t>
            </a:r>
          </a:p>
          <a:p>
            <a:r>
              <a:rPr lang="en-US" sz="1200" b="1" u="sng" dirty="0"/>
              <a:t>Be the one </a:t>
            </a:r>
            <a:r>
              <a:rPr lang="en-US" sz="1200" b="1" dirty="0"/>
              <a:t>who notices and acts when someone is about to be excluded!</a:t>
            </a:r>
          </a:p>
          <a:p>
            <a:r>
              <a:rPr lang="en-US" sz="1200" b="1" u="sng" dirty="0"/>
              <a:t>Be the one </a:t>
            </a:r>
            <a:r>
              <a:rPr lang="en-US" sz="1200" b="1" dirty="0"/>
              <a:t>who sets the example of inclusiveness.</a:t>
            </a:r>
          </a:p>
          <a:p>
            <a:endParaRPr lang="en-US" sz="1200" dirty="0"/>
          </a:p>
        </p:txBody>
      </p:sp>
      <p:sp>
        <p:nvSpPr>
          <p:cNvPr id="7" name="Footer Placeholder 6"/>
          <p:cNvSpPr>
            <a:spLocks noGrp="1"/>
          </p:cNvSpPr>
          <p:nvPr>
            <p:ph type="ftr" sz="quarter" idx="10"/>
          </p:nvPr>
        </p:nvSpPr>
        <p:spPr>
          <a:xfrm>
            <a:off x="670893" y="8636480"/>
            <a:ext cx="5516217" cy="464820"/>
          </a:xfrm>
          <a:prstGeom prst="rect">
            <a:avLst/>
          </a:prstGeom>
        </p:spPr>
        <p:txBody>
          <a:bodyPr/>
          <a:lstStyle/>
          <a:p>
            <a:r>
              <a:rPr lang="en-US"/>
              <a:t>© CTC SEP 2017</a:t>
            </a:r>
            <a:endParaRPr lang="en-US" dirty="0"/>
          </a:p>
        </p:txBody>
      </p:sp>
      <p:sp>
        <p:nvSpPr>
          <p:cNvPr id="9" name="Slide Number Placeholder 8"/>
          <p:cNvSpPr>
            <a:spLocks noGrp="1"/>
          </p:cNvSpPr>
          <p:nvPr>
            <p:ph type="sldNum" sz="quarter" idx="11"/>
          </p:nvPr>
        </p:nvSpPr>
        <p:spPr/>
        <p:txBody>
          <a:bodyPr/>
          <a:lstStyle/>
          <a:p>
            <a:r>
              <a:rPr lang="en-US"/>
              <a:t> Page </a:t>
            </a:r>
            <a:fld id="{49504B7A-18BB-4869-AAB5-5198E62897E6}" type="slidenum">
              <a:rPr lang="en-US" smtClean="0"/>
              <a:pPr/>
              <a:t>31</a:t>
            </a:fld>
            <a:endParaRPr lang="en-US" dirty="0"/>
          </a:p>
        </p:txBody>
      </p:sp>
      <p:sp>
        <p:nvSpPr>
          <p:cNvPr id="10" name="Header Placeholder 9"/>
          <p:cNvSpPr>
            <a:spLocks noGrp="1"/>
          </p:cNvSpPr>
          <p:nvPr>
            <p:ph type="hdr" sz="quarter" idx="12"/>
          </p:nvPr>
        </p:nvSpPr>
        <p:spPr/>
        <p:txBody>
          <a:bodyPr/>
          <a:lstStyle/>
          <a:p>
            <a:r>
              <a:rPr lang="en-US"/>
              <a:t>HEAR Anti-Bullying Presentation                   _______       Instructor Notes for Slides</a:t>
            </a:r>
            <a:endParaRPr lang="en-US" b="1" dirty="0"/>
          </a:p>
        </p:txBody>
      </p:sp>
    </p:spTree>
    <p:extLst>
      <p:ext uri="{BB962C8B-B14F-4D97-AF65-F5344CB8AC3E}">
        <p14:creationId xmlns:p14="http://schemas.microsoft.com/office/powerpoint/2010/main" val="3025219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a:prstGeom prst="rect">
            <a:avLst/>
          </a:prstGeom>
        </p:spPr>
      </p:sp>
      <p:sp>
        <p:nvSpPr>
          <p:cNvPr id="3" name="Notes Placeholder 2"/>
          <p:cNvSpPr>
            <a:spLocks noGrp="1"/>
          </p:cNvSpPr>
          <p:nvPr>
            <p:ph type="body" idx="1"/>
          </p:nvPr>
        </p:nvSpPr>
        <p:spPr>
          <a:xfrm>
            <a:off x="685800" y="4415791"/>
            <a:ext cx="5486400" cy="4183380"/>
          </a:xfrm>
          <a:prstGeom prst="rect">
            <a:avLst/>
          </a:prstGeom>
        </p:spPr>
        <p:txBody>
          <a:bodyPr/>
          <a:lstStyle/>
          <a:p>
            <a:pPr defTabSz="642833">
              <a:defRPr/>
            </a:pPr>
            <a:r>
              <a:rPr lang="en-US" sz="1200" b="1" dirty="0"/>
              <a:t>So, if bullying were regarded as socially unacceptable, completely not cool – and that is the case in some schools…</a:t>
            </a:r>
          </a:p>
          <a:p>
            <a:pPr defTabSz="642833">
              <a:defRPr/>
            </a:pPr>
            <a:endParaRPr lang="en-US" sz="1200" b="1" dirty="0"/>
          </a:p>
          <a:p>
            <a:pPr marL="171428" indent="-171428" defTabSz="642833">
              <a:buFont typeface="Arial" pitchFamily="34" charset="0"/>
              <a:buChar char="•"/>
              <a:defRPr/>
            </a:pPr>
            <a:r>
              <a:rPr lang="en-US" sz="1200" b="1" dirty="0"/>
              <a:t>Would that make the school feel safer – with less bullying going on?</a:t>
            </a:r>
          </a:p>
          <a:p>
            <a:pPr marL="171428" indent="-171428" defTabSz="642833">
              <a:buFont typeface="Arial" pitchFamily="34" charset="0"/>
              <a:buChar char="•"/>
              <a:defRPr/>
            </a:pPr>
            <a:endParaRPr lang="en-US" sz="1200" b="1" dirty="0"/>
          </a:p>
          <a:p>
            <a:pPr marL="171428" indent="-171428" defTabSz="642833">
              <a:buFont typeface="Arial" pitchFamily="34" charset="0"/>
              <a:buChar char="•"/>
              <a:defRPr/>
            </a:pPr>
            <a:r>
              <a:rPr lang="en-US" sz="1200" b="1" dirty="0"/>
              <a:t>Would that make students more likely to report bullying behaviors?</a:t>
            </a:r>
          </a:p>
          <a:p>
            <a:pPr defTabSz="642833">
              <a:defRPr/>
            </a:pPr>
            <a:endParaRPr lang="en-US" sz="1200" b="1" dirty="0"/>
          </a:p>
          <a:p>
            <a:pPr defTabSz="642833">
              <a:defRPr/>
            </a:pPr>
            <a:r>
              <a:rPr lang="en-US" sz="1200" b="1" dirty="0"/>
              <a:t>So, here’s the deal:</a:t>
            </a:r>
          </a:p>
          <a:p>
            <a:pPr marL="171428" indent="-171428" defTabSz="642833">
              <a:buFont typeface="Arial" pitchFamily="34" charset="0"/>
              <a:buChar char="•"/>
              <a:defRPr/>
            </a:pPr>
            <a:r>
              <a:rPr lang="en-US" sz="1200" b="1" dirty="0"/>
              <a:t>Many people will change their behavior if students AND teachers send a clear message that it is unacceptable and actually totally childish. The message has to be strong, clear, and consistent.</a:t>
            </a:r>
          </a:p>
          <a:p>
            <a:pPr marL="171428" indent="-171428" defTabSz="642833">
              <a:buFont typeface="Arial" pitchFamily="34" charset="0"/>
              <a:buChar char="•"/>
              <a:defRPr/>
            </a:pPr>
            <a:endParaRPr lang="en-US" sz="1200" b="1" dirty="0"/>
          </a:p>
          <a:p>
            <a:pPr marL="171428" indent="-171428" defTabSz="642833">
              <a:buFont typeface="Arial" pitchFamily="34" charset="0"/>
              <a:buChar char="•"/>
              <a:defRPr/>
            </a:pPr>
            <a:r>
              <a:rPr lang="en-US" sz="1200" b="1" dirty="0"/>
              <a:t>What can you do to help make this a reality and make kind behavior more the norm?  Don’t spread gossip.  Don’t join in.  Don’t be cruel.  Include others.  Spread kindness.</a:t>
            </a:r>
          </a:p>
          <a:p>
            <a:pPr marL="171428" indent="-171428" defTabSz="642833">
              <a:buFont typeface="Arial" pitchFamily="34" charset="0"/>
              <a:buChar char="•"/>
              <a:defRPr/>
            </a:pPr>
            <a:endParaRPr lang="en-US" sz="1200" dirty="0"/>
          </a:p>
          <a:p>
            <a:pPr defTabSz="642833">
              <a:defRPr/>
            </a:pPr>
            <a:r>
              <a:rPr lang="en-US" sz="1200" dirty="0"/>
              <a:t>This may be a place for the National Guard presenter to tell a personal anecdote about bullying and explain how that incident was hurtful to many people and was not respectful, honorable, or acceptable. </a:t>
            </a:r>
          </a:p>
        </p:txBody>
      </p:sp>
      <p:sp>
        <p:nvSpPr>
          <p:cNvPr id="7" name="Footer Placeholder 6"/>
          <p:cNvSpPr>
            <a:spLocks noGrp="1"/>
          </p:cNvSpPr>
          <p:nvPr>
            <p:ph type="ftr" sz="quarter" idx="10"/>
          </p:nvPr>
        </p:nvSpPr>
        <p:spPr>
          <a:xfrm>
            <a:off x="670893" y="8636480"/>
            <a:ext cx="5516217" cy="464820"/>
          </a:xfrm>
          <a:prstGeom prst="rect">
            <a:avLst/>
          </a:prstGeom>
        </p:spPr>
        <p:txBody>
          <a:bodyPr/>
          <a:lstStyle/>
          <a:p>
            <a:r>
              <a:rPr lang="en-US"/>
              <a:t>© CTC SEP 2017</a:t>
            </a:r>
            <a:endParaRPr lang="en-US" dirty="0"/>
          </a:p>
        </p:txBody>
      </p:sp>
      <p:sp>
        <p:nvSpPr>
          <p:cNvPr id="9" name="Slide Number Placeholder 8"/>
          <p:cNvSpPr>
            <a:spLocks noGrp="1"/>
          </p:cNvSpPr>
          <p:nvPr>
            <p:ph type="sldNum" sz="quarter" idx="11"/>
          </p:nvPr>
        </p:nvSpPr>
        <p:spPr/>
        <p:txBody>
          <a:bodyPr/>
          <a:lstStyle/>
          <a:p>
            <a:r>
              <a:rPr lang="en-US"/>
              <a:t> Page </a:t>
            </a:r>
            <a:fld id="{49504B7A-18BB-4869-AAB5-5198E62897E6}" type="slidenum">
              <a:rPr lang="en-US" smtClean="0"/>
              <a:pPr/>
              <a:t>32</a:t>
            </a:fld>
            <a:endParaRPr lang="en-US" dirty="0"/>
          </a:p>
        </p:txBody>
      </p:sp>
      <p:sp>
        <p:nvSpPr>
          <p:cNvPr id="10" name="Header Placeholder 9"/>
          <p:cNvSpPr>
            <a:spLocks noGrp="1"/>
          </p:cNvSpPr>
          <p:nvPr>
            <p:ph type="hdr" sz="quarter" idx="12"/>
          </p:nvPr>
        </p:nvSpPr>
        <p:spPr/>
        <p:txBody>
          <a:bodyPr/>
          <a:lstStyle/>
          <a:p>
            <a:r>
              <a:rPr lang="en-US"/>
              <a:t>HEAR Anti-Bullying Presentation                   _______       Instructor Notes for Slides</a:t>
            </a:r>
            <a:endParaRPr lang="en-US" b="1" dirty="0"/>
          </a:p>
        </p:txBody>
      </p:sp>
    </p:spTree>
    <p:extLst>
      <p:ext uri="{BB962C8B-B14F-4D97-AF65-F5344CB8AC3E}">
        <p14:creationId xmlns:p14="http://schemas.microsoft.com/office/powerpoint/2010/main" val="213279096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685800"/>
            <a:ext cx="3848100" cy="2886075"/>
          </a:xfrm>
          <a:prstGeom prst="rect">
            <a:avLst/>
          </a:prstGeom>
        </p:spPr>
      </p:sp>
      <p:sp>
        <p:nvSpPr>
          <p:cNvPr id="3" name="Notes Placeholder 2"/>
          <p:cNvSpPr>
            <a:spLocks noGrp="1"/>
          </p:cNvSpPr>
          <p:nvPr>
            <p:ph type="body" idx="1"/>
          </p:nvPr>
        </p:nvSpPr>
        <p:spPr>
          <a:xfrm>
            <a:off x="685801" y="3657600"/>
            <a:ext cx="5638800" cy="5181600"/>
          </a:xfrm>
          <a:prstGeom prst="rect">
            <a:avLst/>
          </a:prstGeom>
        </p:spPr>
        <p:txBody>
          <a:bodyPr/>
          <a:lstStyle/>
          <a:p>
            <a:pPr>
              <a:spcAft>
                <a:spcPts val="600"/>
              </a:spcAft>
            </a:pPr>
            <a:r>
              <a:rPr lang="en-US" sz="1200" b="1" dirty="0"/>
              <a:t>We’ve talked  about general ways to respond to bullying and cruelty.  Let’s think specifically what you could have done in Mike’s and Michelle’s cases and whether that action relates to one or more of the values we discussed earlier.</a:t>
            </a:r>
          </a:p>
          <a:p>
            <a:pPr marL="0" marR="0" indent="0" algn="l" defTabSz="642915" rtl="0" eaLnBrk="1" fontAlgn="auto" latinLnBrk="0" hangingPunct="1">
              <a:lnSpc>
                <a:spcPct val="100000"/>
              </a:lnSpc>
              <a:spcBef>
                <a:spcPts val="0"/>
              </a:spcBef>
              <a:spcAft>
                <a:spcPts val="600"/>
              </a:spcAft>
              <a:buClrTx/>
              <a:buSzTx/>
              <a:buFontTx/>
              <a:buNone/>
              <a:tabLst/>
              <a:defRPr/>
            </a:pPr>
            <a:r>
              <a:rPr lang="en-US" sz="1200" b="1" dirty="0"/>
              <a:t>What could you do to respond to bullying in Mike’s story? </a:t>
            </a:r>
            <a:r>
              <a:rPr lang="en-US" sz="1200" b="0" dirty="0"/>
              <a:t>Give a moment to jot down one thing they could have done… then a</a:t>
            </a:r>
            <a:r>
              <a:rPr lang="en-US" sz="1200" dirty="0"/>
              <a:t>sk for responses.</a:t>
            </a:r>
          </a:p>
          <a:p>
            <a:pPr>
              <a:spcAft>
                <a:spcPts val="600"/>
              </a:spcAft>
            </a:pPr>
            <a:r>
              <a:rPr lang="en-US" sz="1200" dirty="0"/>
              <a:t>Follow-up question:  </a:t>
            </a:r>
            <a:r>
              <a:rPr lang="en-US" sz="1200" b="1" dirty="0"/>
              <a:t>Which of the values we discussed do you feel you could be demonstrating with that action?</a:t>
            </a:r>
          </a:p>
          <a:p>
            <a:pPr lvl="0"/>
            <a:r>
              <a:rPr lang="en-US" sz="1200" b="1" dirty="0"/>
              <a:t>Possible Examples - Mike: </a:t>
            </a:r>
          </a:p>
          <a:p>
            <a:pPr marL="492885" lvl="1" indent="-171428">
              <a:buFont typeface="Arial" pitchFamily="34" charset="0"/>
              <a:buChar char="•"/>
            </a:pPr>
            <a:r>
              <a:rPr lang="en-US" sz="1200" dirty="0"/>
              <a:t>Try to comfort Mike or invite him to sit with us during lunch. (Respect)</a:t>
            </a:r>
          </a:p>
          <a:p>
            <a:pPr marL="492885" lvl="1" indent="-171428">
              <a:buFont typeface="Arial" pitchFamily="34" charset="0"/>
              <a:buChar char="•"/>
            </a:pPr>
            <a:r>
              <a:rPr lang="en-US" sz="1200" dirty="0"/>
              <a:t>Talk to my school leaders about the places where many students don’t feel safe (in this example, many incidents happened in gym). (Selfless Service)</a:t>
            </a:r>
          </a:p>
          <a:p>
            <a:pPr marL="492885" lvl="1" indent="-171428">
              <a:buFont typeface="Arial" pitchFamily="34" charset="0"/>
              <a:buChar char="•"/>
            </a:pPr>
            <a:r>
              <a:rPr lang="en-US" sz="1200" dirty="0"/>
              <a:t>Do not laugh when Mike is teased, etc. (Personal Courage, Respect)</a:t>
            </a:r>
          </a:p>
          <a:p>
            <a:pPr marL="492885" lvl="1" indent="-171428">
              <a:buFont typeface="Arial" pitchFamily="34" charset="0"/>
              <a:buChar char="•"/>
            </a:pPr>
            <a:r>
              <a:rPr lang="en-US" sz="1200" dirty="0"/>
              <a:t>Encourage Mike to tell adults in the building or tell the adults myself. (Duty)</a:t>
            </a:r>
          </a:p>
          <a:p>
            <a:endParaRPr lang="en-US" sz="1200" b="1" dirty="0"/>
          </a:p>
          <a:p>
            <a:r>
              <a:rPr lang="en-US" sz="1200" b="1" dirty="0"/>
              <a:t>Possible Examples - Michelle: </a:t>
            </a:r>
          </a:p>
          <a:p>
            <a:pPr marL="492885" lvl="1" indent="-171428">
              <a:buFont typeface="Arial" pitchFamily="34" charset="0"/>
              <a:buChar char="•"/>
            </a:pPr>
            <a:r>
              <a:rPr lang="en-US" sz="1200" dirty="0"/>
              <a:t>Talk to Erica and her friends and try to encourage them to support Michelle. (Courage)</a:t>
            </a:r>
          </a:p>
          <a:p>
            <a:pPr marL="492885" lvl="1" indent="-171428">
              <a:buFont typeface="Arial" pitchFamily="34" charset="0"/>
              <a:buChar char="•"/>
            </a:pPr>
            <a:r>
              <a:rPr lang="en-US" sz="1200" dirty="0"/>
              <a:t>Tell Erica if I heard Craig say horrible names about her. (Integrity)</a:t>
            </a:r>
          </a:p>
          <a:p>
            <a:pPr marL="492885" lvl="1" indent="-171428">
              <a:buFont typeface="Arial" pitchFamily="34" charset="0"/>
              <a:buChar char="•"/>
            </a:pPr>
            <a:r>
              <a:rPr lang="en-US" sz="1200" dirty="0"/>
              <a:t>Comfort Michelle and be her friend. (Loyalty)</a:t>
            </a:r>
          </a:p>
          <a:p>
            <a:pPr marL="492885" lvl="1" indent="-171428">
              <a:buFont typeface="Arial" pitchFamily="34" charset="0"/>
              <a:buChar char="•"/>
            </a:pPr>
            <a:r>
              <a:rPr lang="en-US" sz="1200" dirty="0"/>
              <a:t>Encourage Michelle to tell her parents about what is going on. (Respect)</a:t>
            </a:r>
          </a:p>
          <a:p>
            <a:pPr marL="492885" lvl="1" indent="-171428">
              <a:buFont typeface="Arial" pitchFamily="34" charset="0"/>
              <a:buChar char="•"/>
            </a:pPr>
            <a:r>
              <a:rPr lang="en-US" sz="1200" dirty="0"/>
              <a:t>Talk to Michelle about ways that she could respond when approached by Craig. (Duty)</a:t>
            </a:r>
          </a:p>
          <a:p>
            <a:pPr marL="492885" lvl="1" indent="-171428">
              <a:buFont typeface="Arial" pitchFamily="34" charset="0"/>
              <a:buChar char="•"/>
            </a:pPr>
            <a:r>
              <a:rPr lang="en-US" sz="1200" dirty="0"/>
              <a:t>Ask school leaders about ways to promote healthy relationships in our school. (Selfless Service)</a:t>
            </a:r>
          </a:p>
          <a:p>
            <a:pPr marL="171428" indent="-171428">
              <a:buFont typeface="Arial" pitchFamily="34" charset="0"/>
              <a:buChar char="•"/>
            </a:pPr>
            <a:endParaRPr lang="en-US" sz="1200" dirty="0"/>
          </a:p>
          <a:p>
            <a:endParaRPr lang="en-US" sz="1200" dirty="0"/>
          </a:p>
        </p:txBody>
      </p:sp>
      <p:sp>
        <p:nvSpPr>
          <p:cNvPr id="7" name="Footer Placeholder 6"/>
          <p:cNvSpPr>
            <a:spLocks noGrp="1"/>
          </p:cNvSpPr>
          <p:nvPr>
            <p:ph type="ftr" sz="quarter" idx="10"/>
          </p:nvPr>
        </p:nvSpPr>
        <p:spPr>
          <a:xfrm>
            <a:off x="670893" y="8636480"/>
            <a:ext cx="5516217" cy="464820"/>
          </a:xfrm>
          <a:prstGeom prst="rect">
            <a:avLst/>
          </a:prstGeom>
        </p:spPr>
        <p:txBody>
          <a:bodyPr/>
          <a:lstStyle/>
          <a:p>
            <a:r>
              <a:rPr lang="en-US"/>
              <a:t>© CTC SEP 2017</a:t>
            </a:r>
            <a:endParaRPr lang="en-US" dirty="0"/>
          </a:p>
        </p:txBody>
      </p:sp>
      <p:sp>
        <p:nvSpPr>
          <p:cNvPr id="9" name="Slide Number Placeholder 8"/>
          <p:cNvSpPr>
            <a:spLocks noGrp="1"/>
          </p:cNvSpPr>
          <p:nvPr>
            <p:ph type="sldNum" sz="quarter" idx="11"/>
          </p:nvPr>
        </p:nvSpPr>
        <p:spPr/>
        <p:txBody>
          <a:bodyPr/>
          <a:lstStyle/>
          <a:p>
            <a:r>
              <a:rPr lang="en-US"/>
              <a:t> Page </a:t>
            </a:r>
            <a:fld id="{49504B7A-18BB-4869-AAB5-5198E62897E6}" type="slidenum">
              <a:rPr lang="en-US" smtClean="0"/>
              <a:pPr/>
              <a:t>33</a:t>
            </a:fld>
            <a:endParaRPr lang="en-US" dirty="0"/>
          </a:p>
        </p:txBody>
      </p:sp>
      <p:sp>
        <p:nvSpPr>
          <p:cNvPr id="10" name="Header Placeholder 9"/>
          <p:cNvSpPr>
            <a:spLocks noGrp="1"/>
          </p:cNvSpPr>
          <p:nvPr>
            <p:ph type="hdr" sz="quarter" idx="12"/>
          </p:nvPr>
        </p:nvSpPr>
        <p:spPr/>
        <p:txBody>
          <a:bodyPr/>
          <a:lstStyle/>
          <a:p>
            <a:r>
              <a:rPr lang="en-US"/>
              <a:t>HEAR Anti-Bullying Presentation                   _______       Instructor Notes for Slides</a:t>
            </a:r>
            <a:endParaRPr lang="en-US" b="1" dirty="0"/>
          </a:p>
        </p:txBody>
      </p:sp>
    </p:spTree>
    <p:extLst>
      <p:ext uri="{BB962C8B-B14F-4D97-AF65-F5344CB8AC3E}">
        <p14:creationId xmlns:p14="http://schemas.microsoft.com/office/powerpoint/2010/main" val="327358588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685800"/>
            <a:ext cx="3048000" cy="2286000"/>
          </a:xfrm>
          <a:prstGeom prst="rect">
            <a:avLst/>
          </a:prstGeom>
        </p:spPr>
      </p:sp>
      <p:sp>
        <p:nvSpPr>
          <p:cNvPr id="3" name="Notes Placeholder 2"/>
          <p:cNvSpPr>
            <a:spLocks noGrp="1"/>
          </p:cNvSpPr>
          <p:nvPr>
            <p:ph type="body" idx="1"/>
          </p:nvPr>
        </p:nvSpPr>
        <p:spPr>
          <a:xfrm>
            <a:off x="670893" y="3200401"/>
            <a:ext cx="5653708" cy="5638799"/>
          </a:xfrm>
          <a:prstGeom prst="rect">
            <a:avLst/>
          </a:prstGeom>
        </p:spPr>
        <p:txBody>
          <a:bodyPr/>
          <a:lstStyle/>
          <a:p>
            <a:pPr defTabSz="931655">
              <a:spcAft>
                <a:spcPts val="600"/>
              </a:spcAft>
              <a:defRPr/>
            </a:pPr>
            <a:endParaRPr lang="en-US" sz="600" dirty="0"/>
          </a:p>
          <a:p>
            <a:pPr defTabSz="931655">
              <a:spcAft>
                <a:spcPts val="600"/>
              </a:spcAft>
              <a:defRPr/>
            </a:pPr>
            <a:r>
              <a:rPr lang="en-US" sz="1200" b="1" dirty="0"/>
              <a:t>You guys came up with some really good options for dealing with these scenarios.  It’s important to remember that, in the same way that bullying affects different people in different ways, there are many different ways to react to bullying and some ways might work better for certain people or in certain places.  For example, it may work in Michelle’s story to simply tell Craig to stop, but that might not work in Mike’s situation. </a:t>
            </a:r>
          </a:p>
          <a:p>
            <a:pPr defTabSz="931655">
              <a:spcAft>
                <a:spcPts val="600"/>
              </a:spcAft>
              <a:defRPr/>
            </a:pPr>
            <a:r>
              <a:rPr lang="en-US" sz="1200" b="1" dirty="0"/>
              <a:t>In every bullying situation, there are many ways to make a difference, so it is sometimes hard to know what the best response is. The truth is that knowing the best response depends on the situation, on the person targeted and what he/she needs, and what you are most capable of and comfortable doing. </a:t>
            </a:r>
            <a:r>
              <a:rPr lang="en-US" sz="1200" dirty="0"/>
              <a:t> </a:t>
            </a:r>
          </a:p>
          <a:p>
            <a:pPr defTabSz="931655">
              <a:spcAft>
                <a:spcPts val="600"/>
              </a:spcAft>
              <a:defRPr/>
            </a:pPr>
            <a:r>
              <a:rPr lang="en-US" sz="1200" dirty="0"/>
              <a:t>In Mike’s situation,  </a:t>
            </a:r>
            <a:r>
              <a:rPr lang="en-US" sz="1200" b="1" dirty="0"/>
              <a:t>some people might choose to comfort Mike or to invite him to sit at your table at lunch.</a:t>
            </a:r>
            <a:r>
              <a:rPr lang="en-US" sz="1200" dirty="0"/>
              <a:t> </a:t>
            </a:r>
            <a:r>
              <a:rPr lang="en-US" sz="1200" b="1" dirty="0"/>
              <a:t>For others, the best way to make a difference for Mike might be to work with school leaders to change the bullying policies at your school.  These are both great ways to make a difference. Which one you choose is up to you.</a:t>
            </a:r>
          </a:p>
        </p:txBody>
      </p:sp>
      <p:sp>
        <p:nvSpPr>
          <p:cNvPr id="7" name="Footer Placeholder 6"/>
          <p:cNvSpPr>
            <a:spLocks noGrp="1"/>
          </p:cNvSpPr>
          <p:nvPr>
            <p:ph type="ftr" sz="quarter" idx="10"/>
          </p:nvPr>
        </p:nvSpPr>
        <p:spPr>
          <a:xfrm>
            <a:off x="670893" y="8636480"/>
            <a:ext cx="5516217" cy="464820"/>
          </a:xfrm>
          <a:prstGeom prst="rect">
            <a:avLst/>
          </a:prstGeom>
        </p:spPr>
        <p:txBody>
          <a:bodyPr/>
          <a:lstStyle/>
          <a:p>
            <a:r>
              <a:rPr lang="en-US"/>
              <a:t>© CTC SEP 2017</a:t>
            </a:r>
            <a:endParaRPr lang="en-US" dirty="0"/>
          </a:p>
        </p:txBody>
      </p:sp>
      <p:sp>
        <p:nvSpPr>
          <p:cNvPr id="9" name="Slide Number Placeholder 8"/>
          <p:cNvSpPr>
            <a:spLocks noGrp="1"/>
          </p:cNvSpPr>
          <p:nvPr>
            <p:ph type="sldNum" sz="quarter" idx="11"/>
          </p:nvPr>
        </p:nvSpPr>
        <p:spPr/>
        <p:txBody>
          <a:bodyPr/>
          <a:lstStyle/>
          <a:p>
            <a:r>
              <a:rPr lang="en-US"/>
              <a:t> Page </a:t>
            </a:r>
            <a:fld id="{49504B7A-18BB-4869-AAB5-5198E62897E6}" type="slidenum">
              <a:rPr lang="en-US" smtClean="0"/>
              <a:pPr/>
              <a:t>34</a:t>
            </a:fld>
            <a:endParaRPr lang="en-US" dirty="0"/>
          </a:p>
        </p:txBody>
      </p:sp>
      <p:sp>
        <p:nvSpPr>
          <p:cNvPr id="10" name="Header Placeholder 9"/>
          <p:cNvSpPr>
            <a:spLocks noGrp="1"/>
          </p:cNvSpPr>
          <p:nvPr>
            <p:ph type="hdr" sz="quarter" idx="12"/>
          </p:nvPr>
        </p:nvSpPr>
        <p:spPr/>
        <p:txBody>
          <a:bodyPr/>
          <a:lstStyle/>
          <a:p>
            <a:r>
              <a:rPr lang="en-US"/>
              <a:t>HEAR Anti-Bullying Presentation                   _______       Instructor Notes for Slides</a:t>
            </a:r>
            <a:endParaRPr lang="en-US" b="1" dirty="0"/>
          </a:p>
        </p:txBody>
      </p:sp>
    </p:spTree>
    <p:extLst>
      <p:ext uri="{BB962C8B-B14F-4D97-AF65-F5344CB8AC3E}">
        <p14:creationId xmlns:p14="http://schemas.microsoft.com/office/powerpoint/2010/main" val="357781638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a:prstGeom prst="rect">
            <a:avLst/>
          </a:prstGeom>
        </p:spPr>
      </p:sp>
      <p:sp>
        <p:nvSpPr>
          <p:cNvPr id="3" name="Notes Placeholder 2"/>
          <p:cNvSpPr>
            <a:spLocks noGrp="1"/>
          </p:cNvSpPr>
          <p:nvPr>
            <p:ph type="body" idx="1"/>
          </p:nvPr>
        </p:nvSpPr>
        <p:spPr>
          <a:xfrm>
            <a:off x="685800" y="4415791"/>
            <a:ext cx="5486400" cy="4183380"/>
          </a:xfrm>
          <a:prstGeom prst="rect">
            <a:avLst/>
          </a:prstGeom>
        </p:spPr>
        <p:txBody>
          <a:bodyPr/>
          <a:lstStyle/>
          <a:p>
            <a:pPr defTabSz="642833">
              <a:defRPr/>
            </a:pPr>
            <a:r>
              <a:rPr lang="en-US" sz="1200" b="1" dirty="0"/>
              <a:t>On page 4, we asked each of you to think about a time that you witnessed or experienced bullying or cruelty.  </a:t>
            </a:r>
          </a:p>
          <a:p>
            <a:pPr defTabSz="642833">
              <a:defRPr/>
            </a:pPr>
            <a:endParaRPr lang="en-US" sz="1200" b="1" dirty="0"/>
          </a:p>
          <a:p>
            <a:pPr defTabSz="642833">
              <a:defRPr/>
            </a:pPr>
            <a:r>
              <a:rPr lang="en-US" sz="1200" b="1" dirty="0"/>
              <a:t>We are going to spend a few minutes of today’s presentation going back to what you wrote earlier, and thinking about what you could possibly do differently </a:t>
            </a:r>
            <a:r>
              <a:rPr lang="en-US" sz="1200" b="1" i="1" dirty="0"/>
              <a:t>if you could go back in time </a:t>
            </a:r>
            <a:r>
              <a:rPr lang="en-US" sz="1200" b="1" dirty="0"/>
              <a:t>and address the problem. </a:t>
            </a:r>
          </a:p>
          <a:p>
            <a:pPr defTabSz="642833">
              <a:defRPr/>
            </a:pPr>
            <a:endParaRPr lang="en-US" sz="1200" b="1" dirty="0"/>
          </a:p>
          <a:p>
            <a:pPr defTabSz="642833">
              <a:defRPr/>
            </a:pPr>
            <a:r>
              <a:rPr lang="en-US" sz="1200" b="1" dirty="0"/>
              <a:t>Please turn in your workbook to page 11. Take about 2 or 3 minutes to answer the questions listed.  </a:t>
            </a:r>
            <a:r>
              <a:rPr lang="en-US" sz="1200" b="1" u="sng" dirty="0"/>
              <a:t>This is for self-reflection</a:t>
            </a:r>
            <a:r>
              <a:rPr lang="en-US" sz="1200" b="1" dirty="0"/>
              <a:t>.  </a:t>
            </a:r>
          </a:p>
          <a:p>
            <a:pPr defTabSz="642833">
              <a:defRPr/>
            </a:pPr>
            <a:endParaRPr lang="en-US" sz="1200" b="1" dirty="0"/>
          </a:p>
          <a:p>
            <a:pPr defTabSz="642833">
              <a:defRPr/>
            </a:pPr>
            <a:r>
              <a:rPr lang="en-US" sz="1200" dirty="0"/>
              <a:t>You may want to ask the students if they were able to think back on the situation and figure out something they could have done differently – remind them they are not telling a story now. Do not discuss.  You may want to just confirm that some of them were able to recognize an approach that may have helped.</a:t>
            </a:r>
          </a:p>
          <a:p>
            <a:endParaRPr lang="en-US" sz="1200" dirty="0"/>
          </a:p>
        </p:txBody>
      </p:sp>
      <p:sp>
        <p:nvSpPr>
          <p:cNvPr id="7" name="Footer Placeholder 6"/>
          <p:cNvSpPr>
            <a:spLocks noGrp="1"/>
          </p:cNvSpPr>
          <p:nvPr>
            <p:ph type="ftr" sz="quarter" idx="10"/>
          </p:nvPr>
        </p:nvSpPr>
        <p:spPr>
          <a:xfrm>
            <a:off x="670893" y="8636480"/>
            <a:ext cx="5516217" cy="464820"/>
          </a:xfrm>
          <a:prstGeom prst="rect">
            <a:avLst/>
          </a:prstGeom>
        </p:spPr>
        <p:txBody>
          <a:bodyPr/>
          <a:lstStyle/>
          <a:p>
            <a:r>
              <a:rPr lang="en-US"/>
              <a:t>© CTC SEP 2017</a:t>
            </a:r>
            <a:endParaRPr lang="en-US" dirty="0"/>
          </a:p>
        </p:txBody>
      </p:sp>
      <p:sp>
        <p:nvSpPr>
          <p:cNvPr id="9" name="Slide Number Placeholder 8"/>
          <p:cNvSpPr>
            <a:spLocks noGrp="1"/>
          </p:cNvSpPr>
          <p:nvPr>
            <p:ph type="sldNum" sz="quarter" idx="11"/>
          </p:nvPr>
        </p:nvSpPr>
        <p:spPr/>
        <p:txBody>
          <a:bodyPr/>
          <a:lstStyle/>
          <a:p>
            <a:r>
              <a:rPr lang="en-US"/>
              <a:t> Page </a:t>
            </a:r>
            <a:fld id="{49504B7A-18BB-4869-AAB5-5198E62897E6}" type="slidenum">
              <a:rPr lang="en-US" smtClean="0"/>
              <a:pPr/>
              <a:t>35</a:t>
            </a:fld>
            <a:endParaRPr lang="en-US" dirty="0"/>
          </a:p>
        </p:txBody>
      </p:sp>
      <p:sp>
        <p:nvSpPr>
          <p:cNvPr id="10" name="Header Placeholder 9"/>
          <p:cNvSpPr>
            <a:spLocks noGrp="1"/>
          </p:cNvSpPr>
          <p:nvPr>
            <p:ph type="hdr" sz="quarter" idx="12"/>
          </p:nvPr>
        </p:nvSpPr>
        <p:spPr/>
        <p:txBody>
          <a:bodyPr/>
          <a:lstStyle/>
          <a:p>
            <a:r>
              <a:rPr lang="en-US"/>
              <a:t>HEAR Anti-Bullying Presentation                   _______       Instructor Notes for Slides</a:t>
            </a:r>
            <a:endParaRPr lang="en-US" b="1" dirty="0"/>
          </a:p>
        </p:txBody>
      </p:sp>
    </p:spTree>
    <p:extLst>
      <p:ext uri="{BB962C8B-B14F-4D97-AF65-F5344CB8AC3E}">
        <p14:creationId xmlns:p14="http://schemas.microsoft.com/office/powerpoint/2010/main" val="18430401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609600"/>
            <a:ext cx="4149725" cy="3113088"/>
          </a:xfrm>
          <a:prstGeom prst="rect">
            <a:avLst/>
          </a:prstGeom>
        </p:spPr>
      </p:sp>
      <p:sp>
        <p:nvSpPr>
          <p:cNvPr id="3" name="Notes Placeholder 2"/>
          <p:cNvSpPr>
            <a:spLocks noGrp="1"/>
          </p:cNvSpPr>
          <p:nvPr>
            <p:ph type="body" idx="1"/>
          </p:nvPr>
        </p:nvSpPr>
        <p:spPr>
          <a:xfrm>
            <a:off x="685801" y="3810000"/>
            <a:ext cx="5638800" cy="4953000"/>
          </a:xfrm>
          <a:prstGeom prst="rect">
            <a:avLst/>
          </a:prstGeom>
        </p:spPr>
        <p:txBody>
          <a:bodyPr/>
          <a:lstStyle/>
          <a:p>
            <a:r>
              <a:rPr lang="en-US" sz="1200" b="1" dirty="0"/>
              <a:t>Schools are partnerships between students, educators, families, and the community. Everyone benefits when schools are safe and when students learn – coming out of high school ready for college, training, or ready to go to work.</a:t>
            </a:r>
          </a:p>
          <a:p>
            <a:endParaRPr lang="en-US" sz="1200" b="1" dirty="0"/>
          </a:p>
          <a:p>
            <a:r>
              <a:rPr lang="en-US" sz="1200" b="1" dirty="0"/>
              <a:t>You are key stakeholders – so what can you do to raise the issues to the other partners?</a:t>
            </a:r>
          </a:p>
          <a:p>
            <a:pPr marL="171428" indent="-171428">
              <a:buFont typeface="Arial" pitchFamily="34" charset="0"/>
              <a:buChar char="•"/>
            </a:pPr>
            <a:r>
              <a:rPr lang="en-US" sz="1200" b="1" dirty="0"/>
              <a:t>The questions on pages 12-13 were created by the Harvard Graduate School of Education and are a good starting point to begin discussion on how to improve your school climate.</a:t>
            </a:r>
          </a:p>
          <a:p>
            <a:pPr marL="171428" indent="-171428">
              <a:buFont typeface="Arial" pitchFamily="34" charset="0"/>
              <a:buChar char="•"/>
            </a:pPr>
            <a:r>
              <a:rPr lang="en-US" sz="1200" b="1" dirty="0"/>
              <a:t>Maybe you request to</a:t>
            </a:r>
            <a:r>
              <a:rPr lang="en-US" sz="1200" dirty="0"/>
              <a:t> </a:t>
            </a:r>
            <a:r>
              <a:rPr lang="en-US" sz="1200" b="1" dirty="0"/>
              <a:t>form a committee from within your class?</a:t>
            </a:r>
          </a:p>
          <a:p>
            <a:pPr marL="171428" indent="-171428">
              <a:buFont typeface="Arial" pitchFamily="34" charset="0"/>
              <a:buChar char="•"/>
            </a:pPr>
            <a:r>
              <a:rPr lang="en-US" sz="1200" b="1" dirty="0"/>
              <a:t>Maybe the</a:t>
            </a:r>
            <a:r>
              <a:rPr lang="en-US" sz="1200" dirty="0"/>
              <a:t> </a:t>
            </a:r>
            <a:r>
              <a:rPr lang="en-US" sz="1200" b="1" dirty="0"/>
              <a:t>Student Council makes a formal request to meet with the school administrators</a:t>
            </a:r>
            <a:r>
              <a:rPr lang="en-US" sz="1200" dirty="0"/>
              <a:t> </a:t>
            </a:r>
            <a:r>
              <a:rPr lang="en-US" sz="1200" b="1" dirty="0"/>
              <a:t>and ask these questions?</a:t>
            </a:r>
          </a:p>
          <a:p>
            <a:pPr marL="171428" indent="-171428">
              <a:buFont typeface="Arial" pitchFamily="34" charset="0"/>
              <a:buChar char="•"/>
            </a:pPr>
            <a:endParaRPr lang="en-US" sz="1200" dirty="0"/>
          </a:p>
          <a:p>
            <a:r>
              <a:rPr lang="en-US" sz="1200" b="1" dirty="0"/>
              <a:t>All of these questions should be ones that school administrators are willing to discuss.  Students, faculty, families, and community members are all partners. </a:t>
            </a:r>
          </a:p>
          <a:p>
            <a:pPr marL="171428" indent="-171428">
              <a:buFont typeface="Arial" pitchFamily="34" charset="0"/>
              <a:buChar char="•"/>
            </a:pPr>
            <a:endParaRPr lang="en-US" sz="1200" dirty="0"/>
          </a:p>
          <a:p>
            <a:r>
              <a:rPr lang="en-US" sz="1200" b="1" dirty="0"/>
              <a:t>These questions are a good starting point and can help move things in the right direction as your school explores this topic further. But, it’s important to remember that the questions are not intended to assign blame or create arguments. They are designed to help students work as partners with school leaders to learn more about how the school can become a more kind, caring, and safe community.</a:t>
            </a:r>
          </a:p>
          <a:p>
            <a:endParaRPr lang="en-US" sz="1200" b="1" dirty="0"/>
          </a:p>
          <a:p>
            <a:r>
              <a:rPr lang="en-US" sz="1200" b="1" dirty="0"/>
              <a:t>Numerous resources and tools are available on the HEAR website, www.project-hear.us.  The website can be accessed from the QR code on page 13 in your book.</a:t>
            </a:r>
          </a:p>
        </p:txBody>
      </p:sp>
      <p:sp>
        <p:nvSpPr>
          <p:cNvPr id="7" name="Footer Placeholder 6"/>
          <p:cNvSpPr>
            <a:spLocks noGrp="1"/>
          </p:cNvSpPr>
          <p:nvPr>
            <p:ph type="ftr" sz="quarter" idx="10"/>
          </p:nvPr>
        </p:nvSpPr>
        <p:spPr>
          <a:xfrm>
            <a:off x="670893" y="8636480"/>
            <a:ext cx="5516217" cy="464820"/>
          </a:xfrm>
          <a:prstGeom prst="rect">
            <a:avLst/>
          </a:prstGeom>
        </p:spPr>
        <p:txBody>
          <a:bodyPr/>
          <a:lstStyle/>
          <a:p>
            <a:r>
              <a:rPr lang="en-US"/>
              <a:t>© CTC SEP 2017</a:t>
            </a:r>
            <a:endParaRPr lang="en-US" dirty="0"/>
          </a:p>
        </p:txBody>
      </p:sp>
      <p:sp>
        <p:nvSpPr>
          <p:cNvPr id="9" name="Slide Number Placeholder 8"/>
          <p:cNvSpPr>
            <a:spLocks noGrp="1"/>
          </p:cNvSpPr>
          <p:nvPr>
            <p:ph type="sldNum" sz="quarter" idx="11"/>
          </p:nvPr>
        </p:nvSpPr>
        <p:spPr/>
        <p:txBody>
          <a:bodyPr/>
          <a:lstStyle/>
          <a:p>
            <a:r>
              <a:rPr lang="en-US"/>
              <a:t> Page </a:t>
            </a:r>
            <a:fld id="{49504B7A-18BB-4869-AAB5-5198E62897E6}" type="slidenum">
              <a:rPr lang="en-US" smtClean="0"/>
              <a:pPr/>
              <a:t>36</a:t>
            </a:fld>
            <a:endParaRPr lang="en-US" dirty="0"/>
          </a:p>
        </p:txBody>
      </p:sp>
      <p:sp>
        <p:nvSpPr>
          <p:cNvPr id="10" name="Header Placeholder 9"/>
          <p:cNvSpPr>
            <a:spLocks noGrp="1"/>
          </p:cNvSpPr>
          <p:nvPr>
            <p:ph type="hdr" sz="quarter" idx="12"/>
          </p:nvPr>
        </p:nvSpPr>
        <p:spPr/>
        <p:txBody>
          <a:bodyPr/>
          <a:lstStyle/>
          <a:p>
            <a:r>
              <a:rPr lang="en-US"/>
              <a:t>HEAR Anti-Bullying Presentation                   _______       Instructor Notes for Slides</a:t>
            </a:r>
            <a:endParaRPr lang="en-US" b="1" dirty="0"/>
          </a:p>
        </p:txBody>
      </p:sp>
    </p:spTree>
    <p:extLst>
      <p:ext uri="{BB962C8B-B14F-4D97-AF65-F5344CB8AC3E}">
        <p14:creationId xmlns:p14="http://schemas.microsoft.com/office/powerpoint/2010/main" val="183699824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a:prstGeom prst="rect">
            <a:avLst/>
          </a:prstGeom>
        </p:spPr>
      </p:sp>
      <p:sp>
        <p:nvSpPr>
          <p:cNvPr id="3" name="Notes Placeholder 2"/>
          <p:cNvSpPr>
            <a:spLocks noGrp="1"/>
          </p:cNvSpPr>
          <p:nvPr>
            <p:ph type="body" idx="1"/>
          </p:nvPr>
        </p:nvSpPr>
        <p:spPr>
          <a:xfrm>
            <a:off x="685800" y="4415791"/>
            <a:ext cx="5486400" cy="4423409"/>
          </a:xfrm>
          <a:prstGeom prst="rect">
            <a:avLst/>
          </a:prstGeom>
        </p:spPr>
        <p:txBody>
          <a:bodyPr/>
          <a:lstStyle/>
          <a:p>
            <a:pPr marL="0" marR="0" indent="0" algn="l" defTabSz="642915" rtl="0" eaLnBrk="1" fontAlgn="auto" latinLnBrk="0" hangingPunct="1">
              <a:lnSpc>
                <a:spcPct val="100000"/>
              </a:lnSpc>
              <a:spcBef>
                <a:spcPts val="0"/>
              </a:spcBef>
              <a:spcAft>
                <a:spcPts val="0"/>
              </a:spcAft>
              <a:buClrTx/>
              <a:buSzTx/>
              <a:buFontTx/>
              <a:buNone/>
              <a:tabLst/>
              <a:defRPr/>
            </a:pPr>
            <a:r>
              <a:rPr lang="en-US" sz="1200" b="1" dirty="0"/>
              <a:t>The QR code on this page goes to the resources section of the project-hear.us website. It can give you an on-going source for ideas to help in your school.</a:t>
            </a:r>
          </a:p>
          <a:p>
            <a:endParaRPr lang="en-US" sz="1200" dirty="0"/>
          </a:p>
          <a:p>
            <a:r>
              <a:rPr lang="en-US" sz="1200" dirty="0"/>
              <a:t>This slide is a segue into the close and the Guard message on the back cover.</a:t>
            </a:r>
          </a:p>
          <a:p>
            <a:endParaRPr lang="en-US" sz="1200" b="1" dirty="0"/>
          </a:p>
          <a:p>
            <a:r>
              <a:rPr lang="en-US" sz="1200" b="1" dirty="0"/>
              <a:t>Remember – no matter what, stay safe as you witness or react to bullying. Protect yourself and then others.</a:t>
            </a:r>
          </a:p>
          <a:p>
            <a:endParaRPr lang="en-US" sz="1200" b="1" dirty="0"/>
          </a:p>
        </p:txBody>
      </p:sp>
      <p:sp>
        <p:nvSpPr>
          <p:cNvPr id="7" name="Footer Placeholder 6"/>
          <p:cNvSpPr>
            <a:spLocks noGrp="1"/>
          </p:cNvSpPr>
          <p:nvPr>
            <p:ph type="ftr" sz="quarter" idx="10"/>
          </p:nvPr>
        </p:nvSpPr>
        <p:spPr>
          <a:xfrm>
            <a:off x="670893" y="8636480"/>
            <a:ext cx="5516217" cy="464820"/>
          </a:xfrm>
          <a:prstGeom prst="rect">
            <a:avLst/>
          </a:prstGeom>
        </p:spPr>
        <p:txBody>
          <a:bodyPr/>
          <a:lstStyle/>
          <a:p>
            <a:r>
              <a:rPr lang="en-US"/>
              <a:t>© CTC SEP 2017</a:t>
            </a:r>
            <a:endParaRPr lang="en-US" dirty="0"/>
          </a:p>
        </p:txBody>
      </p:sp>
      <p:sp>
        <p:nvSpPr>
          <p:cNvPr id="9" name="Slide Number Placeholder 8"/>
          <p:cNvSpPr>
            <a:spLocks noGrp="1"/>
          </p:cNvSpPr>
          <p:nvPr>
            <p:ph type="sldNum" sz="quarter" idx="11"/>
          </p:nvPr>
        </p:nvSpPr>
        <p:spPr/>
        <p:txBody>
          <a:bodyPr/>
          <a:lstStyle/>
          <a:p>
            <a:r>
              <a:rPr lang="en-US"/>
              <a:t> Page </a:t>
            </a:r>
            <a:fld id="{49504B7A-18BB-4869-AAB5-5198E62897E6}" type="slidenum">
              <a:rPr lang="en-US" smtClean="0"/>
              <a:pPr/>
              <a:t>37</a:t>
            </a:fld>
            <a:endParaRPr lang="en-US" dirty="0"/>
          </a:p>
        </p:txBody>
      </p:sp>
      <p:sp>
        <p:nvSpPr>
          <p:cNvPr id="10" name="Header Placeholder 9"/>
          <p:cNvSpPr>
            <a:spLocks noGrp="1"/>
          </p:cNvSpPr>
          <p:nvPr>
            <p:ph type="hdr" sz="quarter" idx="12"/>
          </p:nvPr>
        </p:nvSpPr>
        <p:spPr/>
        <p:txBody>
          <a:bodyPr/>
          <a:lstStyle/>
          <a:p>
            <a:r>
              <a:rPr lang="en-US"/>
              <a:t>HEAR Anti-Bullying Presentation                   _______       Instructor Notes for Slides</a:t>
            </a:r>
            <a:endParaRPr lang="en-US" b="1" dirty="0"/>
          </a:p>
        </p:txBody>
      </p:sp>
    </p:spTree>
    <p:extLst>
      <p:ext uri="{BB962C8B-B14F-4D97-AF65-F5344CB8AC3E}">
        <p14:creationId xmlns:p14="http://schemas.microsoft.com/office/powerpoint/2010/main" val="183699824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685800"/>
            <a:ext cx="4152900" cy="3114675"/>
          </a:xfrm>
          <a:prstGeom prst="rect">
            <a:avLst/>
          </a:prstGeom>
        </p:spPr>
      </p:sp>
      <p:sp>
        <p:nvSpPr>
          <p:cNvPr id="3" name="Notes Placeholder 2"/>
          <p:cNvSpPr>
            <a:spLocks noGrp="1"/>
          </p:cNvSpPr>
          <p:nvPr>
            <p:ph type="body" idx="1"/>
          </p:nvPr>
        </p:nvSpPr>
        <p:spPr>
          <a:xfrm>
            <a:off x="685800" y="3962400"/>
            <a:ext cx="5486400" cy="4876800"/>
          </a:xfrm>
          <a:prstGeom prst="rect">
            <a:avLst/>
          </a:prstGeom>
        </p:spPr>
        <p:txBody>
          <a:bodyPr/>
          <a:lstStyle/>
          <a:p>
            <a:r>
              <a:rPr lang="en-US" sz="1100" b="1" dirty="0"/>
              <a:t>Thank you once again for the privilege of presenting this information to you today. We believe it is entirely consistent with what the Guard is all about. If you look on the back cover of your workbook you’ll see what I mean.</a:t>
            </a:r>
          </a:p>
          <a:p>
            <a:endParaRPr lang="en-US" sz="1100" b="1" dirty="0"/>
          </a:p>
          <a:p>
            <a:r>
              <a:rPr lang="en-US" sz="1100" b="1" dirty="0"/>
              <a:t>In the Guard, we’ve made a solemn vow to protect and serve others. </a:t>
            </a:r>
          </a:p>
          <a:p>
            <a:r>
              <a:rPr lang="en-US" sz="1100" b="1" dirty="0"/>
              <a:t>What about you? </a:t>
            </a:r>
          </a:p>
          <a:p>
            <a:r>
              <a:rPr lang="en-US" sz="1100" b="1" dirty="0"/>
              <a:t>Will you be one of those that protects, serves, and helps others here in your school and community? </a:t>
            </a:r>
          </a:p>
          <a:p>
            <a:r>
              <a:rPr lang="en-US" sz="1100" b="1" dirty="0"/>
              <a:t>You can make a difference. </a:t>
            </a:r>
          </a:p>
          <a:p>
            <a:r>
              <a:rPr lang="en-US" sz="1100" b="1" dirty="0"/>
              <a:t>We all have the power to make a difference.</a:t>
            </a:r>
          </a:p>
          <a:p>
            <a:endParaRPr lang="en-US" sz="1100" b="1" dirty="0"/>
          </a:p>
          <a:p>
            <a:r>
              <a:rPr lang="en-US" sz="1100" b="1" dirty="0"/>
              <a:t>On behalf of the _____National Guard, thank you for the privilege of participating in this presentation today and for the respect you showed me.  I need two things now…</a:t>
            </a:r>
          </a:p>
          <a:p>
            <a:endParaRPr lang="en-US" sz="1100" b="1" dirty="0"/>
          </a:p>
          <a:p>
            <a:r>
              <a:rPr lang="en-US" sz="1100" b="1" dirty="0"/>
              <a:t>1. I have a feedback sheet I need you to fill out.  This helps gather research so I can ensure we do the best job we can in these presentations.  It also creates an attendance record for your school to show who went through this class. </a:t>
            </a:r>
          </a:p>
          <a:p>
            <a:endParaRPr lang="en-US" sz="1100" b="1" dirty="0"/>
          </a:p>
          <a:p>
            <a:r>
              <a:rPr lang="en-US" sz="1100" b="1" dirty="0"/>
              <a:t>If you think the Guard values are important and want to know more, you can put that on the form, too.</a:t>
            </a:r>
          </a:p>
          <a:p>
            <a:endParaRPr lang="en-US" sz="1100" b="1" dirty="0"/>
          </a:p>
          <a:p>
            <a:r>
              <a:rPr lang="en-US" sz="1100" b="1" dirty="0"/>
              <a:t>Please fill it out and just hand it to me as your leave. </a:t>
            </a:r>
          </a:p>
          <a:p>
            <a:endParaRPr lang="en-US" sz="1100" b="1" dirty="0"/>
          </a:p>
          <a:p>
            <a:r>
              <a:rPr lang="en-US" sz="1100" b="1" dirty="0"/>
              <a:t>2. And this is really important as a first step… if you are willing to commit to respecting others, sign your name to this “I Respect Others” </a:t>
            </a:r>
            <a:r>
              <a:rPr lang="en-US" sz="1100" b="1" u="sng" dirty="0"/>
              <a:t>commitment banner</a:t>
            </a:r>
            <a:r>
              <a:rPr lang="en-US" sz="1100" b="1" u="none" dirty="0"/>
              <a:t> </a:t>
            </a:r>
            <a:r>
              <a:rPr lang="en-US" sz="1100" b="1" dirty="0"/>
              <a:t>before you leave.  It stays in the school as a reminder to Respect!</a:t>
            </a:r>
          </a:p>
          <a:p>
            <a:endParaRPr lang="en-US" sz="1100" b="1" dirty="0"/>
          </a:p>
          <a:p>
            <a:r>
              <a:rPr lang="en-US" sz="1100" b="1" dirty="0"/>
              <a:t>Thanks again!  I wish you the best!</a:t>
            </a:r>
          </a:p>
        </p:txBody>
      </p:sp>
      <p:sp>
        <p:nvSpPr>
          <p:cNvPr id="7" name="Footer Placeholder 6"/>
          <p:cNvSpPr>
            <a:spLocks noGrp="1"/>
          </p:cNvSpPr>
          <p:nvPr>
            <p:ph type="ftr" sz="quarter" idx="10"/>
          </p:nvPr>
        </p:nvSpPr>
        <p:spPr>
          <a:xfrm>
            <a:off x="670893" y="8636480"/>
            <a:ext cx="5516217" cy="464820"/>
          </a:xfrm>
          <a:prstGeom prst="rect">
            <a:avLst/>
          </a:prstGeom>
        </p:spPr>
        <p:txBody>
          <a:bodyPr/>
          <a:lstStyle/>
          <a:p>
            <a:r>
              <a:rPr lang="en-US"/>
              <a:t>© CTC SEP 2017</a:t>
            </a:r>
            <a:endParaRPr lang="en-US" dirty="0"/>
          </a:p>
        </p:txBody>
      </p:sp>
      <p:sp>
        <p:nvSpPr>
          <p:cNvPr id="9" name="Slide Number Placeholder 8"/>
          <p:cNvSpPr>
            <a:spLocks noGrp="1"/>
          </p:cNvSpPr>
          <p:nvPr>
            <p:ph type="sldNum" sz="quarter" idx="11"/>
          </p:nvPr>
        </p:nvSpPr>
        <p:spPr/>
        <p:txBody>
          <a:bodyPr/>
          <a:lstStyle/>
          <a:p>
            <a:r>
              <a:rPr lang="en-US"/>
              <a:t> Page </a:t>
            </a:r>
            <a:fld id="{49504B7A-18BB-4869-AAB5-5198E62897E6}" type="slidenum">
              <a:rPr lang="en-US" smtClean="0"/>
              <a:pPr/>
              <a:t>38</a:t>
            </a:fld>
            <a:endParaRPr lang="en-US" dirty="0"/>
          </a:p>
        </p:txBody>
      </p:sp>
      <p:sp>
        <p:nvSpPr>
          <p:cNvPr id="10" name="Header Placeholder 9"/>
          <p:cNvSpPr>
            <a:spLocks noGrp="1"/>
          </p:cNvSpPr>
          <p:nvPr>
            <p:ph type="hdr" sz="quarter" idx="12"/>
          </p:nvPr>
        </p:nvSpPr>
        <p:spPr/>
        <p:txBody>
          <a:bodyPr/>
          <a:lstStyle/>
          <a:p>
            <a:r>
              <a:rPr lang="en-US"/>
              <a:t>HEAR Anti-Bullying Presentation                   _______       Instructor Notes for Slides</a:t>
            </a:r>
            <a:endParaRPr lang="en-US" b="1" dirty="0"/>
          </a:p>
        </p:txBody>
      </p:sp>
    </p:spTree>
    <p:extLst>
      <p:ext uri="{BB962C8B-B14F-4D97-AF65-F5344CB8AC3E}">
        <p14:creationId xmlns:p14="http://schemas.microsoft.com/office/powerpoint/2010/main" val="5468444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a:prstGeom prst="rect">
            <a:avLst/>
          </a:prstGeom>
        </p:spPr>
      </p:sp>
      <p:sp>
        <p:nvSpPr>
          <p:cNvPr id="3" name="Notes Placeholder 2"/>
          <p:cNvSpPr>
            <a:spLocks noGrp="1"/>
          </p:cNvSpPr>
          <p:nvPr>
            <p:ph type="body" idx="1"/>
          </p:nvPr>
        </p:nvSpPr>
        <p:spPr>
          <a:xfrm>
            <a:off x="685800" y="4415791"/>
            <a:ext cx="5486400" cy="4183380"/>
          </a:xfrm>
          <a:prstGeom prst="rect">
            <a:avLst/>
          </a:prstGeom>
        </p:spPr>
        <p:txBody>
          <a:bodyPr/>
          <a:lstStyle/>
          <a:p>
            <a:r>
              <a:rPr lang="en-US" sz="1200" dirty="0"/>
              <a:t>Please return the completed student surveys and cover sheet to CTC in the self-addressed envelope provided in the case of materials. Results are typically emailed to the RRNCO and educator in 7-10 business days. If you have any questions, please contact CTC at 888-326-9229.</a:t>
            </a:r>
          </a:p>
        </p:txBody>
      </p:sp>
      <p:sp>
        <p:nvSpPr>
          <p:cNvPr id="7" name="Footer Placeholder 6"/>
          <p:cNvSpPr>
            <a:spLocks noGrp="1"/>
          </p:cNvSpPr>
          <p:nvPr>
            <p:ph type="ftr" sz="quarter" idx="10"/>
          </p:nvPr>
        </p:nvSpPr>
        <p:spPr>
          <a:xfrm>
            <a:off x="670893" y="8636480"/>
            <a:ext cx="5516217" cy="464820"/>
          </a:xfrm>
          <a:prstGeom prst="rect">
            <a:avLst/>
          </a:prstGeom>
        </p:spPr>
        <p:txBody>
          <a:bodyPr/>
          <a:lstStyle/>
          <a:p>
            <a:r>
              <a:rPr lang="en-US"/>
              <a:t>© CTC SEP 2017</a:t>
            </a:r>
            <a:endParaRPr lang="en-US" dirty="0"/>
          </a:p>
        </p:txBody>
      </p:sp>
      <p:sp>
        <p:nvSpPr>
          <p:cNvPr id="9" name="Slide Number Placeholder 8"/>
          <p:cNvSpPr>
            <a:spLocks noGrp="1"/>
          </p:cNvSpPr>
          <p:nvPr>
            <p:ph type="sldNum" sz="quarter" idx="11"/>
          </p:nvPr>
        </p:nvSpPr>
        <p:spPr/>
        <p:txBody>
          <a:bodyPr/>
          <a:lstStyle/>
          <a:p>
            <a:r>
              <a:rPr lang="en-US"/>
              <a:t> Page </a:t>
            </a:r>
            <a:fld id="{49504B7A-18BB-4869-AAB5-5198E62897E6}" type="slidenum">
              <a:rPr lang="en-US" smtClean="0"/>
              <a:pPr/>
              <a:t>39</a:t>
            </a:fld>
            <a:endParaRPr lang="en-US" dirty="0"/>
          </a:p>
        </p:txBody>
      </p:sp>
      <p:sp>
        <p:nvSpPr>
          <p:cNvPr id="10" name="Header Placeholder 9"/>
          <p:cNvSpPr>
            <a:spLocks noGrp="1"/>
          </p:cNvSpPr>
          <p:nvPr>
            <p:ph type="hdr" sz="quarter" idx="12"/>
          </p:nvPr>
        </p:nvSpPr>
        <p:spPr/>
        <p:txBody>
          <a:bodyPr/>
          <a:lstStyle/>
          <a:p>
            <a:r>
              <a:rPr lang="en-US"/>
              <a:t>HEAR Anti-Bullying Presentation                   _______       Instructor Notes for Slides</a:t>
            </a:r>
            <a:endParaRPr lang="en-US" b="1" dirty="0"/>
          </a:p>
        </p:txBody>
      </p:sp>
    </p:spTree>
    <p:extLst>
      <p:ext uri="{BB962C8B-B14F-4D97-AF65-F5344CB8AC3E}">
        <p14:creationId xmlns:p14="http://schemas.microsoft.com/office/powerpoint/2010/main" val="26864983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9200" y="609600"/>
            <a:ext cx="4381500" cy="3286125"/>
          </a:xfrm>
          <a:prstGeom prst="rect">
            <a:avLst/>
          </a:prstGeom>
        </p:spPr>
      </p:sp>
      <p:sp>
        <p:nvSpPr>
          <p:cNvPr id="3" name="Notes Placeholder 2"/>
          <p:cNvSpPr>
            <a:spLocks noGrp="1"/>
          </p:cNvSpPr>
          <p:nvPr>
            <p:ph type="body" idx="1"/>
          </p:nvPr>
        </p:nvSpPr>
        <p:spPr>
          <a:xfrm>
            <a:off x="685800" y="3949700"/>
            <a:ext cx="5715000" cy="4889500"/>
          </a:xfrm>
          <a:prstGeom prst="rect">
            <a:avLst/>
          </a:prstGeom>
        </p:spPr>
        <p:txBody>
          <a:bodyPr/>
          <a:lstStyle/>
          <a:p>
            <a:r>
              <a:rPr lang="en-US" sz="1100" b="1" dirty="0"/>
              <a:t>OK, so we’ve been hearing how some of you feel you demonstrate these attributes (or traits) – how important is that? </a:t>
            </a:r>
          </a:p>
          <a:p>
            <a:pPr lvl="1"/>
            <a:r>
              <a:rPr lang="en-US" sz="1100" dirty="0"/>
              <a:t>Note: the words attribute, characteristic, trait, and value are used somewhat interchangeably in this context.</a:t>
            </a:r>
          </a:p>
          <a:p>
            <a:endParaRPr lang="en-US" sz="900" dirty="0"/>
          </a:p>
          <a:p>
            <a:r>
              <a:rPr lang="en-US" sz="1100" b="1" dirty="0"/>
              <a:t>How important is it to treat others in a manner that is consistent with these character attributes we’ve just talked about? </a:t>
            </a:r>
          </a:p>
          <a:p>
            <a:endParaRPr lang="en-US" sz="900" b="1" dirty="0"/>
          </a:p>
          <a:p>
            <a:r>
              <a:rPr lang="en-US" sz="1100" b="1" dirty="0"/>
              <a:t>Place a checkmark on the scale showing where you think they fall in your workbook on page 1 - </a:t>
            </a:r>
          </a:p>
          <a:p>
            <a:r>
              <a:rPr lang="en-US" sz="1100" b="1" dirty="0"/>
              <a:t>Using the IMPORTANCE scale ranging from </a:t>
            </a:r>
            <a:r>
              <a:rPr lang="en-US" sz="1100" b="1" u="sng" dirty="0"/>
              <a:t>Not at all Important </a:t>
            </a:r>
            <a:r>
              <a:rPr lang="en-US" sz="1100" b="1" dirty="0"/>
              <a:t>to </a:t>
            </a:r>
            <a:r>
              <a:rPr lang="en-US" sz="1100" b="1" u="sng" dirty="0"/>
              <a:t>Very Important</a:t>
            </a:r>
          </a:p>
          <a:p>
            <a:pPr lvl="1"/>
            <a:endParaRPr lang="en-US" sz="900" b="1" u="sng" dirty="0"/>
          </a:p>
          <a:p>
            <a:r>
              <a:rPr lang="en-US" sz="1100" b="1" u="sng" dirty="0"/>
              <a:t>Why or why aren’t these attributes important? </a:t>
            </a:r>
          </a:p>
          <a:p>
            <a:endParaRPr lang="en-US" sz="900" dirty="0"/>
          </a:p>
          <a:p>
            <a:pPr lvl="1"/>
            <a:r>
              <a:rPr lang="en-US" sz="1100" b="1" dirty="0"/>
              <a:t>Jot down an answer or two on your own, and then we can discuss.  Maybe you will have some additional points to add based on what others say.  There is also a place for you to write others’ comments.</a:t>
            </a:r>
          </a:p>
          <a:p>
            <a:pPr lvl="1"/>
            <a:endParaRPr lang="en-US" sz="900" dirty="0"/>
          </a:p>
          <a:p>
            <a:pPr lvl="1"/>
            <a:r>
              <a:rPr lang="en-US" sz="1100" dirty="0"/>
              <a:t>Allow 30-60 seconds for students to write their thoughts. This helps ensure that when you begin the discussion they will be more willing to speak out.</a:t>
            </a:r>
          </a:p>
          <a:p>
            <a:pPr lvl="1"/>
            <a:endParaRPr lang="en-US" sz="900" dirty="0"/>
          </a:p>
          <a:p>
            <a:pPr lvl="1"/>
            <a:r>
              <a:rPr lang="en-US" sz="1100" dirty="0"/>
              <a:t>Then call on several students to hear their answers. </a:t>
            </a:r>
            <a:r>
              <a:rPr lang="en-US" sz="1100" b="1" dirty="0"/>
              <a:t>“What did you write down on why you think these attributes are important?”</a:t>
            </a:r>
          </a:p>
          <a:p>
            <a:pPr lvl="1"/>
            <a:endParaRPr lang="en-US" sz="1100" b="1" dirty="0"/>
          </a:p>
          <a:p>
            <a:r>
              <a:rPr lang="en-US" sz="1100" dirty="0"/>
              <a:t>Role Model: </a:t>
            </a:r>
          </a:p>
          <a:p>
            <a:r>
              <a:rPr lang="en-US" sz="1100" b="1" dirty="0"/>
              <a:t>Before moving on to the next page… think of a role model you believe exhibits these qualities and write their name in your workbook on the bottom of page 1.</a:t>
            </a:r>
          </a:p>
          <a:p>
            <a:endParaRPr lang="en-US" sz="900" b="1" dirty="0"/>
          </a:p>
          <a:p>
            <a:r>
              <a:rPr lang="en-US" sz="1100" b="1" dirty="0"/>
              <a:t>So, these attributes you’ve said are important – they are the National Guard Core Values.  Let’s take a closer look at these on the next slide.</a:t>
            </a:r>
          </a:p>
        </p:txBody>
      </p:sp>
      <p:sp>
        <p:nvSpPr>
          <p:cNvPr id="7" name="Footer Placeholder 6"/>
          <p:cNvSpPr>
            <a:spLocks noGrp="1"/>
          </p:cNvSpPr>
          <p:nvPr>
            <p:ph type="ftr" sz="quarter" idx="10"/>
          </p:nvPr>
        </p:nvSpPr>
        <p:spPr>
          <a:xfrm>
            <a:off x="670893" y="8636480"/>
            <a:ext cx="5516217" cy="464820"/>
          </a:xfrm>
          <a:prstGeom prst="rect">
            <a:avLst/>
          </a:prstGeom>
        </p:spPr>
        <p:txBody>
          <a:bodyPr/>
          <a:lstStyle/>
          <a:p>
            <a:r>
              <a:rPr lang="en-US"/>
              <a:t>© CTC SEP 2017</a:t>
            </a:r>
            <a:endParaRPr lang="en-US" dirty="0"/>
          </a:p>
        </p:txBody>
      </p:sp>
      <p:sp>
        <p:nvSpPr>
          <p:cNvPr id="9" name="Slide Number Placeholder 8"/>
          <p:cNvSpPr>
            <a:spLocks noGrp="1"/>
          </p:cNvSpPr>
          <p:nvPr>
            <p:ph type="sldNum" sz="quarter" idx="11"/>
          </p:nvPr>
        </p:nvSpPr>
        <p:spPr/>
        <p:txBody>
          <a:bodyPr/>
          <a:lstStyle/>
          <a:p>
            <a:r>
              <a:rPr lang="en-US"/>
              <a:t> Page </a:t>
            </a:r>
            <a:fld id="{49504B7A-18BB-4869-AAB5-5198E62897E6}" type="slidenum">
              <a:rPr lang="en-US" smtClean="0"/>
              <a:pPr/>
              <a:t>4</a:t>
            </a:fld>
            <a:endParaRPr lang="en-US" dirty="0"/>
          </a:p>
        </p:txBody>
      </p:sp>
      <p:sp>
        <p:nvSpPr>
          <p:cNvPr id="10" name="Header Placeholder 9"/>
          <p:cNvSpPr>
            <a:spLocks noGrp="1"/>
          </p:cNvSpPr>
          <p:nvPr>
            <p:ph type="hdr" sz="quarter" idx="12"/>
          </p:nvPr>
        </p:nvSpPr>
        <p:spPr/>
        <p:txBody>
          <a:bodyPr/>
          <a:lstStyle/>
          <a:p>
            <a:r>
              <a:rPr lang="en-US"/>
              <a:t>HEAR Anti-Bullying Presentation                   _______       Instructor Notes for Slides</a:t>
            </a:r>
            <a:endParaRPr lang="en-US" b="1" dirty="0"/>
          </a:p>
        </p:txBody>
      </p:sp>
    </p:spTree>
    <p:extLst>
      <p:ext uri="{BB962C8B-B14F-4D97-AF65-F5344CB8AC3E}">
        <p14:creationId xmlns:p14="http://schemas.microsoft.com/office/powerpoint/2010/main" val="272176802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685800"/>
            <a:ext cx="2335213" cy="1752600"/>
          </a:xfrm>
          <a:prstGeom prst="rect">
            <a:avLst/>
          </a:prstGeom>
        </p:spPr>
      </p:sp>
      <p:sp>
        <p:nvSpPr>
          <p:cNvPr id="3" name="Notes Placeholder 2"/>
          <p:cNvSpPr>
            <a:spLocks noGrp="1"/>
          </p:cNvSpPr>
          <p:nvPr>
            <p:ph type="body" idx="1"/>
          </p:nvPr>
        </p:nvSpPr>
        <p:spPr>
          <a:xfrm>
            <a:off x="670891" y="2514601"/>
            <a:ext cx="5653709" cy="6324599"/>
          </a:xfrm>
          <a:prstGeom prst="rect">
            <a:avLst/>
          </a:prstGeom>
        </p:spPr>
        <p:txBody>
          <a:bodyPr/>
          <a:lstStyle/>
          <a:p>
            <a:pPr algn="ctr" defTabSz="931655">
              <a:defRPr/>
            </a:pPr>
            <a:r>
              <a:rPr lang="en-US" sz="1200" dirty="0"/>
              <a:t>Background Studies</a:t>
            </a:r>
          </a:p>
          <a:p>
            <a:pPr defTabSz="931655">
              <a:defRPr/>
            </a:pPr>
            <a:endParaRPr lang="en-US" sz="1200" dirty="0"/>
          </a:p>
          <a:p>
            <a:pPr defTabSz="931655">
              <a:defRPr/>
            </a:pPr>
            <a:r>
              <a:rPr lang="en-US" sz="1200" dirty="0" err="1"/>
              <a:t>Barboza</a:t>
            </a:r>
            <a:r>
              <a:rPr lang="en-US" sz="1200" dirty="0"/>
              <a:t>, G. E., </a:t>
            </a:r>
            <a:r>
              <a:rPr lang="en-US" sz="1200" dirty="0" err="1"/>
              <a:t>Schiamberg</a:t>
            </a:r>
            <a:r>
              <a:rPr lang="en-US" sz="1200" dirty="0"/>
              <a:t>, L. B., </a:t>
            </a:r>
            <a:r>
              <a:rPr lang="en-US" sz="1200" dirty="0" err="1"/>
              <a:t>Oehmke</a:t>
            </a:r>
            <a:r>
              <a:rPr lang="en-US" sz="1200" dirty="0"/>
              <a:t>, J., </a:t>
            </a:r>
            <a:r>
              <a:rPr lang="en-US" sz="1200" dirty="0" err="1"/>
              <a:t>Korzeniewski</a:t>
            </a:r>
            <a:r>
              <a:rPr lang="en-US" sz="1200" dirty="0"/>
              <a:t>, S. J., Post, L. A., &amp; </a:t>
            </a:r>
            <a:r>
              <a:rPr lang="en-US" sz="1200" dirty="0" err="1"/>
              <a:t>Heraux</a:t>
            </a:r>
            <a:r>
              <a:rPr lang="en-US" sz="1200" dirty="0"/>
              <a:t>, C. G. (2009). Individual characteristics and the multiple contexts of adolescent bullying: An ecological perspective. </a:t>
            </a:r>
            <a:r>
              <a:rPr lang="en-US" sz="1200" i="1" dirty="0"/>
              <a:t>Journal of Youth and Adolescence, 38, </a:t>
            </a:r>
            <a:r>
              <a:rPr lang="en-US" sz="1200" dirty="0"/>
              <a:t>101-121. </a:t>
            </a:r>
            <a:r>
              <a:rPr lang="en-US" sz="1200" dirty="0" err="1"/>
              <a:t>doi</a:t>
            </a:r>
            <a:r>
              <a:rPr lang="en-US" sz="1200" dirty="0"/>
              <a:t>: 10.1007/s10964-008-9271-1 Prevalence estimates of bullying behaviors are affected by the type of measure used. </a:t>
            </a:r>
          </a:p>
          <a:p>
            <a:pPr marL="171428" indent="-171428" defTabSz="931655">
              <a:buFont typeface="Arial" pitchFamily="34" charset="0"/>
              <a:buChar char="•"/>
              <a:defRPr/>
            </a:pPr>
            <a:r>
              <a:rPr lang="en-US" sz="1200" dirty="0"/>
              <a:t>Using a sample of 7,946 students ages 11-14 years, a dichotomous variable of whether a student bullied (i.e., yes/no) revealed that 42.55% reported having bullied other students. </a:t>
            </a:r>
          </a:p>
          <a:p>
            <a:pPr marL="171428" indent="-171428" defTabSz="931655">
              <a:buFont typeface="Arial" pitchFamily="34" charset="0"/>
              <a:buChar char="•"/>
              <a:defRPr/>
            </a:pPr>
            <a:r>
              <a:rPr lang="en-US" sz="1200" dirty="0"/>
              <a:t>However, when frequency of bullying was taken into consideration, it was found that 25.71% reported bullying “once or twice,” 9.22% reported bullying “sometimes,” 2.77% reported bullying “about once a week,” and 4.85% reported bullying “several times a week.” </a:t>
            </a:r>
          </a:p>
          <a:p>
            <a:pPr marL="171428" indent="-171428" defTabSz="931655">
              <a:buFont typeface="Arial" pitchFamily="34" charset="0"/>
              <a:buChar char="•"/>
              <a:defRPr/>
            </a:pPr>
            <a:r>
              <a:rPr lang="en-US" sz="1200" dirty="0"/>
              <a:t>Thus, students’ reports of bullying behaviors may be overestimated when they are not asked about the frequency of bullying behaviors.  </a:t>
            </a:r>
          </a:p>
          <a:p>
            <a:pPr marL="171428" indent="-171428" defTabSz="931655">
              <a:buFont typeface="Arial" pitchFamily="34" charset="0"/>
              <a:buChar char="•"/>
              <a:defRPr/>
            </a:pPr>
            <a:endParaRPr lang="en-US" sz="1200" dirty="0"/>
          </a:p>
          <a:p>
            <a:r>
              <a:rPr lang="en-US" sz="1200" dirty="0"/>
              <a:t>Cornell, D., &amp; Limber, S. (2015). Law and policy on the concept of bullying at school. </a:t>
            </a:r>
            <a:r>
              <a:rPr lang="en-US" sz="1200" i="1" dirty="0"/>
              <a:t>American Psychologist, 70, </a:t>
            </a:r>
            <a:r>
              <a:rPr lang="en-US" sz="1200" dirty="0"/>
              <a:t>333-343. </a:t>
            </a:r>
            <a:r>
              <a:rPr lang="en-US" sz="1200" dirty="0" err="1"/>
              <a:t>doi</a:t>
            </a:r>
            <a:r>
              <a:rPr lang="en-US" sz="1200" dirty="0"/>
              <a:t>: 10.1037/a0038558.</a:t>
            </a:r>
          </a:p>
          <a:p>
            <a:pPr marL="171428" indent="-171428">
              <a:buFont typeface="Arial" panose="020B0604020202020204" pitchFamily="34" charset="0"/>
              <a:buChar char="•"/>
            </a:pPr>
            <a:r>
              <a:rPr lang="en-US" sz="1200" dirty="0"/>
              <a:t>“Dear Colleague” letters from the office of the U.S. Department of Education to school authorities are giving schools clearer educational standards about bullying: </a:t>
            </a:r>
            <a:r>
              <a:rPr lang="en-US" sz="1200" u="sng" dirty="0">
                <a:hlinkClick r:id="rId3"/>
              </a:rPr>
              <a:t>http://www2.ed.gov/about/offices/list/ocr/letters/colleague-201010.pdf</a:t>
            </a:r>
            <a:r>
              <a:rPr lang="en-US" sz="1200" dirty="0"/>
              <a:t> </a:t>
            </a:r>
          </a:p>
          <a:p>
            <a:pPr marL="171428" indent="-171428">
              <a:buFont typeface="Arial" panose="020B0604020202020204" pitchFamily="34" charset="0"/>
              <a:buChar char="•"/>
            </a:pPr>
            <a:r>
              <a:rPr lang="en-US" sz="1200" dirty="0"/>
              <a:t>Between 1990 and 2010, more than 120 bills were enacted by state legislatures that introduced or amended education or criminal justice statues addressing bullying.</a:t>
            </a:r>
          </a:p>
          <a:p>
            <a:pPr marL="171428" indent="-171428">
              <a:buFont typeface="Arial" panose="020B0604020202020204" pitchFamily="34" charset="0"/>
              <a:buChar char="•"/>
            </a:pPr>
            <a:r>
              <a:rPr lang="en-US" sz="1200" dirty="0"/>
              <a:t>Every state now requires schools to develop policies regarding bullying.</a:t>
            </a:r>
          </a:p>
          <a:p>
            <a:pPr marL="171428" indent="-171428">
              <a:buFont typeface="Arial" panose="020B0604020202020204" pitchFamily="34" charset="0"/>
              <a:buChar char="•"/>
            </a:pPr>
            <a:r>
              <a:rPr lang="en-US" sz="1200" dirty="0"/>
              <a:t>Most state laws include provisions regarding reporting incidents of bullying, disciplinary policies, prevention and support services, and, statutory definitions of bullying.</a:t>
            </a:r>
          </a:p>
          <a:p>
            <a:pPr marL="171428" indent="-171428">
              <a:buFont typeface="Arial" panose="020B0604020202020204" pitchFamily="34" charset="0"/>
              <a:buChar char="•"/>
            </a:pPr>
            <a:r>
              <a:rPr lang="en-US" sz="1200" dirty="0"/>
              <a:t>For comprehensive information on state laws and policies: </a:t>
            </a:r>
            <a:r>
              <a:rPr lang="en-US" sz="1200" u="sng" dirty="0">
                <a:hlinkClick r:id="rId4"/>
              </a:rPr>
              <a:t>www.stopbullying.gov</a:t>
            </a:r>
            <a:endParaRPr lang="en-US" sz="1200" u="sng" dirty="0"/>
          </a:p>
          <a:p>
            <a:endParaRPr lang="en-US" sz="1200" u="sng" dirty="0"/>
          </a:p>
        </p:txBody>
      </p:sp>
      <p:sp>
        <p:nvSpPr>
          <p:cNvPr id="7" name="Footer Placeholder 6"/>
          <p:cNvSpPr>
            <a:spLocks noGrp="1"/>
          </p:cNvSpPr>
          <p:nvPr>
            <p:ph type="ftr" sz="quarter" idx="10"/>
          </p:nvPr>
        </p:nvSpPr>
        <p:spPr>
          <a:xfrm>
            <a:off x="670893" y="8636480"/>
            <a:ext cx="5516217" cy="464820"/>
          </a:xfrm>
          <a:prstGeom prst="rect">
            <a:avLst/>
          </a:prstGeom>
        </p:spPr>
        <p:txBody>
          <a:bodyPr/>
          <a:lstStyle/>
          <a:p>
            <a:r>
              <a:rPr lang="en-US"/>
              <a:t>© CTC SEP 2017</a:t>
            </a:r>
            <a:endParaRPr lang="en-US" dirty="0"/>
          </a:p>
        </p:txBody>
      </p:sp>
      <p:sp>
        <p:nvSpPr>
          <p:cNvPr id="9" name="Slide Number Placeholder 8"/>
          <p:cNvSpPr>
            <a:spLocks noGrp="1"/>
          </p:cNvSpPr>
          <p:nvPr>
            <p:ph type="sldNum" sz="quarter" idx="11"/>
          </p:nvPr>
        </p:nvSpPr>
        <p:spPr/>
        <p:txBody>
          <a:bodyPr/>
          <a:lstStyle/>
          <a:p>
            <a:r>
              <a:rPr lang="en-US"/>
              <a:t> Page </a:t>
            </a:r>
            <a:fld id="{49504B7A-18BB-4869-AAB5-5198E62897E6}" type="slidenum">
              <a:rPr lang="en-US" smtClean="0"/>
              <a:pPr/>
              <a:t>40</a:t>
            </a:fld>
            <a:endParaRPr lang="en-US" dirty="0"/>
          </a:p>
        </p:txBody>
      </p:sp>
      <p:sp>
        <p:nvSpPr>
          <p:cNvPr id="10" name="Header Placeholder 9"/>
          <p:cNvSpPr>
            <a:spLocks noGrp="1"/>
          </p:cNvSpPr>
          <p:nvPr>
            <p:ph type="hdr" sz="quarter" idx="12"/>
          </p:nvPr>
        </p:nvSpPr>
        <p:spPr/>
        <p:txBody>
          <a:bodyPr/>
          <a:lstStyle/>
          <a:p>
            <a:r>
              <a:rPr lang="en-US"/>
              <a:t>HEAR Anti-Bullying Presentation                   _______       Instructor Notes for Slides</a:t>
            </a:r>
            <a:endParaRPr lang="en-US" b="1" dirty="0"/>
          </a:p>
        </p:txBody>
      </p:sp>
    </p:spTree>
    <p:extLst>
      <p:ext uri="{BB962C8B-B14F-4D97-AF65-F5344CB8AC3E}">
        <p14:creationId xmlns:p14="http://schemas.microsoft.com/office/powerpoint/2010/main" val="357781638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09800" y="685800"/>
            <a:ext cx="2438400" cy="1828800"/>
          </a:xfrm>
          <a:prstGeom prst="rect">
            <a:avLst/>
          </a:prstGeom>
        </p:spPr>
      </p:sp>
      <p:sp>
        <p:nvSpPr>
          <p:cNvPr id="3" name="Notes Placeholder 2"/>
          <p:cNvSpPr>
            <a:spLocks noGrp="1"/>
          </p:cNvSpPr>
          <p:nvPr>
            <p:ph type="body" idx="1"/>
          </p:nvPr>
        </p:nvSpPr>
        <p:spPr>
          <a:xfrm>
            <a:off x="670891" y="2667001"/>
            <a:ext cx="5653709" cy="6172200"/>
          </a:xfrm>
          <a:prstGeom prst="rect">
            <a:avLst/>
          </a:prstGeom>
        </p:spPr>
        <p:txBody>
          <a:bodyPr/>
          <a:lstStyle/>
          <a:p>
            <a:pPr algn="ctr"/>
            <a:r>
              <a:rPr lang="en-US" sz="1000" dirty="0"/>
              <a:t>Background studies (continued)</a:t>
            </a:r>
          </a:p>
          <a:p>
            <a:endParaRPr lang="en-US" sz="1000" dirty="0"/>
          </a:p>
          <a:p>
            <a:r>
              <a:rPr lang="en-US" sz="1200" dirty="0"/>
              <a:t>Hymel, S., Swearer, S. M. (2015). Four decades of research on school bullying: An introduction. </a:t>
            </a:r>
            <a:r>
              <a:rPr lang="en-US" sz="1200" i="1" dirty="0"/>
              <a:t>American Psychologist, 70, </a:t>
            </a:r>
            <a:r>
              <a:rPr lang="en-US" sz="1200" dirty="0"/>
              <a:t>293-299. </a:t>
            </a:r>
            <a:r>
              <a:rPr lang="en-US" sz="1200" dirty="0" err="1"/>
              <a:t>doi</a:t>
            </a:r>
            <a:r>
              <a:rPr lang="en-US" sz="1200" dirty="0"/>
              <a:t>: 10.1037/a0038928</a:t>
            </a:r>
          </a:p>
          <a:p>
            <a:pPr marL="171428" indent="-171428">
              <a:buFont typeface="Arial" panose="020B0604020202020204" pitchFamily="34" charset="0"/>
              <a:buChar char="•"/>
            </a:pPr>
            <a:r>
              <a:rPr lang="en-US" sz="1200" dirty="0"/>
              <a:t>Bullying is a subcategory of interpersonal aggression characterized by intentionality, repetition, and an imbalance of power.</a:t>
            </a:r>
          </a:p>
          <a:p>
            <a:pPr marL="171428" indent="-171428">
              <a:buFont typeface="Arial" panose="020B0604020202020204" pitchFamily="34" charset="0"/>
              <a:buChar char="•"/>
            </a:pPr>
            <a:r>
              <a:rPr lang="en-US" sz="1200" dirty="0"/>
              <a:t>There is no one best method for assessing bullying and victimization, and measurement issues persist.</a:t>
            </a:r>
          </a:p>
          <a:p>
            <a:pPr marL="171428" indent="-171428">
              <a:buFont typeface="Arial" panose="020B0604020202020204" pitchFamily="34" charset="0"/>
              <a:buChar char="•"/>
            </a:pPr>
            <a:r>
              <a:rPr lang="en-US" sz="1200" dirty="0"/>
              <a:t>Bullying often occurs in the peer group and in places with little adult supervision, making parent and teacher reports potentially unreliable.</a:t>
            </a:r>
          </a:p>
          <a:p>
            <a:pPr marL="171428" indent="-171428">
              <a:buFont typeface="Arial" panose="020B0604020202020204" pitchFamily="34" charset="0"/>
              <a:buChar char="•"/>
            </a:pPr>
            <a:r>
              <a:rPr lang="en-US" sz="1200" dirty="0"/>
              <a:t>Bullying prevalence rates vary across studies, ranging from 10% to 33% of students reporting victimization by peers and 5% to 13% reporting bullying others. </a:t>
            </a:r>
          </a:p>
          <a:p>
            <a:pPr marL="171428" indent="-171428">
              <a:buFont typeface="Arial" panose="020B0604020202020204" pitchFamily="34" charset="0"/>
              <a:buChar char="•"/>
            </a:pPr>
            <a:r>
              <a:rPr lang="en-US" sz="1200" dirty="0"/>
              <a:t>Boys tend to report more bullying and girls more victimization.</a:t>
            </a:r>
          </a:p>
          <a:p>
            <a:endParaRPr lang="en-US" sz="1200" dirty="0"/>
          </a:p>
          <a:p>
            <a:r>
              <a:rPr lang="en-US" sz="1200" dirty="0"/>
              <a:t>McDougall, P., &amp; </a:t>
            </a:r>
            <a:r>
              <a:rPr lang="en-US" sz="1200" dirty="0" err="1"/>
              <a:t>Vaillancourt</a:t>
            </a:r>
            <a:r>
              <a:rPr lang="en-US" sz="1200" dirty="0"/>
              <a:t>, T. (2015). Long-term adult outcomes of peer victimization in childhood and adolescence: Pathways to adjustment and maladjustment. </a:t>
            </a:r>
            <a:r>
              <a:rPr lang="en-US" sz="1200" i="1" dirty="0"/>
              <a:t>American Psychologist, 70</a:t>
            </a:r>
            <a:r>
              <a:rPr lang="en-US" sz="1200" dirty="0"/>
              <a:t>(4), 300-310.</a:t>
            </a:r>
          </a:p>
          <a:p>
            <a:pPr marL="171428" indent="-171428">
              <a:buFont typeface="Arial" panose="020B0604020202020204" pitchFamily="34" charset="0"/>
              <a:buChar char="•"/>
            </a:pPr>
            <a:r>
              <a:rPr lang="en-US" sz="1200" dirty="0"/>
              <a:t>The lasting effects of childhood victimization can greatly differ depending on a variety of risk or protective factors.</a:t>
            </a:r>
          </a:p>
          <a:p>
            <a:pPr marL="171428" indent="-171428">
              <a:buFont typeface="Arial" panose="020B0604020202020204" pitchFamily="34" charset="0"/>
              <a:buChar char="•"/>
            </a:pPr>
            <a:r>
              <a:rPr lang="en-US" sz="1200" dirty="0"/>
              <a:t>Peer victimization shapes an environment in which school is seen as aversive by the target, negatively impacting their ability to learn and achieve academically.</a:t>
            </a:r>
          </a:p>
          <a:p>
            <a:pPr marL="171428" indent="-171428">
              <a:buFont typeface="Arial" panose="020B0604020202020204" pitchFamily="34" charset="0"/>
              <a:buChar char="•"/>
            </a:pPr>
            <a:r>
              <a:rPr lang="en-US" sz="1200" dirty="0"/>
              <a:t>Children who experience peer victimization are more likely to report somatic complaints (i.e., headaches, stomachaches) as well as have abnormal cortisol levels, which likely affects their mental and physical health.</a:t>
            </a:r>
          </a:p>
          <a:p>
            <a:pPr marL="171428" indent="-171428">
              <a:buFont typeface="Arial" panose="020B0604020202020204" pitchFamily="34" charset="0"/>
              <a:buChar char="•"/>
            </a:pPr>
            <a:r>
              <a:rPr lang="en-US" sz="1200" dirty="0"/>
              <a:t>Peer victimization tends to have a negative effect on popularity, peer acceptance, and maintaining friendships. Experiencing victimization can lead to decreased self-efficacy, social competence, and self-worth.</a:t>
            </a:r>
          </a:p>
          <a:p>
            <a:pPr marL="171428" indent="-171428">
              <a:buFont typeface="Arial" panose="020B0604020202020204" pitchFamily="34" charset="0"/>
              <a:buChar char="•"/>
            </a:pPr>
            <a:r>
              <a:rPr lang="en-US" sz="1200" dirty="0"/>
              <a:t>Peer victimization is related to a variety of mental health concerns such as depression, anxiety, aggression, attention problems, and suicidal ideation.</a:t>
            </a:r>
          </a:p>
          <a:p>
            <a:pPr marL="171428" indent="-171428">
              <a:buFont typeface="Arial" panose="020B0604020202020204" pitchFamily="34" charset="0"/>
              <a:buChar char="•"/>
            </a:pPr>
            <a:r>
              <a:rPr lang="en-US" sz="1200" dirty="0"/>
              <a:t>Studies show that victimization is indirectly related to negative outcomes; however, some studies have also shown a direct link between childhood victimization and poor long-term outcomes (e.g., anxiety, </a:t>
            </a:r>
            <a:r>
              <a:rPr lang="en-US" sz="1000" dirty="0"/>
              <a:t>somatization, psychotic experiences, suicide, aggression and heavy smoking in men) in adulthood.</a:t>
            </a:r>
          </a:p>
          <a:p>
            <a:pPr defTabSz="931655">
              <a:spcAft>
                <a:spcPts val="600"/>
              </a:spcAft>
              <a:defRPr/>
            </a:pPr>
            <a:endParaRPr lang="en-US" sz="1000" b="1" dirty="0">
              <a:effectLst>
                <a:glow rad="127000">
                  <a:schemeClr val="bg1"/>
                </a:glow>
              </a:effectLst>
            </a:endParaRPr>
          </a:p>
        </p:txBody>
      </p:sp>
      <p:sp>
        <p:nvSpPr>
          <p:cNvPr id="7" name="Footer Placeholder 6"/>
          <p:cNvSpPr>
            <a:spLocks noGrp="1"/>
          </p:cNvSpPr>
          <p:nvPr>
            <p:ph type="ftr" sz="quarter" idx="10"/>
          </p:nvPr>
        </p:nvSpPr>
        <p:spPr>
          <a:xfrm>
            <a:off x="670893" y="8636480"/>
            <a:ext cx="5516217" cy="464820"/>
          </a:xfrm>
          <a:prstGeom prst="rect">
            <a:avLst/>
          </a:prstGeom>
        </p:spPr>
        <p:txBody>
          <a:bodyPr/>
          <a:lstStyle/>
          <a:p>
            <a:r>
              <a:rPr lang="en-US"/>
              <a:t>© CTC SEP 2017</a:t>
            </a:r>
            <a:endParaRPr lang="en-US" dirty="0"/>
          </a:p>
        </p:txBody>
      </p:sp>
      <p:sp>
        <p:nvSpPr>
          <p:cNvPr id="9" name="Slide Number Placeholder 8"/>
          <p:cNvSpPr>
            <a:spLocks noGrp="1"/>
          </p:cNvSpPr>
          <p:nvPr>
            <p:ph type="sldNum" sz="quarter" idx="11"/>
          </p:nvPr>
        </p:nvSpPr>
        <p:spPr/>
        <p:txBody>
          <a:bodyPr/>
          <a:lstStyle/>
          <a:p>
            <a:r>
              <a:rPr lang="en-US"/>
              <a:t> Page </a:t>
            </a:r>
            <a:fld id="{49504B7A-18BB-4869-AAB5-5198E62897E6}" type="slidenum">
              <a:rPr lang="en-US" smtClean="0"/>
              <a:pPr/>
              <a:t>41</a:t>
            </a:fld>
            <a:endParaRPr lang="en-US" dirty="0"/>
          </a:p>
        </p:txBody>
      </p:sp>
      <p:sp>
        <p:nvSpPr>
          <p:cNvPr id="10" name="Header Placeholder 9"/>
          <p:cNvSpPr>
            <a:spLocks noGrp="1"/>
          </p:cNvSpPr>
          <p:nvPr>
            <p:ph type="hdr" sz="quarter" idx="12"/>
          </p:nvPr>
        </p:nvSpPr>
        <p:spPr/>
        <p:txBody>
          <a:bodyPr/>
          <a:lstStyle/>
          <a:p>
            <a:r>
              <a:rPr lang="en-US"/>
              <a:t>HEAR Anti-Bullying Presentation                   _______       Instructor Notes for Slides</a:t>
            </a:r>
            <a:endParaRPr lang="en-US" b="1" dirty="0"/>
          </a:p>
        </p:txBody>
      </p:sp>
    </p:spTree>
    <p:extLst>
      <p:ext uri="{BB962C8B-B14F-4D97-AF65-F5344CB8AC3E}">
        <p14:creationId xmlns:p14="http://schemas.microsoft.com/office/powerpoint/2010/main" val="357781638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09800" y="685800"/>
            <a:ext cx="2438400" cy="1828800"/>
          </a:xfrm>
          <a:prstGeom prst="rect">
            <a:avLst/>
          </a:prstGeom>
        </p:spPr>
      </p:sp>
      <p:sp>
        <p:nvSpPr>
          <p:cNvPr id="3" name="Notes Placeholder 2"/>
          <p:cNvSpPr>
            <a:spLocks noGrp="1"/>
          </p:cNvSpPr>
          <p:nvPr>
            <p:ph type="body" idx="1"/>
          </p:nvPr>
        </p:nvSpPr>
        <p:spPr>
          <a:xfrm>
            <a:off x="670891" y="2667001"/>
            <a:ext cx="5653709" cy="6172200"/>
          </a:xfrm>
          <a:prstGeom prst="rect">
            <a:avLst/>
          </a:prstGeom>
        </p:spPr>
        <p:txBody>
          <a:bodyPr/>
          <a:lstStyle/>
          <a:p>
            <a:pPr algn="ctr" defTabSz="931655">
              <a:spcAft>
                <a:spcPts val="600"/>
              </a:spcAft>
              <a:defRPr/>
            </a:pPr>
            <a:r>
              <a:rPr lang="en-US" sz="1100" dirty="0"/>
              <a:t>Background Studies (continued)</a:t>
            </a:r>
          </a:p>
          <a:p>
            <a:pPr algn="ctr" defTabSz="931655">
              <a:spcAft>
                <a:spcPts val="600"/>
              </a:spcAft>
              <a:defRPr/>
            </a:pPr>
            <a:endParaRPr lang="en-US" sz="1100" dirty="0"/>
          </a:p>
          <a:p>
            <a:pPr marL="171428" indent="-171428">
              <a:buFont typeface="Arial" panose="020B0604020202020204" pitchFamily="34" charset="0"/>
              <a:buChar char="•"/>
            </a:pPr>
            <a:r>
              <a:rPr lang="en-US" sz="1100" dirty="0"/>
              <a:t>There are multiple variables (e.g., positive family supports, positive teacher and school supports, social skills, academic strengths, timing of victimization, biological makeup) that can interrupt the pathway of childhood victimization effects into adulthood.</a:t>
            </a:r>
          </a:p>
          <a:p>
            <a:pPr marL="171428" indent="-171428" defTabSz="642833">
              <a:buFont typeface="Arial" panose="020B0604020202020204" pitchFamily="34" charset="0"/>
              <a:buChar char="•"/>
              <a:defRPr/>
            </a:pPr>
            <a:r>
              <a:rPr lang="en-US" sz="1100" dirty="0"/>
              <a:t>Creating positive family support, positive teacher and school supports, teaching social skills, fostering academic inquiry </a:t>
            </a:r>
            <a:r>
              <a:rPr lang="en-US" dirty="0"/>
              <a:t>and focusing on resilience training can help students cope with victimization.</a:t>
            </a:r>
            <a:endParaRPr lang="en-US" sz="1100" dirty="0"/>
          </a:p>
          <a:p>
            <a:endParaRPr lang="en-US" sz="1100" dirty="0"/>
          </a:p>
          <a:p>
            <a:r>
              <a:rPr lang="en-US" sz="1100" dirty="0" err="1"/>
              <a:t>Ryoo</a:t>
            </a:r>
            <a:r>
              <a:rPr lang="en-US" sz="1100" dirty="0"/>
              <a:t>, J. H., Wang, C., &amp; Swearer, S. M. (2014, August 11). Examination of the change in latent statuses in bullying behaviors across time. School Psychology Quarterly. Advance online publication. </a:t>
            </a:r>
            <a:r>
              <a:rPr lang="en-US" sz="1100" u="sng" dirty="0">
                <a:hlinkClick r:id="rId3"/>
              </a:rPr>
              <a:t>http://dx.doi.org/10.1037/spq0000082</a:t>
            </a:r>
            <a:endParaRPr lang="en-US" sz="1100" dirty="0"/>
          </a:p>
          <a:p>
            <a:pPr marL="171428" indent="-171428">
              <a:buFont typeface="Arial" panose="020B0604020202020204" pitchFamily="34" charset="0"/>
              <a:buChar char="•"/>
            </a:pPr>
            <a:r>
              <a:rPr lang="en-US" sz="1100" dirty="0"/>
              <a:t>Examines fifth through ninth graders experiences with bullying over three time points </a:t>
            </a:r>
          </a:p>
          <a:p>
            <a:pPr marL="492844" lvl="1" indent="-171428">
              <a:buFont typeface="Courier New" panose="02070309020205020404" pitchFamily="49" charset="0"/>
              <a:buChar char="o"/>
            </a:pPr>
            <a:r>
              <a:rPr lang="en-US" sz="1100" dirty="0"/>
              <a:t>Changes in bully status/membership, individual characteristics that moderate bully/victim transition</a:t>
            </a:r>
          </a:p>
          <a:p>
            <a:pPr marL="171428" indent="-171428">
              <a:buFont typeface="Arial" panose="020B0604020202020204" pitchFamily="34" charset="0"/>
              <a:buChar char="•"/>
            </a:pPr>
            <a:r>
              <a:rPr lang="en-US" sz="1100" dirty="0"/>
              <a:t>Frequent targets were the students who were bullied weekly and were physically harmed regularly (47%), their property was regularly taken or damaged (39%), verbally bullied (82%), and isolated from peers due to rumors (66%). However, they were less likely to be cyberbullied (25% weekly, 18% once or twice in the past two months, 58% never)</a:t>
            </a:r>
          </a:p>
          <a:p>
            <a:pPr marL="171428" indent="-171428">
              <a:buFont typeface="Arial" panose="020B0604020202020204" pitchFamily="34" charset="0"/>
              <a:buChar char="•"/>
            </a:pPr>
            <a:r>
              <a:rPr lang="en-US" sz="1100" dirty="0"/>
              <a:t>Occasional traditional targets were the students who were occasionally bullied physically, verbally, and relationally, but not electronically. They had high probabilities for being physically harmed once or twice in the past two months (36%), their property was taken or damaged once or twice (34%), they were verbally bullied once or twice (59%), and they were once or twice isolated from peers due to rumors (42%). However 99% were never involved with cyberbullying.</a:t>
            </a:r>
          </a:p>
          <a:p>
            <a:pPr marL="171428" indent="-171428">
              <a:buFont typeface="Arial" panose="020B0604020202020204" pitchFamily="34" charset="0"/>
              <a:buChar char="•"/>
            </a:pPr>
            <a:r>
              <a:rPr lang="en-US" sz="1100" dirty="0"/>
              <a:t>Occasional cyber and traditional targets were students who were occasionally verbally, relationally, and electronically targets to bullying. These students were once or twice verbally bullied (69%), isolated from peers due to rumors (69%), and cyberbullied (57%). However they were less likely to experience physical bullying (24%) and property damage (38%).</a:t>
            </a:r>
          </a:p>
          <a:p>
            <a:pPr marL="171428" indent="-171428">
              <a:buFont typeface="Arial" panose="020B0604020202020204" pitchFamily="34" charset="0"/>
              <a:buChar char="•"/>
            </a:pPr>
            <a:r>
              <a:rPr lang="en-US" sz="1100" dirty="0"/>
              <a:t>Students were less likely to be bullied after coming back to school from summer break</a:t>
            </a:r>
          </a:p>
          <a:p>
            <a:pPr marL="171428" indent="-171428">
              <a:buFont typeface="Arial" panose="020B0604020202020204" pitchFamily="34" charset="0"/>
              <a:buChar char="•"/>
            </a:pPr>
            <a:r>
              <a:rPr lang="en-US" sz="1100" dirty="0"/>
              <a:t>Fifth graders had the highest probabilities of being frequent targets, which was less with each increasing grade, although ninth graders reported higher probabilities of being in the occasional cyber and traditional target status than the other grades.</a:t>
            </a:r>
          </a:p>
          <a:p>
            <a:pPr defTabSz="931655">
              <a:spcAft>
                <a:spcPts val="600"/>
              </a:spcAft>
              <a:defRPr/>
            </a:pPr>
            <a:endParaRPr lang="en-US" sz="1000" b="1" dirty="0">
              <a:effectLst>
                <a:glow rad="127000">
                  <a:schemeClr val="bg1"/>
                </a:glow>
              </a:effectLst>
            </a:endParaRPr>
          </a:p>
        </p:txBody>
      </p:sp>
      <p:sp>
        <p:nvSpPr>
          <p:cNvPr id="7" name="Footer Placeholder 6"/>
          <p:cNvSpPr>
            <a:spLocks noGrp="1"/>
          </p:cNvSpPr>
          <p:nvPr>
            <p:ph type="ftr" sz="quarter" idx="10"/>
          </p:nvPr>
        </p:nvSpPr>
        <p:spPr>
          <a:xfrm>
            <a:off x="670893" y="8636480"/>
            <a:ext cx="5516217" cy="464820"/>
          </a:xfrm>
          <a:prstGeom prst="rect">
            <a:avLst/>
          </a:prstGeom>
        </p:spPr>
        <p:txBody>
          <a:bodyPr/>
          <a:lstStyle/>
          <a:p>
            <a:r>
              <a:rPr lang="en-US"/>
              <a:t>© CTC SEP 2017</a:t>
            </a:r>
            <a:endParaRPr lang="en-US" dirty="0"/>
          </a:p>
        </p:txBody>
      </p:sp>
      <p:sp>
        <p:nvSpPr>
          <p:cNvPr id="9" name="Slide Number Placeholder 8"/>
          <p:cNvSpPr>
            <a:spLocks noGrp="1"/>
          </p:cNvSpPr>
          <p:nvPr>
            <p:ph type="sldNum" sz="quarter" idx="11"/>
          </p:nvPr>
        </p:nvSpPr>
        <p:spPr/>
        <p:txBody>
          <a:bodyPr/>
          <a:lstStyle/>
          <a:p>
            <a:r>
              <a:rPr lang="en-US"/>
              <a:t> Page </a:t>
            </a:r>
            <a:fld id="{49504B7A-18BB-4869-AAB5-5198E62897E6}" type="slidenum">
              <a:rPr lang="en-US" smtClean="0"/>
              <a:pPr/>
              <a:t>42</a:t>
            </a:fld>
            <a:endParaRPr lang="en-US" dirty="0"/>
          </a:p>
        </p:txBody>
      </p:sp>
      <p:sp>
        <p:nvSpPr>
          <p:cNvPr id="10" name="Header Placeholder 9"/>
          <p:cNvSpPr>
            <a:spLocks noGrp="1"/>
          </p:cNvSpPr>
          <p:nvPr>
            <p:ph type="hdr" sz="quarter" idx="12"/>
          </p:nvPr>
        </p:nvSpPr>
        <p:spPr/>
        <p:txBody>
          <a:bodyPr/>
          <a:lstStyle/>
          <a:p>
            <a:r>
              <a:rPr lang="en-US"/>
              <a:t>HEAR Anti-Bullying Presentation                   _______       Instructor Notes for Slides</a:t>
            </a:r>
            <a:endParaRPr lang="en-US" b="1" dirty="0"/>
          </a:p>
        </p:txBody>
      </p:sp>
    </p:spTree>
    <p:extLst>
      <p:ext uri="{BB962C8B-B14F-4D97-AF65-F5344CB8AC3E}">
        <p14:creationId xmlns:p14="http://schemas.microsoft.com/office/powerpoint/2010/main" val="357781638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09800" y="685800"/>
            <a:ext cx="2438400" cy="1828800"/>
          </a:xfrm>
          <a:prstGeom prst="rect">
            <a:avLst/>
          </a:prstGeom>
        </p:spPr>
      </p:sp>
      <p:sp>
        <p:nvSpPr>
          <p:cNvPr id="3" name="Notes Placeholder 2"/>
          <p:cNvSpPr>
            <a:spLocks noGrp="1"/>
          </p:cNvSpPr>
          <p:nvPr>
            <p:ph type="body" idx="1"/>
          </p:nvPr>
        </p:nvSpPr>
        <p:spPr>
          <a:xfrm>
            <a:off x="670891" y="2667001"/>
            <a:ext cx="5653709" cy="6172200"/>
          </a:xfrm>
          <a:prstGeom prst="rect">
            <a:avLst/>
          </a:prstGeom>
        </p:spPr>
        <p:txBody>
          <a:bodyPr/>
          <a:lstStyle/>
          <a:p>
            <a:pPr algn="ctr" defTabSz="931655">
              <a:spcAft>
                <a:spcPts val="600"/>
              </a:spcAft>
              <a:defRPr/>
            </a:pPr>
            <a:r>
              <a:rPr lang="en-US" sz="1100" dirty="0"/>
              <a:t>Background Studies (continued)</a:t>
            </a:r>
          </a:p>
          <a:p>
            <a:pPr marL="171428" indent="-171428">
              <a:buFont typeface="Arial" panose="020B0604020202020204" pitchFamily="34" charset="0"/>
              <a:buChar char="•"/>
            </a:pPr>
            <a:endParaRPr lang="en-US" sz="1100" dirty="0"/>
          </a:p>
          <a:p>
            <a:pPr marL="171428" indent="-171428">
              <a:buFont typeface="Arial" panose="020B0604020202020204" pitchFamily="34" charset="0"/>
              <a:buChar char="•"/>
            </a:pPr>
            <a:r>
              <a:rPr lang="en-US" sz="1100" dirty="0"/>
              <a:t>ELL students were less likely to be in the occasional target group, but more likely to be in the infrequent groups than English speaking students</a:t>
            </a:r>
          </a:p>
          <a:p>
            <a:pPr marL="171428" indent="-171428">
              <a:buFont typeface="Arial" panose="020B0604020202020204" pitchFamily="34" charset="0"/>
              <a:buChar char="•"/>
            </a:pPr>
            <a:r>
              <a:rPr lang="en-US" sz="1100" dirty="0"/>
              <a:t>It is likely that the groups will be partially based on frequency (not involved, sometimes involved, and frequently involved). It is unlikely that the groups will be based only on the type of bullying/victimization because students tend to engage in different types of bullying behaviors/victimization simultaneously, making it impossible to separate different groups only by the type of bullying/victimization.</a:t>
            </a:r>
          </a:p>
          <a:p>
            <a:endParaRPr lang="en-US" sz="1100" dirty="0"/>
          </a:p>
          <a:p>
            <a:r>
              <a:rPr lang="en-US" sz="1100" dirty="0"/>
              <a:t>Sawyer, A., Bradshaw, C., &amp; </a:t>
            </a:r>
            <a:r>
              <a:rPr lang="en-US" sz="1100" dirty="0" err="1"/>
              <a:t>O’Brennan</a:t>
            </a:r>
            <a:r>
              <a:rPr lang="en-US" sz="1100" dirty="0"/>
              <a:t>, L. (2008). Examining ethnic, gender, and developmental differences in the way children report being a target of ‘bullying’ on self-report measures. </a:t>
            </a:r>
            <a:r>
              <a:rPr lang="en-US" sz="1100" i="1" dirty="0"/>
              <a:t>Journal of Adolescent Health, 42</a:t>
            </a:r>
            <a:r>
              <a:rPr lang="en-US" sz="1100" dirty="0"/>
              <a:t>(2), 106-114. </a:t>
            </a:r>
            <a:r>
              <a:rPr lang="en-US" sz="1100" dirty="0" err="1"/>
              <a:t>doi</a:t>
            </a:r>
            <a:r>
              <a:rPr lang="en-US" sz="1100" dirty="0"/>
              <a:t>: 10.1016/j.jadohealt.2007.12.011</a:t>
            </a:r>
          </a:p>
          <a:p>
            <a:pPr marL="171428" indent="-171428" defTabSz="931655">
              <a:buFont typeface="Arial" pitchFamily="34" charset="0"/>
              <a:buChar char="•"/>
              <a:defRPr/>
            </a:pPr>
            <a:r>
              <a:rPr lang="en-US" sz="1100" dirty="0"/>
              <a:t>Using a definition-based measure, White/Caucasian students (63.87%) were more likely to report victimization than students who identified as African-American (14.73%), Hispanic (3.99%), Asian/Pacific Islander (3.58%), or Other (7.82%).</a:t>
            </a:r>
          </a:p>
          <a:p>
            <a:pPr marL="171428" indent="-171428" defTabSz="931655">
              <a:buFont typeface="Arial" pitchFamily="34" charset="0"/>
              <a:buChar char="•"/>
              <a:defRPr/>
            </a:pPr>
            <a:r>
              <a:rPr lang="en-US" sz="1100" dirty="0"/>
              <a:t>Authors conclude that there may be cultural differences in the way students perceive the victimization they experience and/or in their beliefs about victimization, which may affect their tendency to report the bullying. For example, some students may perceive more of a cultural stigma surrounding the bullying they experienced. </a:t>
            </a:r>
          </a:p>
          <a:p>
            <a:pPr marL="171428" indent="-171428" defTabSz="931655">
              <a:buFont typeface="Arial" pitchFamily="34" charset="0"/>
              <a:buChar char="•"/>
              <a:defRPr/>
            </a:pPr>
            <a:endParaRPr lang="en-US" sz="1100" dirty="0"/>
          </a:p>
          <a:p>
            <a:r>
              <a:rPr lang="en-US" sz="1100" dirty="0" err="1"/>
              <a:t>Scheithauer</a:t>
            </a:r>
            <a:r>
              <a:rPr lang="en-US" sz="1100" dirty="0"/>
              <a:t>, H., </a:t>
            </a:r>
            <a:r>
              <a:rPr lang="en-US" sz="1100" dirty="0" err="1"/>
              <a:t>Hayer</a:t>
            </a:r>
            <a:r>
              <a:rPr lang="en-US" sz="1100" dirty="0"/>
              <a:t>, T., </a:t>
            </a:r>
            <a:r>
              <a:rPr lang="en-US" sz="1100" dirty="0" err="1"/>
              <a:t>Petermann</a:t>
            </a:r>
            <a:r>
              <a:rPr lang="en-US" sz="1100" dirty="0"/>
              <a:t>, F., &amp; </a:t>
            </a:r>
            <a:r>
              <a:rPr lang="en-US" sz="1100" dirty="0" err="1"/>
              <a:t>Jugert</a:t>
            </a:r>
            <a:r>
              <a:rPr lang="en-US" sz="1100" dirty="0"/>
              <a:t>, G. (2006). Physical, verbal, and relational forms of bullying among German students: Age trends, gender differences, and correlates. </a:t>
            </a:r>
            <a:r>
              <a:rPr lang="en-US" sz="1100" i="1" dirty="0"/>
              <a:t>Aggressive Behavior, 32,</a:t>
            </a:r>
            <a:r>
              <a:rPr lang="en-US" sz="1100" dirty="0"/>
              <a:t> 261-275. doi:10.1002/ab.20128 </a:t>
            </a:r>
          </a:p>
          <a:p>
            <a:pPr marL="171428" indent="-171428" defTabSz="931655">
              <a:buFont typeface="Arial" pitchFamily="34" charset="0"/>
              <a:buChar char="•"/>
              <a:defRPr/>
            </a:pPr>
            <a:r>
              <a:rPr lang="en-US" sz="1100" dirty="0">
                <a:solidFill>
                  <a:schemeClr val="tx2">
                    <a:lumMod val="75000"/>
                  </a:schemeClr>
                </a:solidFill>
              </a:rPr>
              <a:t>The younger students are, the more likely they report being frequently bullied</a:t>
            </a:r>
            <a:r>
              <a:rPr lang="en-US" sz="1100" dirty="0"/>
              <a:t>. Reports of bullying behaviors decreased steadily across fifth (17.8%), sixth (15.7%), seventh (12%), eighth (7.1%), ninth (6.8%), and tenth grades (6.6%). </a:t>
            </a:r>
          </a:p>
          <a:p>
            <a:pPr marL="171428" indent="-171428" defTabSz="931655">
              <a:buFont typeface="Arial" pitchFamily="34" charset="0"/>
              <a:buChar char="•"/>
              <a:defRPr/>
            </a:pPr>
            <a:r>
              <a:rPr lang="en-US" sz="1100" dirty="0"/>
              <a:t>This may reflect a tendency to consider a broader range of behaviors as bullying when one is younger, more appropriately narrowing one’s definition of bullying with age. </a:t>
            </a:r>
          </a:p>
          <a:p>
            <a:pPr marL="171428" indent="-171428" defTabSz="931655">
              <a:buFont typeface="Arial" pitchFamily="34" charset="0"/>
              <a:buChar char="•"/>
              <a:defRPr/>
            </a:pPr>
            <a:r>
              <a:rPr lang="en-US" sz="1100" dirty="0"/>
              <a:t>Thus, it is likely that there is an inflated estimate of bullying among younger students.</a:t>
            </a:r>
          </a:p>
          <a:p>
            <a:pPr defTabSz="931655">
              <a:defRPr/>
            </a:pPr>
            <a:endParaRPr lang="en-US" sz="1100" dirty="0"/>
          </a:p>
          <a:p>
            <a:pPr algn="ctr" defTabSz="931655">
              <a:spcAft>
                <a:spcPts val="600"/>
              </a:spcAft>
              <a:defRPr/>
            </a:pPr>
            <a:endParaRPr lang="en-US" sz="1100" dirty="0"/>
          </a:p>
        </p:txBody>
      </p:sp>
      <p:sp>
        <p:nvSpPr>
          <p:cNvPr id="7" name="Footer Placeholder 6"/>
          <p:cNvSpPr>
            <a:spLocks noGrp="1"/>
          </p:cNvSpPr>
          <p:nvPr>
            <p:ph type="ftr" sz="quarter" idx="10"/>
          </p:nvPr>
        </p:nvSpPr>
        <p:spPr>
          <a:xfrm>
            <a:off x="670893" y="8636480"/>
            <a:ext cx="5516217" cy="464820"/>
          </a:xfrm>
          <a:prstGeom prst="rect">
            <a:avLst/>
          </a:prstGeom>
        </p:spPr>
        <p:txBody>
          <a:bodyPr/>
          <a:lstStyle/>
          <a:p>
            <a:r>
              <a:rPr lang="en-US"/>
              <a:t>© CTC SEP 2017</a:t>
            </a:r>
            <a:endParaRPr lang="en-US" dirty="0"/>
          </a:p>
        </p:txBody>
      </p:sp>
      <p:sp>
        <p:nvSpPr>
          <p:cNvPr id="9" name="Slide Number Placeholder 8"/>
          <p:cNvSpPr>
            <a:spLocks noGrp="1"/>
          </p:cNvSpPr>
          <p:nvPr>
            <p:ph type="sldNum" sz="quarter" idx="11"/>
          </p:nvPr>
        </p:nvSpPr>
        <p:spPr/>
        <p:txBody>
          <a:bodyPr/>
          <a:lstStyle/>
          <a:p>
            <a:r>
              <a:rPr lang="en-US"/>
              <a:t> Page </a:t>
            </a:r>
            <a:fld id="{49504B7A-18BB-4869-AAB5-5198E62897E6}" type="slidenum">
              <a:rPr lang="en-US" smtClean="0"/>
              <a:pPr/>
              <a:t>43</a:t>
            </a:fld>
            <a:endParaRPr lang="en-US" dirty="0"/>
          </a:p>
        </p:txBody>
      </p:sp>
      <p:sp>
        <p:nvSpPr>
          <p:cNvPr id="10" name="Header Placeholder 9"/>
          <p:cNvSpPr>
            <a:spLocks noGrp="1"/>
          </p:cNvSpPr>
          <p:nvPr>
            <p:ph type="hdr" sz="quarter" idx="12"/>
          </p:nvPr>
        </p:nvSpPr>
        <p:spPr/>
        <p:txBody>
          <a:bodyPr/>
          <a:lstStyle/>
          <a:p>
            <a:r>
              <a:rPr lang="en-US"/>
              <a:t>HEAR Anti-Bullying Presentation                   _______       Instructor Notes for Slides</a:t>
            </a:r>
            <a:endParaRPr lang="en-US" b="1" dirty="0"/>
          </a:p>
        </p:txBody>
      </p:sp>
    </p:spTree>
    <p:extLst>
      <p:ext uri="{BB962C8B-B14F-4D97-AF65-F5344CB8AC3E}">
        <p14:creationId xmlns:p14="http://schemas.microsoft.com/office/powerpoint/2010/main" val="357781638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09800" y="685800"/>
            <a:ext cx="2438400" cy="1828800"/>
          </a:xfrm>
          <a:prstGeom prst="rect">
            <a:avLst/>
          </a:prstGeom>
        </p:spPr>
      </p:sp>
      <p:sp>
        <p:nvSpPr>
          <p:cNvPr id="3" name="Notes Placeholder 2"/>
          <p:cNvSpPr>
            <a:spLocks noGrp="1"/>
          </p:cNvSpPr>
          <p:nvPr>
            <p:ph type="body" idx="1"/>
          </p:nvPr>
        </p:nvSpPr>
        <p:spPr>
          <a:xfrm>
            <a:off x="670891" y="2667001"/>
            <a:ext cx="5653709" cy="6172200"/>
          </a:xfrm>
          <a:prstGeom prst="rect">
            <a:avLst/>
          </a:prstGeom>
        </p:spPr>
        <p:txBody>
          <a:bodyPr/>
          <a:lstStyle/>
          <a:p>
            <a:pPr algn="ctr" defTabSz="931655">
              <a:spcAft>
                <a:spcPts val="600"/>
              </a:spcAft>
              <a:defRPr/>
            </a:pPr>
            <a:r>
              <a:rPr lang="en-US" sz="1100" dirty="0"/>
              <a:t>Background Studies (continued)</a:t>
            </a:r>
          </a:p>
          <a:p>
            <a:pPr algn="ctr" defTabSz="931655">
              <a:spcAft>
                <a:spcPts val="600"/>
              </a:spcAft>
              <a:defRPr/>
            </a:pPr>
            <a:endParaRPr lang="en-US" sz="1100" dirty="0"/>
          </a:p>
          <a:p>
            <a:pPr marL="171428" indent="-171428">
              <a:buFont typeface="Arial" panose="020B0604020202020204" pitchFamily="34" charset="0"/>
              <a:buChar char="•"/>
            </a:pPr>
            <a:r>
              <a:rPr lang="en-US" sz="1100" dirty="0"/>
              <a:t>Being bullied by being called gay has negative effects on boys’ psychosocial functioning.</a:t>
            </a:r>
          </a:p>
          <a:p>
            <a:pPr marL="171428" indent="-171428">
              <a:buFont typeface="Arial" panose="020B0604020202020204" pitchFamily="34" charset="0"/>
              <a:buChar char="•"/>
            </a:pPr>
            <a:r>
              <a:rPr lang="en-US" sz="1100" dirty="0"/>
              <a:t>Adults should intervene when they hear students saying homophobic slurs (i.e., “gay,” “faggot,” “dyke,” etc.).</a:t>
            </a:r>
          </a:p>
          <a:p>
            <a:pPr marL="171428" indent="-171428">
              <a:buFont typeface="Arial" panose="020B0604020202020204" pitchFamily="34" charset="0"/>
              <a:buChar char="•"/>
            </a:pPr>
            <a:r>
              <a:rPr lang="en-US" sz="1100" dirty="0"/>
              <a:t>Words DO hurt and have a negative impact on students.</a:t>
            </a:r>
          </a:p>
          <a:p>
            <a:pPr marL="171428" indent="-171428">
              <a:buFont typeface="Arial" panose="020B0604020202020204" pitchFamily="34" charset="0"/>
              <a:buChar char="•"/>
            </a:pPr>
            <a:r>
              <a:rPr lang="en-US" sz="1100" dirty="0"/>
              <a:t>Additional reading: </a:t>
            </a:r>
            <a:r>
              <a:rPr lang="en-US" sz="1100" i="1" dirty="0"/>
              <a:t>Words wound</a:t>
            </a:r>
            <a:r>
              <a:rPr lang="en-US" sz="1100" dirty="0"/>
              <a:t> by Justin W. </a:t>
            </a:r>
            <a:r>
              <a:rPr lang="en-US" sz="1100" dirty="0" err="1"/>
              <a:t>Patchin</a:t>
            </a:r>
            <a:r>
              <a:rPr lang="en-US" sz="1100" dirty="0"/>
              <a:t> and Sameer </a:t>
            </a:r>
            <a:r>
              <a:rPr lang="en-US" sz="1100" dirty="0" err="1"/>
              <a:t>Hinduja</a:t>
            </a:r>
            <a:r>
              <a:rPr lang="en-US" sz="1100" dirty="0"/>
              <a:t> (2014). Free Spirit Publishing. </a:t>
            </a:r>
            <a:r>
              <a:rPr lang="en-US" sz="1100" u="sng" dirty="0">
                <a:hlinkClick r:id="rId3"/>
              </a:rPr>
              <a:t>http://www.amazon.com/Words-Wound-Delete-Cyberbullying-Kindness/dp/1575424517/ref=sr_1_1?ie=UTF8&amp;qid=1431881111&amp;sr=8-1&amp;keywords=words+wound</a:t>
            </a:r>
            <a:r>
              <a:rPr lang="en-US" sz="1100" dirty="0"/>
              <a:t>  </a:t>
            </a:r>
          </a:p>
          <a:p>
            <a:r>
              <a:rPr lang="en-US" sz="1100" dirty="0"/>
              <a:t> </a:t>
            </a:r>
          </a:p>
          <a:p>
            <a:r>
              <a:rPr lang="en-US" sz="1100" dirty="0"/>
              <a:t>Centers for Disease Control and Prevention, </a:t>
            </a:r>
            <a:r>
              <a:rPr lang="en-US" sz="1100" u="sng" dirty="0"/>
              <a:t>2011 Youth Risk Behavior Survey </a:t>
            </a:r>
          </a:p>
          <a:p>
            <a:pPr marL="171428" indent="-171428">
              <a:buFont typeface="Arial" panose="020B0604020202020204" pitchFamily="34" charset="0"/>
              <a:buChar char="•"/>
            </a:pPr>
            <a:r>
              <a:rPr lang="en-US" sz="1100" dirty="0"/>
              <a:t>Adolescents and adults are often unaware that teens experience dating violence. In a nationwide survey, 9.4 percent of high school students report being hit, slapped, or physically hurt on purpose by their boyfriend or girlfriend in the 12 months prior to the survey.</a:t>
            </a:r>
            <a:r>
              <a:rPr lang="en-US" sz="1200" dirty="0"/>
              <a:t> </a:t>
            </a:r>
            <a:r>
              <a:rPr lang="en-US" sz="1100" u="sng" dirty="0">
                <a:hlinkClick r:id="rId4"/>
              </a:rPr>
              <a:t>http://www.cdc.gov/violenceprevention/intimatepartnerviolence/teen_dating_violence.html</a:t>
            </a:r>
            <a:endParaRPr lang="en-US" sz="1100" u="sng" dirty="0"/>
          </a:p>
          <a:p>
            <a:pPr algn="ctr" defTabSz="931655">
              <a:spcAft>
                <a:spcPts val="600"/>
              </a:spcAft>
              <a:defRPr/>
            </a:pPr>
            <a:endParaRPr lang="en-US" sz="1100" dirty="0"/>
          </a:p>
        </p:txBody>
      </p:sp>
      <p:sp>
        <p:nvSpPr>
          <p:cNvPr id="7" name="Footer Placeholder 6"/>
          <p:cNvSpPr>
            <a:spLocks noGrp="1"/>
          </p:cNvSpPr>
          <p:nvPr>
            <p:ph type="ftr" sz="quarter" idx="10"/>
          </p:nvPr>
        </p:nvSpPr>
        <p:spPr>
          <a:xfrm>
            <a:off x="670893" y="8636480"/>
            <a:ext cx="5516217" cy="464820"/>
          </a:xfrm>
          <a:prstGeom prst="rect">
            <a:avLst/>
          </a:prstGeom>
        </p:spPr>
        <p:txBody>
          <a:bodyPr/>
          <a:lstStyle/>
          <a:p>
            <a:r>
              <a:rPr lang="en-US"/>
              <a:t>© CTC SEP 2017</a:t>
            </a:r>
            <a:endParaRPr lang="en-US" dirty="0"/>
          </a:p>
        </p:txBody>
      </p:sp>
      <p:sp>
        <p:nvSpPr>
          <p:cNvPr id="9" name="Slide Number Placeholder 8"/>
          <p:cNvSpPr>
            <a:spLocks noGrp="1"/>
          </p:cNvSpPr>
          <p:nvPr>
            <p:ph type="sldNum" sz="quarter" idx="11"/>
          </p:nvPr>
        </p:nvSpPr>
        <p:spPr/>
        <p:txBody>
          <a:bodyPr/>
          <a:lstStyle/>
          <a:p>
            <a:r>
              <a:rPr lang="en-US"/>
              <a:t> Page </a:t>
            </a:r>
            <a:fld id="{49504B7A-18BB-4869-AAB5-5198E62897E6}" type="slidenum">
              <a:rPr lang="en-US" smtClean="0"/>
              <a:pPr/>
              <a:t>44</a:t>
            </a:fld>
            <a:endParaRPr lang="en-US" dirty="0"/>
          </a:p>
        </p:txBody>
      </p:sp>
      <p:sp>
        <p:nvSpPr>
          <p:cNvPr id="10" name="Header Placeholder 9"/>
          <p:cNvSpPr>
            <a:spLocks noGrp="1"/>
          </p:cNvSpPr>
          <p:nvPr>
            <p:ph type="hdr" sz="quarter" idx="12"/>
          </p:nvPr>
        </p:nvSpPr>
        <p:spPr/>
        <p:txBody>
          <a:bodyPr/>
          <a:lstStyle/>
          <a:p>
            <a:r>
              <a:rPr lang="en-US"/>
              <a:t>HEAR Anti-Bullying Presentation                   _______       Instructor Notes for Slides</a:t>
            </a:r>
            <a:endParaRPr lang="en-US" b="1" dirty="0"/>
          </a:p>
        </p:txBody>
      </p:sp>
    </p:spTree>
    <p:extLst>
      <p:ext uri="{BB962C8B-B14F-4D97-AF65-F5344CB8AC3E}">
        <p14:creationId xmlns:p14="http://schemas.microsoft.com/office/powerpoint/2010/main" val="35778163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58913" y="750888"/>
            <a:ext cx="3873500" cy="2906712"/>
          </a:xfrm>
          <a:prstGeom prst="rect">
            <a:avLst/>
          </a:prstGeom>
        </p:spPr>
      </p:sp>
      <p:sp>
        <p:nvSpPr>
          <p:cNvPr id="3" name="Notes Placeholder 2"/>
          <p:cNvSpPr>
            <a:spLocks noGrp="1"/>
          </p:cNvSpPr>
          <p:nvPr>
            <p:ph type="body" idx="1"/>
          </p:nvPr>
        </p:nvSpPr>
        <p:spPr>
          <a:xfrm>
            <a:off x="685801" y="3708400"/>
            <a:ext cx="5638800" cy="4953000"/>
          </a:xfrm>
          <a:prstGeom prst="rect">
            <a:avLst/>
          </a:prstGeom>
        </p:spPr>
        <p:txBody>
          <a:bodyPr/>
          <a:lstStyle/>
          <a:p>
            <a:r>
              <a:rPr lang="en-US" sz="1200" b="1" dirty="0"/>
              <a:t>So, these attributes are actually the </a:t>
            </a:r>
            <a:r>
              <a:rPr lang="en-US" sz="1200" b="1" u="sng" dirty="0"/>
              <a:t>National Guard Core Values</a:t>
            </a:r>
            <a:r>
              <a:rPr lang="en-US" sz="1200" b="1" dirty="0"/>
              <a:t>, but they are important to follow everywhere: at school, at work, and in your community – not just for those in the Guard. Here’s what they mean to us:</a:t>
            </a:r>
          </a:p>
          <a:p>
            <a:endParaRPr lang="en-US" sz="900" b="1" dirty="0"/>
          </a:p>
          <a:p>
            <a:pPr marL="0" lvl="1" defTabSz="931655">
              <a:spcAft>
                <a:spcPts val="600"/>
              </a:spcAft>
              <a:defRPr/>
            </a:pPr>
            <a:r>
              <a:rPr lang="en-US" sz="1200" b="1" u="sng" dirty="0"/>
              <a:t>Loyalty</a:t>
            </a:r>
            <a:r>
              <a:rPr lang="en-US" sz="1200" b="1" dirty="0"/>
              <a:t>:  Be faithful and responsible not only to your small group of friends but to all those you are connected to because they belong to your school or community.</a:t>
            </a:r>
          </a:p>
          <a:p>
            <a:pPr marL="0" lvl="1" defTabSz="931655">
              <a:spcAft>
                <a:spcPts val="600"/>
              </a:spcAft>
              <a:defRPr/>
            </a:pPr>
            <a:r>
              <a:rPr lang="en-US" sz="1200" b="1" u="sng" dirty="0"/>
              <a:t>Duty</a:t>
            </a:r>
            <a:r>
              <a:rPr lang="en-US" sz="1200" b="1" dirty="0"/>
              <a:t>: Do what you say you’re going to do. Respect rules and authority. Fulfill your commitments to “standard” to the best of your ability.</a:t>
            </a:r>
            <a:r>
              <a:rPr lang="en-US" sz="1200" dirty="0"/>
              <a:t>  </a:t>
            </a:r>
          </a:p>
          <a:p>
            <a:pPr marL="0" lvl="1" defTabSz="931655">
              <a:spcAft>
                <a:spcPts val="600"/>
              </a:spcAft>
              <a:defRPr/>
            </a:pPr>
            <a:r>
              <a:rPr lang="en-US" sz="1200" b="1" u="sng" dirty="0"/>
              <a:t>Respect</a:t>
            </a:r>
            <a:r>
              <a:rPr lang="en-US" sz="1200" b="1" dirty="0"/>
              <a:t>:  Treat others like you want to be treated.</a:t>
            </a:r>
          </a:p>
          <a:p>
            <a:pPr marL="0" lvl="1" defTabSz="931655">
              <a:spcAft>
                <a:spcPts val="600"/>
              </a:spcAft>
              <a:defRPr/>
            </a:pPr>
            <a:r>
              <a:rPr lang="en-US" sz="1200" b="1" u="sng" dirty="0"/>
              <a:t>Selfless Service</a:t>
            </a:r>
            <a:r>
              <a:rPr lang="en-US" sz="1200" b="1" dirty="0"/>
              <a:t>: Volunteer to assist, protect, or defend others, especially those who can’t defend themselves.</a:t>
            </a:r>
          </a:p>
          <a:p>
            <a:pPr marL="0" lvl="1" defTabSz="931655">
              <a:spcAft>
                <a:spcPts val="600"/>
              </a:spcAft>
              <a:defRPr/>
            </a:pPr>
            <a:r>
              <a:rPr lang="en-US" sz="1200" b="1" u="sng" dirty="0"/>
              <a:t>Honor</a:t>
            </a:r>
            <a:r>
              <a:rPr lang="en-US" sz="1200" b="1" dirty="0"/>
              <a:t>: Act according to your highest moral principles and</a:t>
            </a:r>
            <a:r>
              <a:rPr lang="en-US" sz="1200" dirty="0"/>
              <a:t> </a:t>
            </a:r>
            <a:r>
              <a:rPr lang="en-US" sz="1200" b="1" dirty="0"/>
              <a:t>respect the dignity and honor of others, including those who are different than you.</a:t>
            </a:r>
            <a:endParaRPr lang="en-US" sz="1200" dirty="0"/>
          </a:p>
          <a:p>
            <a:pPr marL="0" lvl="1" defTabSz="931655">
              <a:spcAft>
                <a:spcPts val="600"/>
              </a:spcAft>
              <a:defRPr/>
            </a:pPr>
            <a:r>
              <a:rPr lang="en-US" sz="1200" b="1" u="sng" dirty="0"/>
              <a:t>Integrity</a:t>
            </a:r>
            <a:r>
              <a:rPr lang="en-US" sz="1200" b="1" dirty="0"/>
              <a:t>:  When no one is looking, you do the right thing anyway! </a:t>
            </a:r>
          </a:p>
          <a:p>
            <a:pPr marL="0" lvl="1" defTabSz="931655">
              <a:spcAft>
                <a:spcPts val="600"/>
              </a:spcAft>
              <a:defRPr/>
            </a:pPr>
            <a:r>
              <a:rPr lang="en-US" sz="1200" b="1" u="sng" dirty="0"/>
              <a:t>Personal Courage</a:t>
            </a:r>
            <a:r>
              <a:rPr lang="en-US" sz="1200" b="1" dirty="0"/>
              <a:t>: Stand up for those who may not be able to stand up for themselves and work to be fair and just.</a:t>
            </a:r>
            <a:r>
              <a:rPr lang="en-US" sz="1200" dirty="0"/>
              <a:t> </a:t>
            </a:r>
            <a:r>
              <a:rPr lang="en-US" sz="1200" b="1" dirty="0"/>
              <a:t>This is at the heart of being a good person and citizen.</a:t>
            </a:r>
          </a:p>
          <a:p>
            <a:pPr marL="0" lvl="1" defTabSz="931655">
              <a:spcAft>
                <a:spcPts val="600"/>
              </a:spcAft>
              <a:defRPr/>
            </a:pPr>
            <a:r>
              <a:rPr lang="en-US" sz="1200" b="1" dirty="0"/>
              <a:t>These core values are what the 350,000 men and women that are members of the Army National Guard try to live by every day – whether they are on their civilian jobs or in uniform, whether rescuing someone from a flood or overseas defending our nation.  We try our best every single day to live these values.  THEY ARE who WE ARE!</a:t>
            </a:r>
          </a:p>
          <a:p>
            <a:pPr marL="0" lvl="1" defTabSz="931655">
              <a:spcAft>
                <a:spcPts val="600"/>
              </a:spcAft>
              <a:defRPr/>
            </a:pPr>
            <a:endParaRPr lang="en-US" sz="400" b="1" dirty="0"/>
          </a:p>
          <a:p>
            <a:pPr marL="0" lvl="1" defTabSz="931655">
              <a:spcAft>
                <a:spcPts val="600"/>
              </a:spcAft>
              <a:defRPr/>
            </a:pPr>
            <a:r>
              <a:rPr lang="en-US" sz="1200" b="1" dirty="0"/>
              <a:t>So, now let’s go to page 3 in your workbooks and consider what can happen when people don’t live these kinds of values.</a:t>
            </a:r>
          </a:p>
          <a:p>
            <a:pPr marL="0" lvl="1" defTabSz="931655">
              <a:defRPr/>
            </a:pPr>
            <a:endParaRPr lang="en-US" sz="1200" dirty="0"/>
          </a:p>
          <a:p>
            <a:endParaRPr lang="en-US" sz="1200" dirty="0"/>
          </a:p>
        </p:txBody>
      </p:sp>
      <p:sp>
        <p:nvSpPr>
          <p:cNvPr id="8" name="Footer Placeholder 7"/>
          <p:cNvSpPr>
            <a:spLocks noGrp="1"/>
          </p:cNvSpPr>
          <p:nvPr>
            <p:ph type="ftr" sz="quarter" idx="10"/>
          </p:nvPr>
        </p:nvSpPr>
        <p:spPr>
          <a:xfrm>
            <a:off x="670893" y="8636480"/>
            <a:ext cx="5516217" cy="464820"/>
          </a:xfrm>
          <a:prstGeom prst="rect">
            <a:avLst/>
          </a:prstGeom>
        </p:spPr>
        <p:txBody>
          <a:bodyPr/>
          <a:lstStyle/>
          <a:p>
            <a:r>
              <a:rPr lang="en-US"/>
              <a:t>© CTC SEP 2017</a:t>
            </a:r>
            <a:endParaRPr lang="en-US" dirty="0"/>
          </a:p>
        </p:txBody>
      </p:sp>
      <p:sp>
        <p:nvSpPr>
          <p:cNvPr id="9" name="Slide Number Placeholder 8"/>
          <p:cNvSpPr>
            <a:spLocks noGrp="1"/>
          </p:cNvSpPr>
          <p:nvPr>
            <p:ph type="sldNum" sz="quarter" idx="11"/>
          </p:nvPr>
        </p:nvSpPr>
        <p:spPr/>
        <p:txBody>
          <a:bodyPr/>
          <a:lstStyle/>
          <a:p>
            <a:r>
              <a:rPr lang="en-US"/>
              <a:t> Page </a:t>
            </a:r>
            <a:fld id="{49504B7A-18BB-4869-AAB5-5198E62897E6}" type="slidenum">
              <a:rPr lang="en-US" smtClean="0"/>
              <a:pPr/>
              <a:t>5</a:t>
            </a:fld>
            <a:endParaRPr lang="en-US" dirty="0"/>
          </a:p>
        </p:txBody>
      </p:sp>
      <p:sp>
        <p:nvSpPr>
          <p:cNvPr id="10" name="Header Placeholder 9"/>
          <p:cNvSpPr>
            <a:spLocks noGrp="1"/>
          </p:cNvSpPr>
          <p:nvPr>
            <p:ph type="hdr" sz="quarter" idx="12"/>
          </p:nvPr>
        </p:nvSpPr>
        <p:spPr/>
        <p:txBody>
          <a:bodyPr/>
          <a:lstStyle/>
          <a:p>
            <a:r>
              <a:rPr lang="en-US"/>
              <a:t>HEAR Anti-Bullying Presentation                   _______       Instructor Notes for Slides</a:t>
            </a:r>
            <a:endParaRPr lang="en-US" b="1" dirty="0"/>
          </a:p>
        </p:txBody>
      </p:sp>
    </p:spTree>
    <p:extLst>
      <p:ext uri="{BB962C8B-B14F-4D97-AF65-F5344CB8AC3E}">
        <p14:creationId xmlns:p14="http://schemas.microsoft.com/office/powerpoint/2010/main" val="5071582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a:prstGeom prst="rect">
            <a:avLst/>
          </a:prstGeom>
        </p:spPr>
      </p:sp>
      <p:sp>
        <p:nvSpPr>
          <p:cNvPr id="3" name="Notes Placeholder 2"/>
          <p:cNvSpPr>
            <a:spLocks noGrp="1"/>
          </p:cNvSpPr>
          <p:nvPr>
            <p:ph type="body" idx="1"/>
          </p:nvPr>
        </p:nvSpPr>
        <p:spPr>
          <a:xfrm>
            <a:off x="685800" y="4415791"/>
            <a:ext cx="5486400" cy="4183380"/>
          </a:xfrm>
          <a:prstGeom prst="rect">
            <a:avLst/>
          </a:prstGeom>
        </p:spPr>
        <p:txBody>
          <a:bodyPr/>
          <a:lstStyle/>
          <a:p>
            <a:r>
              <a:rPr lang="en-US" sz="1200" b="1" dirty="0"/>
              <a:t>Bullying is completely different than the values we just discussed. We all have ideas about what bullying is. How do you define it? </a:t>
            </a:r>
            <a:r>
              <a:rPr lang="en-US" sz="1200" dirty="0"/>
              <a:t>Give students a few seconds to write down their responses and then ask a few students to share. </a:t>
            </a:r>
          </a:p>
          <a:p>
            <a:endParaRPr lang="en-US" sz="1200" dirty="0"/>
          </a:p>
          <a:p>
            <a:r>
              <a:rPr lang="en-US" sz="1200" b="1" dirty="0"/>
              <a:t>Let’s see how your definitions compare with how experts define it. </a:t>
            </a:r>
            <a:r>
              <a:rPr lang="en-US" sz="1200" dirty="0"/>
              <a:t>Click for the main characteristics of bullying.</a:t>
            </a:r>
            <a:endParaRPr lang="en-US" sz="1200" b="1" dirty="0"/>
          </a:p>
          <a:p>
            <a:endParaRPr lang="en-US" sz="1200" b="1" dirty="0"/>
          </a:p>
          <a:p>
            <a:r>
              <a:rPr lang="en-US" sz="1200" b="1" dirty="0"/>
              <a:t>There are many different definitions, but most experts agree that bullying has 3 main characteristics: </a:t>
            </a:r>
          </a:p>
          <a:p>
            <a:pPr marL="457200" indent="-228600"/>
            <a:r>
              <a:rPr lang="en-US" sz="1200" b="1" dirty="0"/>
              <a:t>1. 	It’s unwanted and harmful. </a:t>
            </a:r>
          </a:p>
          <a:p>
            <a:pPr marL="457200" indent="-228600"/>
            <a:r>
              <a:rPr lang="en-US" sz="1200" b="1" dirty="0"/>
              <a:t>2. 	One person or group of people tries to exhibit power over another person or group of people. </a:t>
            </a:r>
          </a:p>
          <a:p>
            <a:pPr marL="457200" indent="-228600">
              <a:buAutoNum type="arabicPeriod" startAt="3"/>
            </a:pPr>
            <a:r>
              <a:rPr lang="en-US" sz="1200" b="1" dirty="0"/>
              <a:t>It happens again and again.</a:t>
            </a:r>
          </a:p>
          <a:p>
            <a:pPr marL="457200" indent="-228600">
              <a:buAutoNum type="arabicPeriod" startAt="3"/>
            </a:pPr>
            <a:endParaRPr lang="en-US" sz="1200" b="1" dirty="0"/>
          </a:p>
          <a:p>
            <a:r>
              <a:rPr lang="en-US" sz="1200" b="1" dirty="0"/>
              <a:t>It’s a relationship problem. It affects the person targeted, the person bullying, the person being bullied, families, bystanders, upstanders, and the larger community, as we’ll see in just a minute. If you can spot a relationship – it can be impacted by bullying.</a:t>
            </a:r>
          </a:p>
        </p:txBody>
      </p:sp>
      <p:sp>
        <p:nvSpPr>
          <p:cNvPr id="7" name="Footer Placeholder 6"/>
          <p:cNvSpPr>
            <a:spLocks noGrp="1"/>
          </p:cNvSpPr>
          <p:nvPr>
            <p:ph type="ftr" sz="quarter" idx="10"/>
          </p:nvPr>
        </p:nvSpPr>
        <p:spPr>
          <a:xfrm>
            <a:off x="670893" y="8636480"/>
            <a:ext cx="5516217" cy="464820"/>
          </a:xfrm>
          <a:prstGeom prst="rect">
            <a:avLst/>
          </a:prstGeom>
        </p:spPr>
        <p:txBody>
          <a:bodyPr/>
          <a:lstStyle/>
          <a:p>
            <a:r>
              <a:rPr lang="en-US"/>
              <a:t>© CTC SEP 2017</a:t>
            </a:r>
            <a:endParaRPr lang="en-US" dirty="0"/>
          </a:p>
        </p:txBody>
      </p:sp>
      <p:sp>
        <p:nvSpPr>
          <p:cNvPr id="9" name="Slide Number Placeholder 8"/>
          <p:cNvSpPr>
            <a:spLocks noGrp="1"/>
          </p:cNvSpPr>
          <p:nvPr>
            <p:ph type="sldNum" sz="quarter" idx="11"/>
          </p:nvPr>
        </p:nvSpPr>
        <p:spPr/>
        <p:txBody>
          <a:bodyPr/>
          <a:lstStyle/>
          <a:p>
            <a:r>
              <a:rPr lang="en-US"/>
              <a:t> Page </a:t>
            </a:r>
            <a:fld id="{49504B7A-18BB-4869-AAB5-5198E62897E6}" type="slidenum">
              <a:rPr lang="en-US" smtClean="0"/>
              <a:pPr/>
              <a:t>6</a:t>
            </a:fld>
            <a:endParaRPr lang="en-US" dirty="0"/>
          </a:p>
        </p:txBody>
      </p:sp>
      <p:sp>
        <p:nvSpPr>
          <p:cNvPr id="10" name="Header Placeholder 9"/>
          <p:cNvSpPr>
            <a:spLocks noGrp="1"/>
          </p:cNvSpPr>
          <p:nvPr>
            <p:ph type="hdr" sz="quarter" idx="12"/>
          </p:nvPr>
        </p:nvSpPr>
        <p:spPr/>
        <p:txBody>
          <a:bodyPr/>
          <a:lstStyle/>
          <a:p>
            <a:r>
              <a:rPr lang="en-US"/>
              <a:t>HEAR Anti-Bullying Presentation                   _______       Instructor Notes for Slides</a:t>
            </a:r>
            <a:endParaRPr lang="en-US" b="1" dirty="0"/>
          </a:p>
        </p:txBody>
      </p:sp>
    </p:spTree>
    <p:extLst>
      <p:ext uri="{BB962C8B-B14F-4D97-AF65-F5344CB8AC3E}">
        <p14:creationId xmlns:p14="http://schemas.microsoft.com/office/powerpoint/2010/main" val="29788360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a:prstGeom prst="rect">
            <a:avLst/>
          </a:prstGeom>
        </p:spPr>
      </p:sp>
      <p:sp>
        <p:nvSpPr>
          <p:cNvPr id="3" name="Notes Placeholder 2"/>
          <p:cNvSpPr>
            <a:spLocks noGrp="1"/>
          </p:cNvSpPr>
          <p:nvPr>
            <p:ph type="body" idx="1"/>
          </p:nvPr>
        </p:nvSpPr>
        <p:spPr>
          <a:xfrm>
            <a:off x="685800" y="4415791"/>
            <a:ext cx="5486400" cy="4183380"/>
          </a:xfrm>
          <a:prstGeom prst="rect">
            <a:avLst/>
          </a:prstGeom>
        </p:spPr>
        <p:txBody>
          <a:bodyPr/>
          <a:lstStyle/>
          <a:p>
            <a:r>
              <a:rPr lang="en-US" sz="1200" b="1" dirty="0"/>
              <a:t>We need to point out that it is easy to be a little confused by the definition, however. Don’t think that the bullying</a:t>
            </a:r>
            <a:r>
              <a:rPr lang="en-US" sz="1200" b="1" baseline="0" dirty="0"/>
              <a:t> has to always occur between the same two people or same groups of people.</a:t>
            </a:r>
          </a:p>
          <a:p>
            <a:endParaRPr lang="en-US" sz="1200" b="1" baseline="0" dirty="0"/>
          </a:p>
          <a:p>
            <a:r>
              <a:rPr lang="en-US" sz="1200" b="1" baseline="0" dirty="0"/>
              <a:t>The REPEAT part of the definition refers to the PERSON BULLYING, not the PERSON BEING BULLIED.</a:t>
            </a:r>
          </a:p>
          <a:p>
            <a:endParaRPr lang="en-US" sz="1200" b="1" baseline="0" dirty="0"/>
          </a:p>
          <a:p>
            <a:r>
              <a:rPr lang="en-US" sz="1200" b="1" baseline="0" dirty="0"/>
              <a:t>For example:</a:t>
            </a:r>
          </a:p>
          <a:p>
            <a:pPr marL="514350" indent="-514350" algn="l">
              <a:lnSpc>
                <a:spcPct val="120000"/>
              </a:lnSpc>
              <a:spcBef>
                <a:spcPts val="1687"/>
              </a:spcBef>
              <a:buFont typeface="Arial" panose="020B0604020202020204" pitchFamily="34" charset="0"/>
              <a:buChar char="•"/>
            </a:pPr>
            <a:r>
              <a:rPr lang="en-US" sz="1200" b="1" dirty="0">
                <a:solidFill>
                  <a:schemeClr val="tx1"/>
                </a:solidFill>
                <a:effectLst>
                  <a:glow rad="127000">
                    <a:schemeClr val="bg1">
                      <a:alpha val="60000"/>
                    </a:schemeClr>
                  </a:glow>
                </a:effectLst>
                <a:sym typeface="Arial" charset="0"/>
              </a:rPr>
              <a:t>On Monday maybe John is the one bullied.</a:t>
            </a:r>
          </a:p>
          <a:p>
            <a:pPr marL="514350" indent="-514350" algn="l">
              <a:lnSpc>
                <a:spcPct val="120000"/>
              </a:lnSpc>
              <a:spcBef>
                <a:spcPts val="1687"/>
              </a:spcBef>
              <a:buFont typeface="Arial" panose="020B0604020202020204" pitchFamily="34" charset="0"/>
              <a:buChar char="•"/>
            </a:pPr>
            <a:r>
              <a:rPr lang="en-US" sz="1200" b="1" dirty="0">
                <a:solidFill>
                  <a:schemeClr val="tx1"/>
                </a:solidFill>
                <a:effectLst>
                  <a:glow rad="127000">
                    <a:schemeClr val="bg1">
                      <a:alpha val="60000"/>
                    </a:schemeClr>
                  </a:glow>
                </a:effectLst>
                <a:sym typeface="Arial" charset="0"/>
              </a:rPr>
              <a:t>On Tuesday, perhaps it might be Nicole.</a:t>
            </a:r>
          </a:p>
          <a:p>
            <a:pPr marL="514350" indent="-514350" algn="l">
              <a:lnSpc>
                <a:spcPct val="120000"/>
              </a:lnSpc>
              <a:spcBef>
                <a:spcPts val="1687"/>
              </a:spcBef>
              <a:buFont typeface="Arial" panose="020B0604020202020204" pitchFamily="34" charset="0"/>
              <a:buChar char="•"/>
            </a:pPr>
            <a:r>
              <a:rPr lang="en-US" sz="1200" b="1" dirty="0">
                <a:solidFill>
                  <a:schemeClr val="tx1"/>
                </a:solidFill>
                <a:effectLst>
                  <a:glow rad="127000">
                    <a:schemeClr val="bg1">
                      <a:alpha val="60000"/>
                    </a:schemeClr>
                  </a:glow>
                </a:effectLst>
                <a:sym typeface="Arial" charset="0"/>
              </a:rPr>
              <a:t>By Thursday maybe the person bullying moved on to pick on Erik.</a:t>
            </a:r>
          </a:p>
          <a:p>
            <a:pPr marL="0" indent="0" algn="l">
              <a:lnSpc>
                <a:spcPct val="120000"/>
              </a:lnSpc>
              <a:spcBef>
                <a:spcPts val="1687"/>
              </a:spcBef>
              <a:buFont typeface="Arial" panose="020B0604020202020204" pitchFamily="34" charset="0"/>
              <a:buNone/>
            </a:pPr>
            <a:r>
              <a:rPr lang="en-US" sz="1200" b="1" dirty="0">
                <a:solidFill>
                  <a:schemeClr val="tx1"/>
                </a:solidFill>
                <a:effectLst>
                  <a:glow rad="127000">
                    <a:schemeClr val="bg1">
                      <a:alpha val="60000"/>
                    </a:schemeClr>
                  </a:glow>
                </a:effectLst>
                <a:sym typeface="Arial" charset="0"/>
              </a:rPr>
              <a:t>John, Nicole, and Erik all have one thing in common, the same person picked on them. That person meets the definition of one bullying. </a:t>
            </a:r>
          </a:p>
          <a:p>
            <a:pPr marL="0" indent="0" algn="l">
              <a:lnSpc>
                <a:spcPct val="120000"/>
              </a:lnSpc>
              <a:spcBef>
                <a:spcPts val="1687"/>
              </a:spcBef>
              <a:buFont typeface="Arial" panose="020B0604020202020204" pitchFamily="34" charset="0"/>
              <a:buNone/>
            </a:pPr>
            <a:r>
              <a:rPr lang="en-US" sz="1200" b="1" dirty="0">
                <a:solidFill>
                  <a:schemeClr val="tx1"/>
                </a:solidFill>
                <a:effectLst>
                  <a:glow rad="127000">
                    <a:schemeClr val="bg1">
                      <a:alpha val="60000"/>
                    </a:schemeClr>
                  </a:glow>
                </a:effectLst>
                <a:sym typeface="Arial" charset="0"/>
              </a:rPr>
              <a:t>And while none of these three targets experienced a repeat offense, </a:t>
            </a:r>
            <a:r>
              <a:rPr lang="en-US" sz="1200" b="1" u="sng" dirty="0">
                <a:solidFill>
                  <a:schemeClr val="tx1"/>
                </a:solidFill>
                <a:effectLst>
                  <a:glow rad="127000">
                    <a:schemeClr val="bg1">
                      <a:alpha val="60000"/>
                    </a:schemeClr>
                  </a:glow>
                </a:effectLst>
                <a:sym typeface="Arial" charset="0"/>
              </a:rPr>
              <a:t>the one BULLYING repeated the behavior</a:t>
            </a:r>
            <a:r>
              <a:rPr lang="en-US" sz="1200" b="1" dirty="0">
                <a:solidFill>
                  <a:schemeClr val="tx1"/>
                </a:solidFill>
                <a:effectLst>
                  <a:glow rad="127000">
                    <a:schemeClr val="bg1">
                      <a:alpha val="60000"/>
                    </a:schemeClr>
                  </a:glow>
                </a:effectLst>
                <a:sym typeface="Arial" charset="0"/>
              </a:rPr>
              <a:t>.</a:t>
            </a:r>
            <a:endParaRPr lang="en-US" sz="1200" b="1" dirty="0">
              <a:solidFill>
                <a:srgbClr val="FFFF00"/>
              </a:solidFill>
              <a:effectLst>
                <a:glow rad="127000">
                  <a:schemeClr val="bg1">
                    <a:alpha val="60000"/>
                  </a:schemeClr>
                </a:glow>
              </a:effectLst>
              <a:sym typeface="Arial" charset="0"/>
            </a:endParaRPr>
          </a:p>
          <a:p>
            <a:endParaRPr lang="en-US" sz="1200" b="1" dirty="0"/>
          </a:p>
        </p:txBody>
      </p:sp>
      <p:sp>
        <p:nvSpPr>
          <p:cNvPr id="9" name="Footer Placeholder 8"/>
          <p:cNvSpPr>
            <a:spLocks noGrp="1"/>
          </p:cNvSpPr>
          <p:nvPr>
            <p:ph type="ftr" sz="quarter" idx="10"/>
          </p:nvPr>
        </p:nvSpPr>
        <p:spPr>
          <a:xfrm>
            <a:off x="670893" y="8636480"/>
            <a:ext cx="5516217" cy="464820"/>
          </a:xfrm>
          <a:prstGeom prst="rect">
            <a:avLst/>
          </a:prstGeom>
        </p:spPr>
        <p:txBody>
          <a:bodyPr/>
          <a:lstStyle/>
          <a:p>
            <a:r>
              <a:rPr lang="en-US"/>
              <a:t>© CTC SEP 2017</a:t>
            </a:r>
            <a:endParaRPr lang="en-US" dirty="0"/>
          </a:p>
        </p:txBody>
      </p:sp>
      <p:sp>
        <p:nvSpPr>
          <p:cNvPr id="10" name="Slide Number Placeholder 9"/>
          <p:cNvSpPr>
            <a:spLocks noGrp="1"/>
          </p:cNvSpPr>
          <p:nvPr>
            <p:ph type="sldNum" sz="quarter" idx="11"/>
          </p:nvPr>
        </p:nvSpPr>
        <p:spPr/>
        <p:txBody>
          <a:bodyPr/>
          <a:lstStyle/>
          <a:p>
            <a:r>
              <a:rPr lang="en-US"/>
              <a:t> Page </a:t>
            </a:r>
            <a:fld id="{49504B7A-18BB-4869-AAB5-5198E62897E6}" type="slidenum">
              <a:rPr lang="en-US" smtClean="0"/>
              <a:pPr/>
              <a:t>7</a:t>
            </a:fld>
            <a:endParaRPr lang="en-US" dirty="0"/>
          </a:p>
        </p:txBody>
      </p:sp>
      <p:sp>
        <p:nvSpPr>
          <p:cNvPr id="11" name="Header Placeholder 10"/>
          <p:cNvSpPr>
            <a:spLocks noGrp="1"/>
          </p:cNvSpPr>
          <p:nvPr>
            <p:ph type="hdr" sz="quarter" idx="12"/>
          </p:nvPr>
        </p:nvSpPr>
        <p:spPr/>
        <p:txBody>
          <a:bodyPr/>
          <a:lstStyle/>
          <a:p>
            <a:r>
              <a:rPr lang="en-US"/>
              <a:t>HEAR Anti-Bullying Presentation                   _______       Instructor Notes for Slides</a:t>
            </a:r>
            <a:endParaRPr lang="en-US" b="1" dirty="0"/>
          </a:p>
        </p:txBody>
      </p:sp>
    </p:spTree>
    <p:extLst>
      <p:ext uri="{BB962C8B-B14F-4D97-AF65-F5344CB8AC3E}">
        <p14:creationId xmlns:p14="http://schemas.microsoft.com/office/powerpoint/2010/main" val="29788360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2200" y="609600"/>
            <a:ext cx="2538413" cy="1905000"/>
          </a:xfrm>
          <a:prstGeom prst="rect">
            <a:avLst/>
          </a:prstGeom>
        </p:spPr>
      </p:sp>
      <p:sp>
        <p:nvSpPr>
          <p:cNvPr id="3" name="Notes Placeholder 2"/>
          <p:cNvSpPr>
            <a:spLocks noGrp="1"/>
          </p:cNvSpPr>
          <p:nvPr>
            <p:ph type="body" idx="1"/>
          </p:nvPr>
        </p:nvSpPr>
        <p:spPr>
          <a:xfrm>
            <a:off x="609600" y="2590800"/>
            <a:ext cx="5791199" cy="6172200"/>
          </a:xfrm>
          <a:prstGeom prst="rect">
            <a:avLst/>
          </a:prstGeom>
        </p:spPr>
        <p:txBody>
          <a:bodyPr/>
          <a:lstStyle/>
          <a:p>
            <a:r>
              <a:rPr lang="en-US" sz="1100" b="1" dirty="0"/>
              <a:t>Bullying can be: </a:t>
            </a:r>
          </a:p>
          <a:p>
            <a:r>
              <a:rPr lang="en-US" sz="1100" dirty="0"/>
              <a:t>You may ask for a volunteer to read one of these lines – then spend a moment exploring the subject. </a:t>
            </a:r>
            <a:r>
              <a:rPr lang="en-US" sz="1100" b="1" dirty="0"/>
              <a:t>Odds are good that you’ve seen or experienced one or more of these:</a:t>
            </a:r>
          </a:p>
          <a:p>
            <a:endParaRPr lang="en-US" sz="600" dirty="0"/>
          </a:p>
          <a:p>
            <a:pPr marL="171428" indent="-171428">
              <a:buFont typeface="Arial" pitchFamily="34" charset="0"/>
              <a:buChar char="•"/>
            </a:pPr>
            <a:r>
              <a:rPr lang="en-US" sz="1100" b="1" dirty="0"/>
              <a:t>Saying or writing hurtful things… name calling, threats, teasing, or inappropriate comments. </a:t>
            </a:r>
            <a:endParaRPr lang="en-US" sz="1100" dirty="0"/>
          </a:p>
          <a:p>
            <a:pPr marL="171428" indent="-171428">
              <a:buFont typeface="Arial" pitchFamily="34" charset="0"/>
              <a:buChar char="•"/>
            </a:pPr>
            <a:r>
              <a:rPr lang="en-US" sz="1100" b="1" dirty="0"/>
              <a:t>Physical attacks</a:t>
            </a:r>
            <a:r>
              <a:rPr lang="en-US" sz="1100" dirty="0"/>
              <a:t>  – </a:t>
            </a:r>
            <a:r>
              <a:rPr lang="en-US" sz="1100" b="1" dirty="0"/>
              <a:t>These can happen inside the building or on the grounds, can’t they?</a:t>
            </a:r>
          </a:p>
          <a:p>
            <a:pPr marL="171428" indent="-171428">
              <a:buFont typeface="Arial" pitchFamily="34" charset="0"/>
              <a:buChar char="•"/>
              <a:defRPr/>
            </a:pPr>
            <a:r>
              <a:rPr lang="en-US" sz="1100" b="1" dirty="0"/>
              <a:t>Exclusion or social isolation </a:t>
            </a:r>
            <a:r>
              <a:rPr lang="en-US" sz="1100" dirty="0"/>
              <a:t>– </a:t>
            </a:r>
            <a:r>
              <a:rPr lang="en-US" sz="1100" b="1" dirty="0"/>
              <a:t>Exclusion is often seen in the lunchroom. Someone can also feel alone when others shame or humiliate them, especially when this is done in public.</a:t>
            </a:r>
          </a:p>
          <a:p>
            <a:pPr marL="171428" indent="-171428">
              <a:buFont typeface="Arial" pitchFamily="34" charset="0"/>
              <a:buChar char="•"/>
              <a:defRPr/>
            </a:pPr>
            <a:r>
              <a:rPr lang="en-US" sz="1100" b="1" dirty="0"/>
              <a:t>One person or group picking on another over and over. Repetition is one factor that determines if an action is bullying. Even picking on someone once is too much, however.</a:t>
            </a:r>
          </a:p>
          <a:p>
            <a:pPr marL="171428" indent="-171428" defTabSz="642833">
              <a:buFont typeface="Arial" pitchFamily="34" charset="0"/>
              <a:buChar char="•"/>
              <a:defRPr/>
            </a:pPr>
            <a:r>
              <a:rPr lang="en-US" sz="1100" b="1" dirty="0"/>
              <a:t>Sexual harassment or discrimination </a:t>
            </a:r>
            <a:r>
              <a:rPr lang="en-US" sz="1100" dirty="0"/>
              <a:t>– </a:t>
            </a:r>
            <a:r>
              <a:rPr lang="en-US" sz="1100" b="1" dirty="0"/>
              <a:t>treating different genders or different people in a discriminatory way.</a:t>
            </a:r>
          </a:p>
          <a:p>
            <a:pPr marL="171428" indent="-171428" defTabSz="642833">
              <a:buFont typeface="Arial" pitchFamily="34" charset="0"/>
              <a:buChar char="•"/>
              <a:defRPr/>
            </a:pPr>
            <a:r>
              <a:rPr lang="en-US" sz="1100" b="1" dirty="0"/>
              <a:t>Hazing – some schools have rituals or initiations that are done to freshmen or athletes or certain club members – it gets a different label, like </a:t>
            </a:r>
            <a:r>
              <a:rPr lang="en-US" sz="1100" b="1" u="sng" dirty="0"/>
              <a:t>hazing</a:t>
            </a:r>
            <a:r>
              <a:rPr lang="en-US" sz="1100" b="1" dirty="0"/>
              <a:t>, but it is still bullying.</a:t>
            </a:r>
          </a:p>
          <a:p>
            <a:pPr marL="171428" indent="-171428" defTabSz="642833">
              <a:buFont typeface="Arial" pitchFamily="34" charset="0"/>
              <a:buChar char="•"/>
              <a:defRPr/>
            </a:pPr>
            <a:r>
              <a:rPr lang="en-US" sz="1100" b="1" dirty="0"/>
              <a:t>Cyberbullying. This type of bullying is certainly a common concern among many teenagers. How do you describe cyberbullying? Can you think of some examples?  </a:t>
            </a:r>
            <a:r>
              <a:rPr lang="en-US" sz="1100" dirty="0"/>
              <a:t>Encourage students to share their thoughts and then give a quick recap: </a:t>
            </a:r>
            <a:r>
              <a:rPr lang="en-US" sz="1100" b="1" dirty="0"/>
              <a:t>That’s right. Cyberbullying is using technology to bully a person. This can be done by sending hurtful messages through texts, social media posts, chatrooms, and instant messaging. Other examples include rating people in mean ways on websites, revealing humiliating photos or videos online, or excluding others from joining an online game. </a:t>
            </a:r>
          </a:p>
          <a:p>
            <a:pPr defTabSz="642833">
              <a:defRPr/>
            </a:pPr>
            <a:endParaRPr lang="en-US" sz="600" b="1" dirty="0"/>
          </a:p>
          <a:p>
            <a:pPr defTabSz="642833">
              <a:defRPr/>
            </a:pPr>
            <a:r>
              <a:rPr lang="en-US" sz="1100" b="1" dirty="0"/>
              <a:t>The whole phenomenon of cyberbullying – no one knows if there is really more bullying now, but there is definitely less escape.  With social media, more people know and when you go home, it doesn’t stop. </a:t>
            </a:r>
          </a:p>
          <a:p>
            <a:pPr defTabSz="642833">
              <a:defRPr/>
            </a:pPr>
            <a:endParaRPr lang="en-US" sz="600" dirty="0"/>
          </a:p>
          <a:p>
            <a:r>
              <a:rPr lang="en-US" sz="1100" b="1" dirty="0"/>
              <a:t>Today we’ll talk a lot more about bullying, but we will also talk about behaviors related to bullying like harassment and cruelty. Part of what we’ll discuss is how bullying and cruelty affect everyone (including bystanders and community members) and how bullying can make everyone feel unsafe. </a:t>
            </a:r>
          </a:p>
          <a:p>
            <a:endParaRPr lang="en-US" sz="600" b="1" dirty="0"/>
          </a:p>
          <a:p>
            <a:r>
              <a:rPr lang="en-US" sz="1100" b="1" dirty="0"/>
              <a:t>I am curious, however. I’m not going to ask about it or call on you, but with a quick show of hands, how many of you have ever witnessed bullying or unwanted behavior – or maybe you’ve been the one targeted – or maybe you were even the one doing the bullying? </a:t>
            </a:r>
            <a:r>
              <a:rPr lang="en-US" sz="1100" b="0" dirty="0"/>
              <a:t>(Normally this will be almost everyone in the room – if they are being honest.)</a:t>
            </a:r>
          </a:p>
          <a:p>
            <a:endParaRPr lang="en-US" sz="600" b="1" dirty="0"/>
          </a:p>
          <a:p>
            <a:r>
              <a:rPr lang="en-US" sz="1100" b="1" dirty="0"/>
              <a:t>Before we get to those topics, let’s turn to page four and think about how disrespectful behaviors, such as aggression or teasing, aren’t always defined as bullying.</a:t>
            </a:r>
            <a:endParaRPr lang="en-US" sz="1100" dirty="0"/>
          </a:p>
        </p:txBody>
      </p:sp>
      <p:sp>
        <p:nvSpPr>
          <p:cNvPr id="6" name="Footer Placeholder 5"/>
          <p:cNvSpPr>
            <a:spLocks noGrp="1"/>
          </p:cNvSpPr>
          <p:nvPr>
            <p:ph type="ftr" sz="quarter" idx="10"/>
          </p:nvPr>
        </p:nvSpPr>
        <p:spPr>
          <a:xfrm>
            <a:off x="670893" y="8636480"/>
            <a:ext cx="5516217" cy="464820"/>
          </a:xfrm>
          <a:prstGeom prst="rect">
            <a:avLst/>
          </a:prstGeom>
        </p:spPr>
        <p:txBody>
          <a:bodyPr/>
          <a:lstStyle/>
          <a:p>
            <a:r>
              <a:rPr lang="en-US"/>
              <a:t>© CTC SEP 2017</a:t>
            </a:r>
            <a:endParaRPr lang="en-US" dirty="0"/>
          </a:p>
        </p:txBody>
      </p:sp>
      <p:sp>
        <p:nvSpPr>
          <p:cNvPr id="9" name="Slide Number Placeholder 8"/>
          <p:cNvSpPr>
            <a:spLocks noGrp="1"/>
          </p:cNvSpPr>
          <p:nvPr>
            <p:ph type="sldNum" sz="quarter" idx="11"/>
          </p:nvPr>
        </p:nvSpPr>
        <p:spPr/>
        <p:txBody>
          <a:bodyPr/>
          <a:lstStyle/>
          <a:p>
            <a:r>
              <a:rPr lang="en-US"/>
              <a:t> Page </a:t>
            </a:r>
            <a:fld id="{49504B7A-18BB-4869-AAB5-5198E62897E6}" type="slidenum">
              <a:rPr lang="en-US" smtClean="0"/>
              <a:pPr/>
              <a:t>8</a:t>
            </a:fld>
            <a:endParaRPr lang="en-US" dirty="0"/>
          </a:p>
        </p:txBody>
      </p:sp>
      <p:sp>
        <p:nvSpPr>
          <p:cNvPr id="10" name="Header Placeholder 9"/>
          <p:cNvSpPr>
            <a:spLocks noGrp="1"/>
          </p:cNvSpPr>
          <p:nvPr>
            <p:ph type="hdr" sz="quarter" idx="12"/>
          </p:nvPr>
        </p:nvSpPr>
        <p:spPr/>
        <p:txBody>
          <a:bodyPr/>
          <a:lstStyle/>
          <a:p>
            <a:r>
              <a:rPr lang="en-US"/>
              <a:t>HEAR Anti-Bullying Presentation                   _______       Instructor Notes for Slides</a:t>
            </a:r>
            <a:endParaRPr lang="en-US" b="1" dirty="0"/>
          </a:p>
        </p:txBody>
      </p:sp>
    </p:spTree>
    <p:extLst>
      <p:ext uri="{BB962C8B-B14F-4D97-AF65-F5344CB8AC3E}">
        <p14:creationId xmlns:p14="http://schemas.microsoft.com/office/powerpoint/2010/main" val="39883017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685800"/>
            <a:ext cx="3048000" cy="2286000"/>
          </a:xfrm>
          <a:prstGeom prst="rect">
            <a:avLst/>
          </a:prstGeom>
        </p:spPr>
      </p:sp>
      <p:sp>
        <p:nvSpPr>
          <p:cNvPr id="3" name="Notes Placeholder 2"/>
          <p:cNvSpPr>
            <a:spLocks noGrp="1"/>
          </p:cNvSpPr>
          <p:nvPr>
            <p:ph type="body" idx="1"/>
          </p:nvPr>
        </p:nvSpPr>
        <p:spPr>
          <a:xfrm>
            <a:off x="609600" y="3124200"/>
            <a:ext cx="5867400" cy="5638801"/>
          </a:xfrm>
          <a:prstGeom prst="rect">
            <a:avLst/>
          </a:prstGeom>
        </p:spPr>
        <p:txBody>
          <a:bodyPr/>
          <a:lstStyle/>
          <a:p>
            <a:r>
              <a:rPr lang="en-US" sz="1100" b="1" dirty="0"/>
              <a:t>Is it Bullying or Teasing?</a:t>
            </a:r>
          </a:p>
          <a:p>
            <a:endParaRPr lang="en-US" sz="1100" b="1" dirty="0"/>
          </a:p>
          <a:p>
            <a:r>
              <a:rPr lang="en-US" sz="1100" b="1" dirty="0"/>
              <a:t>Sometimes it is hard to tell if you may be witnessing bullying and unwanted behavior or reciprocal</a:t>
            </a:r>
            <a:r>
              <a:rPr lang="en-US" sz="1100" b="1" baseline="0" dirty="0"/>
              <a:t> teasing between friends.</a:t>
            </a:r>
          </a:p>
          <a:p>
            <a:endParaRPr lang="en-US" sz="1100" b="1" baseline="0" dirty="0"/>
          </a:p>
          <a:p>
            <a:r>
              <a:rPr lang="en-US" sz="1100" b="1" dirty="0"/>
              <a:t>To get the difference you really have to understand the context.</a:t>
            </a:r>
          </a:p>
          <a:p>
            <a:endParaRPr lang="en-US" sz="1100" b="1" dirty="0"/>
          </a:p>
          <a:p>
            <a:pPr marL="171450" indent="-171450">
              <a:buFont typeface="Arial" panose="020B0604020202020204" pitchFamily="34" charset="0"/>
              <a:buChar char="•"/>
            </a:pPr>
            <a:r>
              <a:rPr lang="en-US" sz="1100" b="1" dirty="0"/>
              <a:t>Leonard and Sheldon constantly go back and forth teasing each other on Big Bang Theory (even if Sheldon usually fails to grasp the nuances). But when they call each other nerd or something of the like – in their world it may actually</a:t>
            </a:r>
            <a:r>
              <a:rPr lang="en-US" sz="1100" b="1" baseline="0" dirty="0"/>
              <a:t> be a compliment. Even in your school, if two brilliant students call each other a nerd – they might relish it and respond with, “Yes! I nailed that test on molecular biology!”</a:t>
            </a:r>
          </a:p>
          <a:p>
            <a:pPr marL="171450" indent="-171450">
              <a:buFont typeface="Arial" panose="020B0604020202020204" pitchFamily="34" charset="0"/>
              <a:buChar char="•"/>
            </a:pPr>
            <a:r>
              <a:rPr lang="en-US" sz="1100" b="1" baseline="0" dirty="0"/>
              <a:t>On the other hand – what if a star athlete calls one of those brilliant students – who happens to have zero athletic ability but is desperately trying to fit in – a nerd? Odds are good, that wouldn’t be cherished by the non-athlete.</a:t>
            </a:r>
          </a:p>
          <a:p>
            <a:pPr marL="171450" indent="-171450">
              <a:buFont typeface="Arial" panose="020B0604020202020204" pitchFamily="34" charset="0"/>
              <a:buChar char="•"/>
            </a:pPr>
            <a:r>
              <a:rPr lang="en-US" sz="1100" b="1" baseline="0" dirty="0"/>
              <a:t>You see, there is a difference between playful and just plain mean-spirited.</a:t>
            </a:r>
          </a:p>
          <a:p>
            <a:pPr marL="171450" indent="-171450">
              <a:buFont typeface="Arial" panose="020B0604020202020204" pitchFamily="34" charset="0"/>
              <a:buChar char="•"/>
            </a:pPr>
            <a:endParaRPr lang="en-US" sz="1100" b="1" baseline="0" dirty="0"/>
          </a:p>
          <a:p>
            <a:pPr marL="0" indent="0">
              <a:buFont typeface="Arial" panose="020B0604020202020204" pitchFamily="34" charset="0"/>
              <a:buNone/>
            </a:pPr>
            <a:r>
              <a:rPr lang="en-US" sz="1100" b="1" baseline="0" dirty="0"/>
              <a:t>This Venn Diagram may help show some of the differences friendly between teasing and bullying</a:t>
            </a:r>
            <a:endParaRPr lang="en-US" sz="1100" b="1" dirty="0"/>
          </a:p>
          <a:p>
            <a:endParaRPr lang="en-US" sz="1100" b="1" dirty="0"/>
          </a:p>
          <a:p>
            <a:r>
              <a:rPr lang="en-US" sz="1100" b="1" dirty="0"/>
              <a:t>Teasing:</a:t>
            </a:r>
          </a:p>
          <a:p>
            <a:pPr marL="171450" indent="-171450">
              <a:buFont typeface="Arial" panose="020B0604020202020204" pitchFamily="34" charset="0"/>
              <a:buChar char="•"/>
            </a:pPr>
            <a:r>
              <a:rPr lang="en-US" sz="1100" b="1" dirty="0"/>
              <a:t>For fun – no harm intended</a:t>
            </a:r>
          </a:p>
          <a:p>
            <a:pPr marL="171450" indent="-171450">
              <a:buFont typeface="Arial" panose="020B0604020202020204" pitchFamily="34" charset="0"/>
              <a:buChar char="•"/>
            </a:pPr>
            <a:r>
              <a:rPr lang="en-US" sz="1100" b="1" dirty="0"/>
              <a:t>Targeted person doesn’t mind – or it</a:t>
            </a:r>
            <a:r>
              <a:rPr lang="en-US" sz="1100" b="1" baseline="0" dirty="0"/>
              <a:t> is reciprocal</a:t>
            </a:r>
          </a:p>
          <a:p>
            <a:pPr marL="171450" indent="-171450">
              <a:buFont typeface="Arial" panose="020B0604020202020204" pitchFamily="34" charset="0"/>
              <a:buChar char="•"/>
            </a:pPr>
            <a:r>
              <a:rPr lang="en-US" sz="1100" b="1" baseline="0" dirty="0"/>
              <a:t>May happen often or may not – frequency isn’t a real key in the context… unless you overdo it.</a:t>
            </a:r>
          </a:p>
          <a:p>
            <a:pPr marL="171450" indent="-171450">
              <a:buFont typeface="Arial" panose="020B0604020202020204" pitchFamily="34" charset="0"/>
              <a:buChar char="•"/>
            </a:pPr>
            <a:r>
              <a:rPr lang="en-US" sz="1100" b="1" baseline="0" dirty="0"/>
              <a:t>May or may not have a power imbalance – but probably not</a:t>
            </a:r>
          </a:p>
          <a:p>
            <a:endParaRPr lang="en-US" sz="1100" b="1" baseline="0" dirty="0"/>
          </a:p>
          <a:p>
            <a:r>
              <a:rPr lang="en-US" sz="1100" b="1" baseline="0" dirty="0"/>
              <a:t>Bullying:</a:t>
            </a:r>
          </a:p>
          <a:p>
            <a:pPr marL="171450" indent="-171450">
              <a:buFont typeface="Arial" panose="020B0604020202020204" pitchFamily="34" charset="0"/>
              <a:buChar char="•"/>
            </a:pPr>
            <a:r>
              <a:rPr lang="en-US" sz="1100" b="1" baseline="0" dirty="0"/>
              <a:t>Done to intentionally harm</a:t>
            </a:r>
          </a:p>
          <a:p>
            <a:pPr marL="171450" indent="-171450">
              <a:buFont typeface="Arial" panose="020B0604020202020204" pitchFamily="34" charset="0"/>
              <a:buChar char="•"/>
            </a:pPr>
            <a:r>
              <a:rPr lang="en-US" sz="1100" b="1" baseline="0" dirty="0"/>
              <a:t>Target person feels badly or gets embarrassed (and that is what the person bullying wanted)</a:t>
            </a:r>
          </a:p>
          <a:p>
            <a:pPr marL="171450" indent="-171450">
              <a:buFont typeface="Arial" panose="020B0604020202020204" pitchFamily="34" charset="0"/>
              <a:buChar char="•"/>
            </a:pPr>
            <a:r>
              <a:rPr lang="en-US" sz="1100" b="1" baseline="0" dirty="0"/>
              <a:t>It happens frequently</a:t>
            </a:r>
          </a:p>
          <a:p>
            <a:pPr marL="171450" indent="-171450">
              <a:buFont typeface="Arial" panose="020B0604020202020204" pitchFamily="34" charset="0"/>
              <a:buChar char="•"/>
            </a:pPr>
            <a:r>
              <a:rPr lang="en-US" sz="1100" b="1" baseline="0" dirty="0"/>
              <a:t>Power imbalance already exists or is created by the action</a:t>
            </a:r>
          </a:p>
          <a:p>
            <a:endParaRPr lang="en-US" sz="1100" b="1" baseline="0" dirty="0"/>
          </a:p>
          <a:p>
            <a:r>
              <a:rPr lang="en-US" sz="1100" b="1" dirty="0"/>
              <a:t>Okay, so how far is too far</a:t>
            </a:r>
            <a:r>
              <a:rPr lang="en-US" sz="1100" b="1" baseline="0" dirty="0"/>
              <a:t> when it comes to teasing a friend?</a:t>
            </a:r>
            <a:endParaRPr lang="en-US" sz="1100" b="1" dirty="0"/>
          </a:p>
        </p:txBody>
      </p:sp>
      <p:sp>
        <p:nvSpPr>
          <p:cNvPr id="6" name="Footer Placeholder 5"/>
          <p:cNvSpPr>
            <a:spLocks noGrp="1"/>
          </p:cNvSpPr>
          <p:nvPr>
            <p:ph type="ftr" sz="quarter" idx="10"/>
          </p:nvPr>
        </p:nvSpPr>
        <p:spPr>
          <a:xfrm>
            <a:off x="670893" y="8636480"/>
            <a:ext cx="5516217" cy="464820"/>
          </a:xfrm>
          <a:prstGeom prst="rect">
            <a:avLst/>
          </a:prstGeom>
        </p:spPr>
        <p:txBody>
          <a:bodyPr/>
          <a:lstStyle/>
          <a:p>
            <a:r>
              <a:rPr lang="en-US"/>
              <a:t>© CTC SEP 2017</a:t>
            </a:r>
            <a:endParaRPr lang="en-US" dirty="0"/>
          </a:p>
        </p:txBody>
      </p:sp>
      <p:sp>
        <p:nvSpPr>
          <p:cNvPr id="9" name="Slide Number Placeholder 8"/>
          <p:cNvSpPr>
            <a:spLocks noGrp="1"/>
          </p:cNvSpPr>
          <p:nvPr>
            <p:ph type="sldNum" sz="quarter" idx="11"/>
          </p:nvPr>
        </p:nvSpPr>
        <p:spPr/>
        <p:txBody>
          <a:bodyPr/>
          <a:lstStyle/>
          <a:p>
            <a:r>
              <a:rPr lang="en-US"/>
              <a:t> Page </a:t>
            </a:r>
            <a:fld id="{49504B7A-18BB-4869-AAB5-5198E62897E6}" type="slidenum">
              <a:rPr lang="en-US" smtClean="0"/>
              <a:pPr/>
              <a:t>9</a:t>
            </a:fld>
            <a:endParaRPr lang="en-US" dirty="0"/>
          </a:p>
        </p:txBody>
      </p:sp>
      <p:sp>
        <p:nvSpPr>
          <p:cNvPr id="10" name="Header Placeholder 9"/>
          <p:cNvSpPr>
            <a:spLocks noGrp="1"/>
          </p:cNvSpPr>
          <p:nvPr>
            <p:ph type="hdr" sz="quarter" idx="12"/>
          </p:nvPr>
        </p:nvSpPr>
        <p:spPr/>
        <p:txBody>
          <a:bodyPr/>
          <a:lstStyle/>
          <a:p>
            <a:r>
              <a:rPr lang="en-US"/>
              <a:t>HEAR Anti-Bullying Presentation                   _______       Instructor Notes for Slides</a:t>
            </a:r>
            <a:endParaRPr lang="en-US" b="1" dirty="0"/>
          </a:p>
        </p:txBody>
      </p:sp>
    </p:spTree>
    <p:extLst>
      <p:ext uri="{BB962C8B-B14F-4D97-AF65-F5344CB8AC3E}">
        <p14:creationId xmlns:p14="http://schemas.microsoft.com/office/powerpoint/2010/main" val="40723094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p:spPr>
        <p:txBody>
          <a:bodyPr/>
          <a:lstStyle/>
          <a:p>
            <a:r>
              <a:rPr lang="en-US"/>
              <a:t>Click to edit Master title style</a:t>
            </a:r>
          </a:p>
        </p:txBody>
      </p:sp>
      <p:sp>
        <p:nvSpPr>
          <p:cNvPr id="3" name="Subtitle 2"/>
          <p:cNvSpPr>
            <a:spLocks noGrp="1"/>
          </p:cNvSpPr>
          <p:nvPr>
            <p:ph type="subTitle" idx="1"/>
          </p:nvPr>
        </p:nvSpPr>
        <p:spPr>
          <a:xfrm>
            <a:off x="1371824" y="3886647"/>
            <a:ext cx="6400354" cy="1752451"/>
          </a:xfrm>
        </p:spPr>
        <p:txBody>
          <a:bodyPr/>
          <a:lstStyle>
            <a:lvl1pPr marL="0" indent="0" algn="ctr">
              <a:buNone/>
              <a:defRPr/>
            </a:lvl1pPr>
            <a:lvl2pPr marL="321457" indent="0" algn="ctr">
              <a:buNone/>
              <a:defRPr/>
            </a:lvl2pPr>
            <a:lvl3pPr marL="642915" indent="0" algn="ctr">
              <a:buNone/>
              <a:defRPr/>
            </a:lvl3pPr>
            <a:lvl4pPr marL="964372" indent="0" algn="ctr">
              <a:buNone/>
              <a:defRPr/>
            </a:lvl4pPr>
            <a:lvl5pPr marL="1285829" indent="0" algn="ctr">
              <a:buNone/>
              <a:defRPr/>
            </a:lvl5pPr>
            <a:lvl6pPr marL="1607287" indent="0" algn="ctr">
              <a:buNone/>
              <a:defRPr/>
            </a:lvl6pPr>
            <a:lvl7pPr marL="1928744" indent="0" algn="ctr">
              <a:buNone/>
              <a:defRPr/>
            </a:lvl7pPr>
            <a:lvl8pPr marL="2250201" indent="0" algn="ctr">
              <a:buNone/>
              <a:defRPr/>
            </a:lvl8pPr>
            <a:lvl9pPr marL="2571659" indent="0" algn="ctr">
              <a:buNone/>
              <a:defRPr/>
            </a:lvl9pPr>
          </a:lstStyle>
          <a:p>
            <a:r>
              <a:rPr lang="en-US"/>
              <a:t>Click to edit Master subtitle style</a:t>
            </a:r>
          </a:p>
        </p:txBody>
      </p:sp>
    </p:spTree>
    <p:extLst>
      <p:ext uri="{BB962C8B-B14F-4D97-AF65-F5344CB8AC3E}">
        <p14:creationId xmlns:p14="http://schemas.microsoft.com/office/powerpoint/2010/main" val="1135932017"/>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27195562"/>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11515" y="1151930"/>
            <a:ext cx="1839516" cy="317896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92969" y="1151930"/>
            <a:ext cx="5411391" cy="317896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64575726"/>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68423354"/>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1"/>
            <a:ext cx="7772176" cy="1361777"/>
          </a:xfrm>
        </p:spPr>
        <p:txBody>
          <a:bodyPr anchor="t"/>
          <a:lstStyle>
            <a:lvl1pPr algn="l">
              <a:defRPr sz="2800" b="1" cap="all"/>
            </a:lvl1pPr>
          </a:lstStyle>
          <a:p>
            <a:r>
              <a:rPr lang="en-US"/>
              <a:t>Click to edit Master title style</a:t>
            </a:r>
          </a:p>
        </p:txBody>
      </p:sp>
      <p:sp>
        <p:nvSpPr>
          <p:cNvPr id="3" name="Text Placeholder 2"/>
          <p:cNvSpPr>
            <a:spLocks noGrp="1"/>
          </p:cNvSpPr>
          <p:nvPr>
            <p:ph type="body" idx="1"/>
          </p:nvPr>
        </p:nvSpPr>
        <p:spPr>
          <a:xfrm>
            <a:off x="722189" y="2906613"/>
            <a:ext cx="7772176" cy="1500188"/>
          </a:xfrm>
        </p:spPr>
        <p:txBody>
          <a:bodyPr anchor="b"/>
          <a:lstStyle>
            <a:lvl1pPr marL="0" indent="0">
              <a:buNone/>
              <a:defRPr sz="1400"/>
            </a:lvl1pPr>
            <a:lvl2pPr marL="321457" indent="0">
              <a:buNone/>
              <a:defRPr sz="1300"/>
            </a:lvl2pPr>
            <a:lvl3pPr marL="642915" indent="0">
              <a:buNone/>
              <a:defRPr sz="1100"/>
            </a:lvl3pPr>
            <a:lvl4pPr marL="964372" indent="0">
              <a:buNone/>
              <a:defRPr sz="1000"/>
            </a:lvl4pPr>
            <a:lvl5pPr marL="1285829" indent="0">
              <a:buNone/>
              <a:defRPr sz="1000"/>
            </a:lvl5pPr>
            <a:lvl6pPr marL="1607287" indent="0">
              <a:buNone/>
              <a:defRPr sz="1000"/>
            </a:lvl6pPr>
            <a:lvl7pPr marL="1928744" indent="0">
              <a:buNone/>
              <a:defRPr sz="1000"/>
            </a:lvl7pPr>
            <a:lvl8pPr marL="2250201" indent="0">
              <a:buNone/>
              <a:defRPr sz="1000"/>
            </a:lvl8pPr>
            <a:lvl9pPr marL="2571659" indent="0">
              <a:buNone/>
              <a:defRPr sz="1000"/>
            </a:lvl9pPr>
          </a:lstStyle>
          <a:p>
            <a:pPr lvl="0"/>
            <a:r>
              <a:rPr lang="en-US"/>
              <a:t>Click to edit Master text styles</a:t>
            </a:r>
          </a:p>
        </p:txBody>
      </p:sp>
    </p:spTree>
    <p:extLst>
      <p:ext uri="{BB962C8B-B14F-4D97-AF65-F5344CB8AC3E}">
        <p14:creationId xmlns:p14="http://schemas.microsoft.com/office/powerpoint/2010/main" val="4254625161"/>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92969" y="3536156"/>
            <a:ext cx="3625453" cy="794742"/>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5578" y="3536156"/>
            <a:ext cx="3625453" cy="794742"/>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45096116"/>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647" y="1534791"/>
            <a:ext cx="4039568" cy="639589"/>
          </a:xfrm>
        </p:spPr>
        <p:txBody>
          <a:bodyPr anchor="b"/>
          <a:lstStyle>
            <a:lvl1pPr marL="0" indent="0">
              <a:buNone/>
              <a:defRPr sz="1700" b="1"/>
            </a:lvl1pPr>
            <a:lvl2pPr marL="321457" indent="0">
              <a:buNone/>
              <a:defRPr sz="1400" b="1"/>
            </a:lvl2pPr>
            <a:lvl3pPr marL="642915" indent="0">
              <a:buNone/>
              <a:defRPr sz="1300" b="1"/>
            </a:lvl3pPr>
            <a:lvl4pPr marL="964372" indent="0">
              <a:buNone/>
              <a:defRPr sz="1100" b="1"/>
            </a:lvl4pPr>
            <a:lvl5pPr marL="1285829" indent="0">
              <a:buNone/>
              <a:defRPr sz="1100" b="1"/>
            </a:lvl5pPr>
            <a:lvl6pPr marL="1607287" indent="0">
              <a:buNone/>
              <a:defRPr sz="1100" b="1"/>
            </a:lvl6pPr>
            <a:lvl7pPr marL="1928744" indent="0">
              <a:buNone/>
              <a:defRPr sz="1100" b="1"/>
            </a:lvl7pPr>
            <a:lvl8pPr marL="2250201" indent="0">
              <a:buNone/>
              <a:defRPr sz="1100" b="1"/>
            </a:lvl8pPr>
            <a:lvl9pPr marL="2571659" indent="0">
              <a:buNone/>
              <a:defRPr sz="1100" b="1"/>
            </a:lvl9pPr>
          </a:lstStyle>
          <a:p>
            <a:pPr lvl="0"/>
            <a:r>
              <a:rPr lang="en-US"/>
              <a:t>Click to edit Master text styles</a:t>
            </a:r>
          </a:p>
        </p:txBody>
      </p:sp>
      <p:sp>
        <p:nvSpPr>
          <p:cNvPr id="4" name="Content Placeholder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4555" y="1534791"/>
            <a:ext cx="4041799" cy="639589"/>
          </a:xfrm>
        </p:spPr>
        <p:txBody>
          <a:bodyPr anchor="b"/>
          <a:lstStyle>
            <a:lvl1pPr marL="0" indent="0">
              <a:buNone/>
              <a:defRPr sz="1700" b="1"/>
            </a:lvl1pPr>
            <a:lvl2pPr marL="321457" indent="0">
              <a:buNone/>
              <a:defRPr sz="1400" b="1"/>
            </a:lvl2pPr>
            <a:lvl3pPr marL="642915" indent="0">
              <a:buNone/>
              <a:defRPr sz="1300" b="1"/>
            </a:lvl3pPr>
            <a:lvl4pPr marL="964372" indent="0">
              <a:buNone/>
              <a:defRPr sz="1100" b="1"/>
            </a:lvl4pPr>
            <a:lvl5pPr marL="1285829" indent="0">
              <a:buNone/>
              <a:defRPr sz="1100" b="1"/>
            </a:lvl5pPr>
            <a:lvl6pPr marL="1607287" indent="0">
              <a:buNone/>
              <a:defRPr sz="1100" b="1"/>
            </a:lvl6pPr>
            <a:lvl7pPr marL="1928744" indent="0">
              <a:buNone/>
              <a:defRPr sz="1100" b="1"/>
            </a:lvl7pPr>
            <a:lvl8pPr marL="2250201" indent="0">
              <a:buNone/>
              <a:defRPr sz="1100" b="1"/>
            </a:lvl8pPr>
            <a:lvl9pPr marL="2571659" indent="0">
              <a:buNone/>
              <a:defRPr sz="1100" b="1"/>
            </a:lvl9pPr>
          </a:lstStyle>
          <a:p>
            <a:pPr lvl="0"/>
            <a:r>
              <a:rPr lang="en-US"/>
              <a:t>Click to edit Master text styles</a:t>
            </a:r>
          </a:p>
        </p:txBody>
      </p:sp>
      <p:sp>
        <p:nvSpPr>
          <p:cNvPr id="6" name="Content Placeholder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68395670"/>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490234158"/>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6043722"/>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3473"/>
            <a:ext cx="3008189" cy="1161975"/>
          </a:xfrm>
        </p:spPr>
        <p:txBody>
          <a:bodyPr/>
          <a:lstStyle>
            <a:lvl1pPr algn="l">
              <a:defRPr sz="1400" b="1"/>
            </a:lvl1pPr>
          </a:lstStyle>
          <a:p>
            <a:r>
              <a:rPr lang="en-US"/>
              <a:t>Click to edit Master title style</a:t>
            </a:r>
          </a:p>
        </p:txBody>
      </p:sp>
      <p:sp>
        <p:nvSpPr>
          <p:cNvPr id="3" name="Content Placeholder 2"/>
          <p:cNvSpPr>
            <a:spLocks noGrp="1"/>
          </p:cNvSpPr>
          <p:nvPr>
            <p:ph idx="1"/>
          </p:nvPr>
        </p:nvSpPr>
        <p:spPr>
          <a:xfrm>
            <a:off x="3575224" y="273472"/>
            <a:ext cx="511113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647" y="1435448"/>
            <a:ext cx="3008189" cy="4690318"/>
          </a:xfrm>
        </p:spPr>
        <p:txBody>
          <a:bodyPr/>
          <a:lstStyle>
            <a:lvl1pPr marL="0" indent="0">
              <a:buNone/>
              <a:defRPr sz="1000"/>
            </a:lvl1pPr>
            <a:lvl2pPr marL="321457" indent="0">
              <a:buNone/>
              <a:defRPr sz="800"/>
            </a:lvl2pPr>
            <a:lvl3pPr marL="642915" indent="0">
              <a:buNone/>
              <a:defRPr sz="700"/>
            </a:lvl3pPr>
            <a:lvl4pPr marL="964372" indent="0">
              <a:buNone/>
              <a:defRPr sz="600"/>
            </a:lvl4pPr>
            <a:lvl5pPr marL="1285829" indent="0">
              <a:buNone/>
              <a:defRPr sz="600"/>
            </a:lvl5pPr>
            <a:lvl6pPr marL="1607287" indent="0">
              <a:buNone/>
              <a:defRPr sz="600"/>
            </a:lvl6pPr>
            <a:lvl7pPr marL="1928744" indent="0">
              <a:buNone/>
              <a:defRPr sz="600"/>
            </a:lvl7pPr>
            <a:lvl8pPr marL="2250201" indent="0">
              <a:buNone/>
              <a:defRPr sz="600"/>
            </a:lvl8pPr>
            <a:lvl9pPr marL="2571659" indent="0">
              <a:buNone/>
              <a:defRPr sz="600"/>
            </a:lvl9pPr>
          </a:lstStyle>
          <a:p>
            <a:pPr lvl="0"/>
            <a:r>
              <a:rPr lang="en-US"/>
              <a:t>Click to edit Master text styles</a:t>
            </a:r>
          </a:p>
        </p:txBody>
      </p:sp>
    </p:spTree>
    <p:extLst>
      <p:ext uri="{BB962C8B-B14F-4D97-AF65-F5344CB8AC3E}">
        <p14:creationId xmlns:p14="http://schemas.microsoft.com/office/powerpoint/2010/main" val="3906249532"/>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35" y="4800824"/>
            <a:ext cx="5486177" cy="567035"/>
          </a:xfrm>
        </p:spPr>
        <p:txBody>
          <a:bodyPr/>
          <a:lstStyle>
            <a:lvl1pPr algn="l">
              <a:defRPr sz="1400" b="1"/>
            </a:lvl1pPr>
          </a:lstStyle>
          <a:p>
            <a:r>
              <a:rPr lang="en-US"/>
              <a:t>Click to edit Master title style</a:t>
            </a:r>
          </a:p>
        </p:txBody>
      </p:sp>
      <p:sp>
        <p:nvSpPr>
          <p:cNvPr id="3" name="Picture Placeholder 2"/>
          <p:cNvSpPr>
            <a:spLocks noGrp="1"/>
          </p:cNvSpPr>
          <p:nvPr>
            <p:ph type="pic" idx="1"/>
          </p:nvPr>
        </p:nvSpPr>
        <p:spPr>
          <a:xfrm>
            <a:off x="1792635" y="612800"/>
            <a:ext cx="5486177" cy="4114354"/>
          </a:xfrm>
        </p:spPr>
        <p:txBody>
          <a:bodyPr/>
          <a:lstStyle>
            <a:lvl1pPr marL="0" indent="0">
              <a:buNone/>
              <a:defRPr sz="2200"/>
            </a:lvl1pPr>
            <a:lvl2pPr marL="321457" indent="0">
              <a:buNone/>
              <a:defRPr sz="2000"/>
            </a:lvl2pPr>
            <a:lvl3pPr marL="642915" indent="0">
              <a:buNone/>
              <a:defRPr sz="1700"/>
            </a:lvl3pPr>
            <a:lvl4pPr marL="964372" indent="0">
              <a:buNone/>
              <a:defRPr sz="1400"/>
            </a:lvl4pPr>
            <a:lvl5pPr marL="1285829" indent="0">
              <a:buNone/>
              <a:defRPr sz="1400"/>
            </a:lvl5pPr>
            <a:lvl6pPr marL="1607287" indent="0">
              <a:buNone/>
              <a:defRPr sz="1400"/>
            </a:lvl6pPr>
            <a:lvl7pPr marL="1928744" indent="0">
              <a:buNone/>
              <a:defRPr sz="1400"/>
            </a:lvl7pPr>
            <a:lvl8pPr marL="2250201" indent="0">
              <a:buNone/>
              <a:defRPr sz="1400"/>
            </a:lvl8pPr>
            <a:lvl9pPr marL="2571659" indent="0">
              <a:buNone/>
              <a:defRPr sz="1400"/>
            </a:lvl9pPr>
          </a:lstStyle>
          <a:p>
            <a:endParaRPr lang="en-US"/>
          </a:p>
        </p:txBody>
      </p:sp>
      <p:sp>
        <p:nvSpPr>
          <p:cNvPr id="4" name="Text Placeholder 3"/>
          <p:cNvSpPr>
            <a:spLocks noGrp="1"/>
          </p:cNvSpPr>
          <p:nvPr>
            <p:ph type="body" sz="half" idx="2"/>
          </p:nvPr>
        </p:nvSpPr>
        <p:spPr>
          <a:xfrm>
            <a:off x="1792635" y="5367859"/>
            <a:ext cx="5486177" cy="804788"/>
          </a:xfrm>
        </p:spPr>
        <p:txBody>
          <a:bodyPr/>
          <a:lstStyle>
            <a:lvl1pPr marL="0" indent="0">
              <a:buNone/>
              <a:defRPr sz="1000"/>
            </a:lvl1pPr>
            <a:lvl2pPr marL="321457" indent="0">
              <a:buNone/>
              <a:defRPr sz="800"/>
            </a:lvl2pPr>
            <a:lvl3pPr marL="642915" indent="0">
              <a:buNone/>
              <a:defRPr sz="700"/>
            </a:lvl3pPr>
            <a:lvl4pPr marL="964372" indent="0">
              <a:buNone/>
              <a:defRPr sz="600"/>
            </a:lvl4pPr>
            <a:lvl5pPr marL="1285829" indent="0">
              <a:buNone/>
              <a:defRPr sz="600"/>
            </a:lvl5pPr>
            <a:lvl6pPr marL="1607287" indent="0">
              <a:buNone/>
              <a:defRPr sz="600"/>
            </a:lvl6pPr>
            <a:lvl7pPr marL="1928744" indent="0">
              <a:buNone/>
              <a:defRPr sz="600"/>
            </a:lvl7pPr>
            <a:lvl8pPr marL="2250201" indent="0">
              <a:buNone/>
              <a:defRPr sz="600"/>
            </a:lvl8pPr>
            <a:lvl9pPr marL="2571659" indent="0">
              <a:buNone/>
              <a:defRPr sz="600"/>
            </a:lvl9pPr>
          </a:lstStyle>
          <a:p>
            <a:pPr lvl="0"/>
            <a:r>
              <a:rPr lang="en-US"/>
              <a:t>Click to edit Master text styles</a:t>
            </a:r>
          </a:p>
        </p:txBody>
      </p:sp>
    </p:spTree>
    <p:extLst>
      <p:ext uri="{BB962C8B-B14F-4D97-AF65-F5344CB8AC3E}">
        <p14:creationId xmlns:p14="http://schemas.microsoft.com/office/powerpoint/2010/main" val="3684374623"/>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892969" y="1151930"/>
            <a:ext cx="7358063" cy="23217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5717" tIns="35717" rIns="35717" bIns="35717" numCol="1" anchor="b" anchorCtr="0" compatLnSpc="1">
            <a:prstTxWarp prst="textNoShape">
              <a:avLst/>
            </a:prstTxWarp>
          </a:bodyPr>
          <a:lstStyle/>
          <a:p>
            <a:pPr lvl="0"/>
            <a:r>
              <a:rPr lang="en-US">
                <a:sym typeface="Gill Sans" charset="0"/>
              </a:rPr>
              <a:t>Click to edit Master title style</a:t>
            </a:r>
          </a:p>
        </p:txBody>
      </p:sp>
      <p:sp>
        <p:nvSpPr>
          <p:cNvPr id="1026" name="Rectangle 2"/>
          <p:cNvSpPr>
            <a:spLocks noGrp="1" noChangeArrowheads="1"/>
          </p:cNvSpPr>
          <p:nvPr>
            <p:ph type="body" idx="1"/>
          </p:nvPr>
        </p:nvSpPr>
        <p:spPr bwMode="auto">
          <a:xfrm>
            <a:off x="892969" y="3536156"/>
            <a:ext cx="7358063" cy="7947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5717" tIns="35717" rIns="35717" bIns="35717" numCol="1" anchor="t" anchorCtr="0" compatLnSpc="1">
            <a:prstTxWarp prst="textNoShape">
              <a:avLst/>
            </a:prstTxWarp>
          </a:bodyPr>
          <a:lstStyle/>
          <a:p>
            <a:pPr lvl="0"/>
            <a:r>
              <a:rPr lang="en-US">
                <a:sym typeface="Gill Sans" charset="0"/>
              </a:rPr>
              <a:t>Click to edit Master text styles</a:t>
            </a:r>
          </a:p>
          <a:p>
            <a:pPr lvl="1"/>
            <a:r>
              <a:rPr lang="en-US">
                <a:sym typeface="Gill Sans" charset="0"/>
              </a:rPr>
              <a:t>Second level</a:t>
            </a:r>
          </a:p>
          <a:p>
            <a:pPr lvl="2"/>
            <a:r>
              <a:rPr lang="en-US">
                <a:sym typeface="Gill Sans" charset="0"/>
              </a:rPr>
              <a:t>Third level</a:t>
            </a:r>
          </a:p>
          <a:p>
            <a:pPr lvl="3"/>
            <a:r>
              <a:rPr lang="en-US">
                <a:sym typeface="Gill Sans" charset="0"/>
              </a:rPr>
              <a:t>Fourth level</a:t>
            </a:r>
          </a:p>
          <a:p>
            <a:pPr lvl="4"/>
            <a:r>
              <a:rPr lang="en-US">
                <a:sym typeface="Gill Sans" charset="0"/>
              </a:rPr>
              <a:t>Fifth level</a:t>
            </a:r>
          </a:p>
        </p:txBody>
      </p:sp>
      <p:sp>
        <p:nvSpPr>
          <p:cNvPr id="4" name="Rectangle 16"/>
          <p:cNvSpPr>
            <a:spLocks noChangeArrowheads="1"/>
          </p:cNvSpPr>
          <p:nvPr userDrawn="1"/>
        </p:nvSpPr>
        <p:spPr bwMode="auto">
          <a:xfrm>
            <a:off x="264732" y="6585268"/>
            <a:ext cx="2783268" cy="261610"/>
          </a:xfrm>
          <a:prstGeom prst="rect">
            <a:avLst/>
          </a:prstGeom>
          <a:noFill/>
          <a:ln w="38100" cmpd="dbl">
            <a:noFill/>
            <a:miter lim="800000"/>
            <a:headEnd/>
            <a:tailEnd/>
          </a:ln>
          <a:effectLst/>
        </p:spPr>
        <p:txBody>
          <a:bodyPr wrap="square">
            <a:spAutoFit/>
          </a:bodyPr>
          <a:lstStyle/>
          <a:p>
            <a:pPr eaLnBrk="0" hangingPunct="0">
              <a:defRPr/>
            </a:pPr>
            <a:r>
              <a:rPr lang="en-US" sz="1100" dirty="0">
                <a:solidFill>
                  <a:srgbClr val="DDDDDD"/>
                </a:solidFill>
                <a:effectLst>
                  <a:innerShdw blurRad="63500" dist="50800" dir="18900000">
                    <a:prstClr val="black">
                      <a:alpha val="50000"/>
                    </a:prstClr>
                  </a:innerShdw>
                </a:effectLst>
                <a:latin typeface="Arial" charset="0"/>
              </a:rPr>
              <a:t>HEAR 9.0 © SEP 2017 CTC</a:t>
            </a:r>
          </a:p>
        </p:txBody>
      </p:sp>
      <p:sp>
        <p:nvSpPr>
          <p:cNvPr id="5" name="TextBox 4"/>
          <p:cNvSpPr txBox="1"/>
          <p:nvPr userDrawn="1"/>
        </p:nvSpPr>
        <p:spPr>
          <a:xfrm>
            <a:off x="6781800" y="6375797"/>
            <a:ext cx="942561" cy="326530"/>
          </a:xfrm>
          <a:prstGeom prst="rect">
            <a:avLst/>
          </a:prstGeom>
          <a:noFill/>
        </p:spPr>
        <p:txBody>
          <a:bodyPr wrap="none" lIns="64291" tIns="32146" rIns="64291" bIns="32146" rtlCol="0">
            <a:spAutoFit/>
          </a:bodyPr>
          <a:lstStyle/>
          <a:p>
            <a:r>
              <a:rPr lang="en-US" sz="1700" dirty="0"/>
              <a:t>Slide </a:t>
            </a:r>
            <a:fld id="{639AE519-B26C-4663-AC56-675DC1B89F6B}" type="slidenum">
              <a:rPr lang="en-US" sz="1700" smtClean="0"/>
              <a:t>‹#›</a:t>
            </a:fld>
            <a:endParaRPr lang="en-US" sz="1700" dirty="0"/>
          </a:p>
        </p:txBody>
      </p:sp>
    </p:spTree>
  </p:cSld>
  <p:clrMap bg1="dk2" tx1="lt1" bg2="dk1"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ransition spd="slow">
    <p:fade/>
  </p:transition>
  <p:hf hdr="0" ftr="0" dt="0"/>
  <p:txStyles>
    <p:titleStyle>
      <a:lvl1pPr algn="ctr" rtl="0" fontAlgn="base">
        <a:spcBef>
          <a:spcPct val="0"/>
        </a:spcBef>
        <a:spcAft>
          <a:spcPct val="0"/>
        </a:spcAft>
        <a:defRPr sz="5900">
          <a:solidFill>
            <a:schemeClr val="tx1"/>
          </a:solidFill>
          <a:latin typeface="+mj-lt"/>
          <a:ea typeface="+mj-ea"/>
          <a:cs typeface="+mj-cs"/>
          <a:sym typeface="Gill Sans" charset="0"/>
        </a:defRPr>
      </a:lvl1pPr>
      <a:lvl2pPr algn="ctr" rtl="0" fontAlgn="base">
        <a:spcBef>
          <a:spcPct val="0"/>
        </a:spcBef>
        <a:spcAft>
          <a:spcPct val="0"/>
        </a:spcAft>
        <a:defRPr sz="5900">
          <a:solidFill>
            <a:schemeClr val="tx1"/>
          </a:solidFill>
          <a:latin typeface="Gill Sans" charset="0"/>
          <a:sym typeface="Gill Sans" charset="0"/>
        </a:defRPr>
      </a:lvl2pPr>
      <a:lvl3pPr algn="ctr" rtl="0" fontAlgn="base">
        <a:spcBef>
          <a:spcPct val="0"/>
        </a:spcBef>
        <a:spcAft>
          <a:spcPct val="0"/>
        </a:spcAft>
        <a:defRPr sz="5900">
          <a:solidFill>
            <a:schemeClr val="tx1"/>
          </a:solidFill>
          <a:latin typeface="Gill Sans" charset="0"/>
          <a:sym typeface="Gill Sans" charset="0"/>
        </a:defRPr>
      </a:lvl3pPr>
      <a:lvl4pPr algn="ctr" rtl="0" fontAlgn="base">
        <a:spcBef>
          <a:spcPct val="0"/>
        </a:spcBef>
        <a:spcAft>
          <a:spcPct val="0"/>
        </a:spcAft>
        <a:defRPr sz="5900">
          <a:solidFill>
            <a:schemeClr val="tx1"/>
          </a:solidFill>
          <a:latin typeface="Gill Sans" charset="0"/>
          <a:sym typeface="Gill Sans" charset="0"/>
        </a:defRPr>
      </a:lvl4pPr>
      <a:lvl5pPr algn="ctr" rtl="0" fontAlgn="base">
        <a:spcBef>
          <a:spcPct val="0"/>
        </a:spcBef>
        <a:spcAft>
          <a:spcPct val="0"/>
        </a:spcAft>
        <a:defRPr sz="5900">
          <a:solidFill>
            <a:schemeClr val="tx1"/>
          </a:solidFill>
          <a:latin typeface="Gill Sans" charset="0"/>
          <a:sym typeface="Gill Sans" charset="0"/>
        </a:defRPr>
      </a:lvl5pPr>
      <a:lvl6pPr marL="321457" algn="ctr" rtl="0" fontAlgn="base">
        <a:spcBef>
          <a:spcPct val="0"/>
        </a:spcBef>
        <a:spcAft>
          <a:spcPct val="0"/>
        </a:spcAft>
        <a:defRPr sz="5900">
          <a:solidFill>
            <a:schemeClr val="tx1"/>
          </a:solidFill>
          <a:latin typeface="Gill Sans" charset="0"/>
          <a:sym typeface="Gill Sans" charset="0"/>
        </a:defRPr>
      </a:lvl6pPr>
      <a:lvl7pPr marL="642915" algn="ctr" rtl="0" fontAlgn="base">
        <a:spcBef>
          <a:spcPct val="0"/>
        </a:spcBef>
        <a:spcAft>
          <a:spcPct val="0"/>
        </a:spcAft>
        <a:defRPr sz="5900">
          <a:solidFill>
            <a:schemeClr val="tx1"/>
          </a:solidFill>
          <a:latin typeface="Gill Sans" charset="0"/>
          <a:sym typeface="Gill Sans" charset="0"/>
        </a:defRPr>
      </a:lvl7pPr>
      <a:lvl8pPr marL="964372" algn="ctr" rtl="0" fontAlgn="base">
        <a:spcBef>
          <a:spcPct val="0"/>
        </a:spcBef>
        <a:spcAft>
          <a:spcPct val="0"/>
        </a:spcAft>
        <a:defRPr sz="5900">
          <a:solidFill>
            <a:schemeClr val="tx1"/>
          </a:solidFill>
          <a:latin typeface="Gill Sans" charset="0"/>
          <a:sym typeface="Gill Sans" charset="0"/>
        </a:defRPr>
      </a:lvl8pPr>
      <a:lvl9pPr marL="1285829" algn="ctr" rtl="0" fontAlgn="base">
        <a:spcBef>
          <a:spcPct val="0"/>
        </a:spcBef>
        <a:spcAft>
          <a:spcPct val="0"/>
        </a:spcAft>
        <a:defRPr sz="5900">
          <a:solidFill>
            <a:schemeClr val="tx1"/>
          </a:solidFill>
          <a:latin typeface="Gill Sans" charset="0"/>
          <a:sym typeface="Gill Sans" charset="0"/>
        </a:defRPr>
      </a:lvl9pPr>
    </p:titleStyle>
    <p:bodyStyle>
      <a:lvl1pPr algn="ctr" rtl="0" fontAlgn="base">
        <a:spcBef>
          <a:spcPct val="0"/>
        </a:spcBef>
        <a:spcAft>
          <a:spcPct val="0"/>
        </a:spcAft>
        <a:defRPr sz="2500">
          <a:solidFill>
            <a:schemeClr val="tx1"/>
          </a:solidFill>
          <a:latin typeface="+mn-lt"/>
          <a:ea typeface="+mn-ea"/>
          <a:cs typeface="+mn-cs"/>
          <a:sym typeface="Gill Sans" charset="0"/>
        </a:defRPr>
      </a:lvl1pPr>
      <a:lvl2pPr algn="ctr" rtl="0" fontAlgn="base">
        <a:spcBef>
          <a:spcPct val="0"/>
        </a:spcBef>
        <a:spcAft>
          <a:spcPct val="0"/>
        </a:spcAft>
        <a:defRPr sz="2500">
          <a:solidFill>
            <a:schemeClr val="tx1"/>
          </a:solidFill>
          <a:latin typeface="+mn-lt"/>
          <a:sym typeface="Gill Sans" charset="0"/>
        </a:defRPr>
      </a:lvl2pPr>
      <a:lvl3pPr algn="ctr" rtl="0" fontAlgn="base">
        <a:spcBef>
          <a:spcPct val="0"/>
        </a:spcBef>
        <a:spcAft>
          <a:spcPct val="0"/>
        </a:spcAft>
        <a:defRPr sz="2500">
          <a:solidFill>
            <a:schemeClr val="tx1"/>
          </a:solidFill>
          <a:latin typeface="+mn-lt"/>
          <a:sym typeface="Gill Sans" charset="0"/>
        </a:defRPr>
      </a:lvl3pPr>
      <a:lvl4pPr algn="ctr" rtl="0" fontAlgn="base">
        <a:spcBef>
          <a:spcPct val="0"/>
        </a:spcBef>
        <a:spcAft>
          <a:spcPct val="0"/>
        </a:spcAft>
        <a:defRPr sz="2500">
          <a:solidFill>
            <a:schemeClr val="tx1"/>
          </a:solidFill>
          <a:latin typeface="+mn-lt"/>
          <a:sym typeface="Gill Sans" charset="0"/>
        </a:defRPr>
      </a:lvl4pPr>
      <a:lvl5pPr algn="ctr" rtl="0" fontAlgn="base">
        <a:spcBef>
          <a:spcPct val="0"/>
        </a:spcBef>
        <a:spcAft>
          <a:spcPct val="0"/>
        </a:spcAft>
        <a:defRPr sz="2500">
          <a:solidFill>
            <a:schemeClr val="tx1"/>
          </a:solidFill>
          <a:latin typeface="+mn-lt"/>
          <a:sym typeface="Gill Sans" charset="0"/>
        </a:defRPr>
      </a:lvl5pPr>
      <a:lvl6pPr marL="321457" algn="ctr" rtl="0" fontAlgn="base">
        <a:spcBef>
          <a:spcPct val="0"/>
        </a:spcBef>
        <a:spcAft>
          <a:spcPct val="0"/>
        </a:spcAft>
        <a:defRPr sz="2500">
          <a:solidFill>
            <a:schemeClr val="tx1"/>
          </a:solidFill>
          <a:latin typeface="+mn-lt"/>
          <a:sym typeface="Gill Sans" charset="0"/>
        </a:defRPr>
      </a:lvl6pPr>
      <a:lvl7pPr marL="642915" algn="ctr" rtl="0" fontAlgn="base">
        <a:spcBef>
          <a:spcPct val="0"/>
        </a:spcBef>
        <a:spcAft>
          <a:spcPct val="0"/>
        </a:spcAft>
        <a:defRPr sz="2500">
          <a:solidFill>
            <a:schemeClr val="tx1"/>
          </a:solidFill>
          <a:latin typeface="+mn-lt"/>
          <a:sym typeface="Gill Sans" charset="0"/>
        </a:defRPr>
      </a:lvl7pPr>
      <a:lvl8pPr marL="964372" algn="ctr" rtl="0" fontAlgn="base">
        <a:spcBef>
          <a:spcPct val="0"/>
        </a:spcBef>
        <a:spcAft>
          <a:spcPct val="0"/>
        </a:spcAft>
        <a:defRPr sz="2500">
          <a:solidFill>
            <a:schemeClr val="tx1"/>
          </a:solidFill>
          <a:latin typeface="+mn-lt"/>
          <a:sym typeface="Gill Sans" charset="0"/>
        </a:defRPr>
      </a:lvl8pPr>
      <a:lvl9pPr marL="1285829" algn="ctr" rtl="0" fontAlgn="base">
        <a:spcBef>
          <a:spcPct val="0"/>
        </a:spcBef>
        <a:spcAft>
          <a:spcPct val="0"/>
        </a:spcAft>
        <a:defRPr sz="2500">
          <a:solidFill>
            <a:schemeClr val="tx1"/>
          </a:solidFill>
          <a:latin typeface="+mn-lt"/>
          <a:sym typeface="Gill Sans" charset="0"/>
        </a:defRPr>
      </a:lvl9pPr>
    </p:bodyStyle>
    <p:otherStyle>
      <a:defPPr>
        <a:defRPr lang="en-US"/>
      </a:defPPr>
      <a:lvl1pPr marL="0" algn="l" defTabSz="642915" rtl="0" eaLnBrk="1" latinLnBrk="0" hangingPunct="1">
        <a:defRPr sz="1300" kern="1200">
          <a:solidFill>
            <a:schemeClr val="tx1"/>
          </a:solidFill>
          <a:latin typeface="+mn-lt"/>
          <a:ea typeface="+mn-ea"/>
          <a:cs typeface="+mn-cs"/>
        </a:defRPr>
      </a:lvl1pPr>
      <a:lvl2pPr marL="321457" algn="l" defTabSz="642915" rtl="0" eaLnBrk="1" latinLnBrk="0" hangingPunct="1">
        <a:defRPr sz="1300" kern="1200">
          <a:solidFill>
            <a:schemeClr val="tx1"/>
          </a:solidFill>
          <a:latin typeface="+mn-lt"/>
          <a:ea typeface="+mn-ea"/>
          <a:cs typeface="+mn-cs"/>
        </a:defRPr>
      </a:lvl2pPr>
      <a:lvl3pPr marL="642915" algn="l" defTabSz="642915" rtl="0" eaLnBrk="1" latinLnBrk="0" hangingPunct="1">
        <a:defRPr sz="1300" kern="1200">
          <a:solidFill>
            <a:schemeClr val="tx1"/>
          </a:solidFill>
          <a:latin typeface="+mn-lt"/>
          <a:ea typeface="+mn-ea"/>
          <a:cs typeface="+mn-cs"/>
        </a:defRPr>
      </a:lvl3pPr>
      <a:lvl4pPr marL="964372" algn="l" defTabSz="642915" rtl="0" eaLnBrk="1" latinLnBrk="0" hangingPunct="1">
        <a:defRPr sz="1300" kern="1200">
          <a:solidFill>
            <a:schemeClr val="tx1"/>
          </a:solidFill>
          <a:latin typeface="+mn-lt"/>
          <a:ea typeface="+mn-ea"/>
          <a:cs typeface="+mn-cs"/>
        </a:defRPr>
      </a:lvl4pPr>
      <a:lvl5pPr marL="1285829" algn="l" defTabSz="642915" rtl="0" eaLnBrk="1" latinLnBrk="0" hangingPunct="1">
        <a:defRPr sz="1300" kern="1200">
          <a:solidFill>
            <a:schemeClr val="tx1"/>
          </a:solidFill>
          <a:latin typeface="+mn-lt"/>
          <a:ea typeface="+mn-ea"/>
          <a:cs typeface="+mn-cs"/>
        </a:defRPr>
      </a:lvl5pPr>
      <a:lvl6pPr marL="1607287" algn="l" defTabSz="642915" rtl="0" eaLnBrk="1" latinLnBrk="0" hangingPunct="1">
        <a:defRPr sz="1300" kern="1200">
          <a:solidFill>
            <a:schemeClr val="tx1"/>
          </a:solidFill>
          <a:latin typeface="+mn-lt"/>
          <a:ea typeface="+mn-ea"/>
          <a:cs typeface="+mn-cs"/>
        </a:defRPr>
      </a:lvl6pPr>
      <a:lvl7pPr marL="1928744" algn="l" defTabSz="642915" rtl="0" eaLnBrk="1" latinLnBrk="0" hangingPunct="1">
        <a:defRPr sz="1300" kern="1200">
          <a:solidFill>
            <a:schemeClr val="tx1"/>
          </a:solidFill>
          <a:latin typeface="+mn-lt"/>
          <a:ea typeface="+mn-ea"/>
          <a:cs typeface="+mn-cs"/>
        </a:defRPr>
      </a:lvl7pPr>
      <a:lvl8pPr marL="2250201" algn="l" defTabSz="642915" rtl="0" eaLnBrk="1" latinLnBrk="0" hangingPunct="1">
        <a:defRPr sz="1300" kern="1200">
          <a:solidFill>
            <a:schemeClr val="tx1"/>
          </a:solidFill>
          <a:latin typeface="+mn-lt"/>
          <a:ea typeface="+mn-ea"/>
          <a:cs typeface="+mn-cs"/>
        </a:defRPr>
      </a:lvl8pPr>
      <a:lvl9pPr marL="2571659" algn="l" defTabSz="642915" rtl="0" eaLnBrk="1" latinLnBrk="0" hangingPunct="1">
        <a:defRPr sz="1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7" Type="http://schemas.microsoft.com/office/2007/relationships/hdphoto" Target="../media/hdphoto4.wdp"/><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6.png"/><Relationship Id="rId4" Type="http://schemas.openxmlformats.org/officeDocument/2006/relationships/image" Target="../media/image3.gif"/></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gif"/><Relationship Id="rId5" Type="http://schemas.openxmlformats.org/officeDocument/2006/relationships/image" Target="../media/image1.jpeg"/><Relationship Id="rId4" Type="http://schemas.microsoft.com/office/2007/relationships/hdphoto" Target="../media/hdphoto5.wdp"/></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gif"/><Relationship Id="rId5" Type="http://schemas.openxmlformats.org/officeDocument/2006/relationships/image" Target="../media/image1.jpeg"/><Relationship Id="rId4" Type="http://schemas.microsoft.com/office/2007/relationships/hdphoto" Target="../media/hdphoto6.wdp"/></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3.gif"/><Relationship Id="rId4" Type="http://schemas.openxmlformats.org/officeDocument/2006/relationships/image" Target="../media/image1.jpeg"/></Relationships>
</file>

<file path=ppt/slides/_rels/slide1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image" Target="../media/image6.png"/><Relationship Id="rId4" Type="http://schemas.openxmlformats.org/officeDocument/2006/relationships/image" Target="../media/image3.gif"/></Relationships>
</file>

<file path=ppt/slides/_rels/slide1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3.gif"/><Relationship Id="rId7"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6.png"/><Relationship Id="rId5" Type="http://schemas.microsoft.com/office/2007/relationships/hdphoto" Target="../media/hdphoto7.wdp"/><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gif"/><Relationship Id="rId5" Type="http://schemas.openxmlformats.org/officeDocument/2006/relationships/image" Target="../media/image1.jpeg"/><Relationship Id="rId4" Type="http://schemas.microsoft.com/office/2007/relationships/hdphoto" Target="../media/hdphoto8.wdp"/></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image" Target="../media/image3.gif"/><Relationship Id="rId4" Type="http://schemas.microsoft.com/office/2007/relationships/hdphoto" Target="../media/hdphoto9.wdp"/></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3.gif"/><Relationship Id="rId5" Type="http://schemas.openxmlformats.org/officeDocument/2006/relationships/image" Target="../media/image1.jpeg"/><Relationship Id="rId4" Type="http://schemas.microsoft.com/office/2007/relationships/hdphoto" Target="../media/hdphoto10.wdp"/></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3.gif"/><Relationship Id="rId5" Type="http://schemas.openxmlformats.org/officeDocument/2006/relationships/image" Target="../media/image1.jpeg"/><Relationship Id="rId4" Type="http://schemas.microsoft.com/office/2007/relationships/hdphoto" Target="../media/hdphoto11.wdp"/></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3.gif"/></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3.gif"/></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3.gif"/><Relationship Id="rId5" Type="http://schemas.openxmlformats.org/officeDocument/2006/relationships/image" Target="../media/image1.jpeg"/><Relationship Id="rId4" Type="http://schemas.microsoft.com/office/2007/relationships/hdphoto" Target="../media/hdphoto12.wdp"/></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3.gif"/><Relationship Id="rId5" Type="http://schemas.openxmlformats.org/officeDocument/2006/relationships/image" Target="../media/image1.jpeg"/><Relationship Id="rId4" Type="http://schemas.microsoft.com/office/2007/relationships/hdphoto" Target="../media/hdphoto13.wdp"/></Relationships>
</file>

<file path=ppt/slides/_rels/slide2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gif"/><Relationship Id="rId5" Type="http://schemas.openxmlformats.org/officeDocument/2006/relationships/image" Target="../media/image1.jpeg"/><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3.gif"/><Relationship Id="rId4" Type="http://schemas.openxmlformats.org/officeDocument/2006/relationships/image" Target="../media/image24.png"/></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3.gif"/></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3.gif"/></Relationships>
</file>

<file path=ppt/slides/_rels/slide3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3.gif"/></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3.gif"/><Relationship Id="rId4" Type="http://schemas.microsoft.com/office/2007/relationships/hdphoto" Target="../media/hdphoto14.wdp"/></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3.gif"/><Relationship Id="rId4" Type="http://schemas.microsoft.com/office/2007/relationships/hdphoto" Target="../media/hdphoto15.wdp"/></Relationships>
</file>

<file path=ppt/slides/_rels/slide38.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1.jpe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microsoft.com/office/2007/relationships/hdphoto" Target="../media/hdphoto17.wdp"/><Relationship Id="rId5" Type="http://schemas.openxmlformats.org/officeDocument/2006/relationships/image" Target="../media/image28.png"/><Relationship Id="rId4" Type="http://schemas.microsoft.com/office/2007/relationships/hdphoto" Target="../media/hdphoto16.wdp"/></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3.gif"/><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3.gif"/><Relationship Id="rId4"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gif"/><Relationship Id="rId5" Type="http://schemas.openxmlformats.org/officeDocument/2006/relationships/image" Target="../media/image1.jpeg"/><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3.gif"/></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3.gif"/><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1.jpeg"/><Relationship Id="rId4" Type="http://schemas.microsoft.com/office/2007/relationships/hdphoto" Target="../media/hdphoto3.wdp"/></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6.png"/><Relationship Id="rId4" Type="http://schemas.openxmlformats.org/officeDocument/2006/relationships/image" Target="../media/image3.gif"/></Relationships>
</file>

<file path=ppt/slides/slide1.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bwMode="auto">
          <a:xfrm>
            <a:off x="0" y="0"/>
            <a:ext cx="9144000" cy="6858000"/>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latin typeface="Arial" charset="0"/>
              <a:sym typeface="Gill Sans" charset="0"/>
            </a:endParaRPr>
          </a:p>
        </p:txBody>
      </p:sp>
      <p:sp>
        <p:nvSpPr>
          <p:cNvPr id="15361" name="Rectangle 1"/>
          <p:cNvSpPr>
            <a:spLocks noGrp="1" noChangeArrowheads="1"/>
          </p:cNvSpPr>
          <p:nvPr>
            <p:ph type="body" idx="1"/>
          </p:nvPr>
        </p:nvSpPr>
        <p:spPr>
          <a:xfrm>
            <a:off x="892969" y="4580930"/>
            <a:ext cx="7358063" cy="1482328"/>
          </a:xfrm>
          <a:ln/>
        </p:spPr>
        <p:txBody>
          <a:bodyPr/>
          <a:lstStyle/>
          <a:p>
            <a:pPr>
              <a:lnSpc>
                <a:spcPct val="120000"/>
              </a:lnSpc>
            </a:pPr>
            <a:r>
              <a:rPr lang="en-US" sz="3000" i="1" dirty="0">
                <a:latin typeface="Arial" charset="0"/>
                <a:cs typeface="Arial" charset="0"/>
                <a:sym typeface="Arial Bold" charset="0"/>
              </a:rPr>
              <a:t>Building Respect and Ending Bullying </a:t>
            </a:r>
          </a:p>
          <a:p>
            <a:pPr>
              <a:lnSpc>
                <a:spcPct val="120000"/>
              </a:lnSpc>
            </a:pPr>
            <a:r>
              <a:rPr lang="en-US" sz="3000" i="1" dirty="0">
                <a:latin typeface="Arial" charset="0"/>
                <a:cs typeface="Arial" charset="0"/>
                <a:sym typeface="Arial Bold" charset="0"/>
              </a:rPr>
              <a:t>and Cruelty </a:t>
            </a:r>
            <a:r>
              <a:rPr lang="en-US" sz="3000" i="1" dirty="0">
                <a:latin typeface="Arial" charset="0"/>
                <a:cs typeface="Arial" charset="0"/>
                <a:sym typeface="Arial" charset="0"/>
              </a:rPr>
              <a:t>in Your School</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399" y="1219200"/>
            <a:ext cx="7580519" cy="2438400"/>
          </a:xfrm>
          <a:prstGeom prst="rect">
            <a:avLst/>
          </a:prstGeom>
        </p:spPr>
      </p:pic>
      <p:pic>
        <p:nvPicPr>
          <p:cNvPr id="5" name="Picture 4" descr="CTC logo white - clear bkgnd - gif.gif"/>
          <p:cNvPicPr>
            <a:picLocks noChangeAspect="1"/>
          </p:cNvPicPr>
          <p:nvPr/>
        </p:nvPicPr>
        <p:blipFill>
          <a:blip r:embed="rId4" cstate="print"/>
          <a:stretch>
            <a:fillRect/>
          </a:stretch>
        </p:blipFill>
        <p:spPr>
          <a:xfrm>
            <a:off x="78304" y="6579349"/>
            <a:ext cx="217691" cy="217691"/>
          </a:xfrm>
          <a:prstGeom prst="rect">
            <a:avLst/>
          </a:prstGeom>
          <a:effectLst>
            <a:glow rad="63500">
              <a:schemeClr val="bg1">
                <a:lumMod val="65000"/>
                <a:lumOff val="35000"/>
                <a:alpha val="40000"/>
              </a:schemeClr>
            </a:glow>
            <a:outerShdw blurRad="50800" dist="127000" dir="2700000" algn="tl" rotWithShape="0">
              <a:prstClr val="black">
                <a:alpha val="40000"/>
              </a:prstClr>
            </a:outerShdw>
          </a:effectLst>
        </p:spPr>
      </p:pic>
      <p:sp>
        <p:nvSpPr>
          <p:cNvPr id="6" name="Rectangle 16"/>
          <p:cNvSpPr>
            <a:spLocks noChangeArrowheads="1"/>
          </p:cNvSpPr>
          <p:nvPr/>
        </p:nvSpPr>
        <p:spPr bwMode="auto">
          <a:xfrm>
            <a:off x="264732" y="6585268"/>
            <a:ext cx="2783268" cy="261610"/>
          </a:xfrm>
          <a:prstGeom prst="rect">
            <a:avLst/>
          </a:prstGeom>
          <a:noFill/>
          <a:ln w="38100" cmpd="dbl">
            <a:noFill/>
            <a:miter lim="800000"/>
            <a:headEnd/>
            <a:tailEnd/>
          </a:ln>
          <a:effectLst/>
        </p:spPr>
        <p:txBody>
          <a:bodyPr wrap="square">
            <a:spAutoFit/>
          </a:bodyPr>
          <a:lstStyle/>
          <a:p>
            <a:pPr eaLnBrk="0" hangingPunct="0">
              <a:defRPr/>
            </a:pPr>
            <a:r>
              <a:rPr lang="en-US" sz="1100" dirty="0">
                <a:solidFill>
                  <a:srgbClr val="DDDDDD"/>
                </a:solidFill>
                <a:effectLst>
                  <a:innerShdw blurRad="63500" dist="50800" dir="18900000">
                    <a:prstClr val="black">
                      <a:alpha val="50000"/>
                    </a:prstClr>
                  </a:innerShdw>
                </a:effectLst>
                <a:latin typeface="Arial" charset="0"/>
              </a:rPr>
              <a:t>HEAR 9.0 © SEP 2017 CTC</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1" fill="hold" grpId="0" nodeType="clickEffect">
                                  <p:stCondLst>
                                    <p:cond delay="0"/>
                                  </p:stCondLst>
                                  <p:childTnLst>
                                    <p:animEffect transition="out" filter="wipe(up)">
                                      <p:cBhvr>
                                        <p:cTn id="6" dur="1750"/>
                                        <p:tgtEl>
                                          <p:spTgt spid="2"/>
                                        </p:tgtEl>
                                      </p:cBhvr>
                                    </p:animEffect>
                                    <p:set>
                                      <p:cBhvr>
                                        <p:cTn id="7" dur="1" fill="hold">
                                          <p:stCondLst>
                                            <p:cond delay="1749"/>
                                          </p:stCondLst>
                                        </p:cTn>
                                        <p:tgtEl>
                                          <p:spTgt spid="2"/>
                                        </p:tgtEl>
                                        <p:attrNameLst>
                                          <p:attrName>style.visibility</p:attrName>
                                        </p:attrNameLst>
                                      </p:cBhvr>
                                      <p:to>
                                        <p:strVal val="hidden"/>
                                      </p:to>
                                    </p:set>
                                  </p:childTnLst>
                                </p:cTn>
                              </p:par>
                            </p:childTnLst>
                          </p:cTn>
                        </p:par>
                        <p:par>
                          <p:cTn id="8" fill="hold">
                            <p:stCondLst>
                              <p:cond delay="175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3" name="Rectangle 1"/>
          <p:cNvSpPr>
            <a:spLocks noGrp="1" noChangeArrowheads="1"/>
          </p:cNvSpPr>
          <p:nvPr>
            <p:ph type="title" idx="4294967295"/>
          </p:nvPr>
        </p:nvSpPr>
        <p:spPr>
          <a:xfrm>
            <a:off x="0" y="76200"/>
            <a:ext cx="9144000" cy="1268016"/>
          </a:xfrm>
          <a:noFill/>
          <a:ln>
            <a:noFill/>
          </a:ln>
          <a:effectLst>
            <a:glow rad="101600">
              <a:schemeClr val="bg1">
                <a:alpha val="60000"/>
              </a:schemeClr>
            </a:glow>
            <a:outerShdw dist="35921"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35717" tIns="35717" rIns="35717" bIns="35717" numCol="1" anchor="ctr" anchorCtr="0" compatLnSpc="1">
            <a:prstTxWarp prst="textNoShape">
              <a:avLst/>
            </a:prstTxWarp>
          </a:bodyPr>
          <a:lstStyle/>
          <a:p>
            <a:pPr>
              <a:lnSpc>
                <a:spcPct val="90000"/>
              </a:lnSpc>
            </a:pPr>
            <a:r>
              <a:rPr lang="en-US" sz="5300" kern="1200" dirty="0">
                <a:effectLst>
                  <a:outerShdw blurRad="38100" dist="38100" dir="2700000" algn="tl">
                    <a:srgbClr val="000000">
                      <a:alpha val="43137"/>
                    </a:srgbClr>
                  </a:outerShdw>
                </a:effectLst>
                <a:latin typeface="Arial Black" pitchFamily="34" charset="0"/>
                <a:sym typeface="Arial Bold" charset="0"/>
              </a:rPr>
              <a:t>Personal Responsibility</a:t>
            </a:r>
          </a:p>
        </p:txBody>
      </p:sp>
      <p:sp>
        <p:nvSpPr>
          <p:cNvPr id="18438" name="Rectangle 6"/>
          <p:cNvSpPr>
            <a:spLocks/>
          </p:cNvSpPr>
          <p:nvPr/>
        </p:nvSpPr>
        <p:spPr bwMode="auto">
          <a:xfrm>
            <a:off x="304800" y="1219200"/>
            <a:ext cx="3200400" cy="4728504"/>
          </a:xfrm>
          <a:prstGeom prst="rect">
            <a:avLst/>
          </a:prstGeom>
          <a:noFill/>
          <a:ln>
            <a:noFill/>
          </a:ln>
          <a:effectLst>
            <a:outerShdw blurRad="38100" dist="50800" dir="2700000" algn="ctr" rotWithShape="0">
              <a:schemeClr val="bg1"/>
            </a:outerShdw>
          </a:effectLst>
          <a:extLst>
            <a:ext uri="{909E8E84-426E-40DD-AFC4-6F175D3DCCD1}">
              <a14:hiddenFill xmlns:a14="http://schemas.microsoft.com/office/drawing/2010/main">
                <a:blipFill dpi="0" rotWithShape="0">
                  <a:blip r:embed="rId3"/>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Lst>
        </p:spPr>
        <p:txBody>
          <a:bodyPr wrap="square" lIns="64291" tIns="32146" rIns="64291" bIns="32146">
            <a:spAutoFit/>
          </a:bodyPr>
          <a:lstStyle/>
          <a:p>
            <a:pPr marL="514350" indent="-514350" algn="l">
              <a:spcAft>
                <a:spcPct val="45000"/>
              </a:spcAft>
              <a:buFont typeface="Arial" panose="020B0604020202020204" pitchFamily="34" charset="0"/>
              <a:buChar char="•"/>
            </a:pPr>
            <a:r>
              <a:rPr lang="en-US" sz="2800" b="1" dirty="0">
                <a:solidFill>
                  <a:schemeClr val="tx1"/>
                </a:solidFill>
                <a:effectLst>
                  <a:outerShdw blurRad="38100" dist="38100" dir="2700000" algn="tl">
                    <a:srgbClr val="000000">
                      <a:alpha val="43137"/>
                    </a:srgbClr>
                  </a:outerShdw>
                </a:effectLst>
                <a:sym typeface="Arial" charset="0"/>
              </a:rPr>
              <a:t>You have the responsibility to consider not just your message or action – but also how it will be received.</a:t>
            </a:r>
          </a:p>
          <a:p>
            <a:pPr marL="514350" indent="-514350" algn="l">
              <a:spcAft>
                <a:spcPct val="45000"/>
              </a:spcAft>
              <a:buFont typeface="Arial" panose="020B0604020202020204" pitchFamily="34" charset="0"/>
              <a:buChar char="•"/>
            </a:pPr>
            <a:r>
              <a:rPr lang="en-US" sz="2800" b="1" dirty="0">
                <a:solidFill>
                  <a:schemeClr val="tx1"/>
                </a:solidFill>
                <a:effectLst>
                  <a:outerShdw blurRad="38100" dist="38100" dir="2700000" algn="tl">
                    <a:srgbClr val="000000">
                      <a:alpha val="43137"/>
                    </a:srgbClr>
                  </a:outerShdw>
                </a:effectLst>
                <a:sym typeface="Arial" charset="0"/>
              </a:rPr>
              <a:t>Own what you say and do.</a:t>
            </a:r>
          </a:p>
        </p:txBody>
      </p:sp>
      <p:sp>
        <p:nvSpPr>
          <p:cNvPr id="6" name="TextBox 5"/>
          <p:cNvSpPr txBox="1"/>
          <p:nvPr/>
        </p:nvSpPr>
        <p:spPr>
          <a:xfrm>
            <a:off x="7696200" y="6375797"/>
            <a:ext cx="1006681" cy="326530"/>
          </a:xfrm>
          <a:prstGeom prst="rect">
            <a:avLst/>
          </a:prstGeom>
          <a:noFill/>
        </p:spPr>
        <p:txBody>
          <a:bodyPr wrap="none" lIns="64291" tIns="32146" rIns="64291" bIns="32146" rtlCol="0">
            <a:spAutoFit/>
          </a:bodyPr>
          <a:lstStyle/>
          <a:p>
            <a:r>
              <a:rPr lang="en-US" sz="1700" dirty="0"/>
              <a:t>– Page 4</a:t>
            </a:r>
          </a:p>
        </p:txBody>
      </p:sp>
      <p:pic>
        <p:nvPicPr>
          <p:cNvPr id="8" name="Picture 7" descr="CTC logo white - clear bkgnd - gif.gif"/>
          <p:cNvPicPr>
            <a:picLocks noChangeAspect="1"/>
          </p:cNvPicPr>
          <p:nvPr/>
        </p:nvPicPr>
        <p:blipFill>
          <a:blip r:embed="rId4" cstate="print"/>
          <a:stretch>
            <a:fillRect/>
          </a:stretch>
        </p:blipFill>
        <p:spPr>
          <a:xfrm>
            <a:off x="78304" y="6579349"/>
            <a:ext cx="217691" cy="217691"/>
          </a:xfrm>
          <a:prstGeom prst="rect">
            <a:avLst/>
          </a:prstGeom>
          <a:effectLst>
            <a:glow rad="63500">
              <a:schemeClr val="bg1">
                <a:lumMod val="65000"/>
                <a:lumOff val="35000"/>
                <a:alpha val="40000"/>
              </a:schemeClr>
            </a:glow>
            <a:outerShdw blurRad="50800" dist="127000" dir="2700000" algn="tl" rotWithShape="0">
              <a:prstClr val="black">
                <a:alpha val="40000"/>
              </a:prstClr>
            </a:outerShdw>
          </a:effectLst>
        </p:spPr>
      </p:pic>
      <p:pic>
        <p:nvPicPr>
          <p:cNvPr id="9"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749978" y="6268641"/>
            <a:ext cx="258961" cy="455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5" name="Rectangle 4"/>
          <p:cNvSpPr/>
          <p:nvPr/>
        </p:nvSpPr>
        <p:spPr>
          <a:xfrm>
            <a:off x="3733800" y="5618202"/>
            <a:ext cx="5145658" cy="553998"/>
          </a:xfrm>
          <a:prstGeom prst="rect">
            <a:avLst/>
          </a:prstGeom>
        </p:spPr>
        <p:txBody>
          <a:bodyPr wrap="square">
            <a:spAutoFit/>
          </a:bodyPr>
          <a:lstStyle/>
          <a:p>
            <a:pPr>
              <a:spcAft>
                <a:spcPct val="45000"/>
              </a:spcAft>
            </a:pPr>
            <a:r>
              <a:rPr lang="en-US" b="1" dirty="0">
                <a:solidFill>
                  <a:srgbClr val="FFFF00"/>
                </a:solidFill>
                <a:effectLst>
                  <a:outerShdw blurRad="38100" dist="38100" dir="2700000" algn="tl">
                    <a:srgbClr val="000000">
                      <a:alpha val="43137"/>
                    </a:srgbClr>
                  </a:outerShdw>
                </a:effectLst>
                <a:sym typeface="Arial" charset="0"/>
              </a:rPr>
              <a:t>Doubt? Choose Kindness.</a:t>
            </a:r>
          </a:p>
        </p:txBody>
      </p:sp>
      <p:grpSp>
        <p:nvGrpSpPr>
          <p:cNvPr id="10" name="Group 9"/>
          <p:cNvGrpSpPr/>
          <p:nvPr/>
        </p:nvGrpSpPr>
        <p:grpSpPr>
          <a:xfrm>
            <a:off x="3798435" y="1327222"/>
            <a:ext cx="4871126" cy="4203556"/>
            <a:chOff x="3798435" y="1327222"/>
            <a:chExt cx="4871126" cy="4203556"/>
          </a:xfrm>
        </p:grpSpPr>
        <p:sp>
          <p:nvSpPr>
            <p:cNvPr id="7" name="Rectangle 6"/>
            <p:cNvSpPr/>
            <p:nvPr/>
          </p:nvSpPr>
          <p:spPr bwMode="auto">
            <a:xfrm>
              <a:off x="3798435" y="1327222"/>
              <a:ext cx="4871126" cy="4203556"/>
            </a:xfrm>
            <a:prstGeom prst="rect">
              <a:avLst/>
            </a:prstGeom>
            <a:solidFill>
              <a:schemeClr val="tx1"/>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latin typeface="Arial" charset="0"/>
                <a:sym typeface="Gill Sans" charset="0"/>
              </a:endParaRPr>
            </a:p>
          </p:txBody>
        </p:sp>
        <p:pic>
          <p:nvPicPr>
            <p:cNvPr id="4" name="Picture 3"/>
            <p:cNvPicPr>
              <a:picLocks noChangeAspect="1"/>
            </p:cNvPicPr>
            <p:nvPr/>
          </p:nvPicPr>
          <p:blipFill>
            <a:blip r:embed="rId6" cstate="print">
              <a:extLst>
                <a:ext uri="{BEBA8EAE-BF5A-486C-A8C5-ECC9F3942E4B}">
                  <a14:imgProps xmlns:a14="http://schemas.microsoft.com/office/drawing/2010/main">
                    <a14:imgLayer r:embed="rId7">
                      <a14:imgEffect>
                        <a14:sharpenSoften amount="250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3798435" y="1327222"/>
              <a:ext cx="4871126" cy="4203556"/>
            </a:xfrm>
            <a:prstGeom prst="rect">
              <a:avLst/>
            </a:prstGeom>
          </p:spPr>
        </p:pic>
      </p:grpSp>
    </p:spTree>
    <p:extLst>
      <p:ext uri="{BB962C8B-B14F-4D97-AF65-F5344CB8AC3E}">
        <p14:creationId xmlns:p14="http://schemas.microsoft.com/office/powerpoint/2010/main" val="361226709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438"/>
                                        </p:tgtEl>
                                        <p:attrNameLst>
                                          <p:attrName>style.visibility</p:attrName>
                                        </p:attrNameLst>
                                      </p:cBhvr>
                                      <p:to>
                                        <p:strVal val="visible"/>
                                      </p:to>
                                    </p:set>
                                    <p:animEffect transition="in" filter="wipe(left)">
                                      <p:cBhvr>
                                        <p:cTn id="7" dur="500"/>
                                        <p:tgtEl>
                                          <p:spTgt spid="1843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1500"/>
                                        <p:tgtEl>
                                          <p:spTgt spid="5"/>
                                        </p:tgtEl>
                                      </p:cBhvr>
                                    </p:animEffect>
                                  </p:childTnLst>
                                </p:cTn>
                              </p:par>
                            </p:childTnLst>
                          </p:cTn>
                        </p:par>
                        <p:par>
                          <p:cTn id="13" fill="hold">
                            <p:stCondLst>
                              <p:cond delay="1500"/>
                            </p:stCondLst>
                            <p:childTnLst>
                              <p:par>
                                <p:cTn id="14" presetID="10"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8"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12" name="Group 11"/>
          <p:cNvGrpSpPr/>
          <p:nvPr/>
        </p:nvGrpSpPr>
        <p:grpSpPr>
          <a:xfrm>
            <a:off x="4459851" y="-352223"/>
            <a:ext cx="4876800" cy="6848572"/>
            <a:chOff x="5410200" y="-218279"/>
            <a:chExt cx="4876800" cy="7076279"/>
          </a:xfrm>
        </p:grpSpPr>
        <p:pic>
          <p:nvPicPr>
            <p:cNvPr id="13" name="Picture 12"/>
            <p:cNvPicPr>
              <a:picLocks noChangeAspect="1"/>
            </p:cNvPicPr>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5410200" y="-218279"/>
              <a:ext cx="4876800" cy="7076279"/>
            </a:xfrm>
            <a:prstGeom prst="rect">
              <a:avLst/>
            </a:prstGeom>
          </p:spPr>
        </p:pic>
        <p:sp>
          <p:nvSpPr>
            <p:cNvPr id="14" name="Rectangle 13"/>
            <p:cNvSpPr/>
            <p:nvPr/>
          </p:nvSpPr>
          <p:spPr>
            <a:xfrm rot="20984561">
              <a:off x="7565168" y="3115167"/>
              <a:ext cx="812414" cy="646331"/>
            </a:xfrm>
            <a:prstGeom prst="rect">
              <a:avLst/>
            </a:prstGeom>
            <a:noFill/>
            <a:effectLst>
              <a:glow rad="101600">
                <a:schemeClr val="bg1">
                  <a:alpha val="60000"/>
                </a:schemeClr>
              </a:glow>
            </a:effectLst>
          </p:spPr>
          <p:txBody>
            <a:bodyPr wrap="square" lIns="91440" tIns="45720" rIns="91440" bIns="45720">
              <a:spAutoFit/>
            </a:bodyPr>
            <a:lstStyle/>
            <a:p>
              <a:pPr algn="ctr"/>
              <a:r>
                <a:rPr lang="en-US" sz="1800" b="0" cap="none" spc="0" dirty="0">
                  <a:ln w="9525" cmpd="sng">
                    <a:solidFill>
                      <a:srgbClr val="FFFFFF"/>
                    </a:solidFill>
                    <a:prstDash val="solid"/>
                  </a:ln>
                  <a:solidFill>
                    <a:srgbClr val="FFFF00"/>
                  </a:solidFill>
                  <a:effectLst>
                    <a:glow rad="63500">
                      <a:schemeClr val="bg1">
                        <a:alpha val="40000"/>
                      </a:schemeClr>
                    </a:glow>
                    <a:outerShdw blurRad="63500" dir="3600000" algn="tl" rotWithShape="0">
                      <a:srgbClr val="000000">
                        <a:alpha val="70000"/>
                      </a:srgbClr>
                    </a:outerShdw>
                  </a:effectLst>
                  <a:latin typeface="Bradley Hand ITC" panose="03070402050302030203" pitchFamily="66" charset="0"/>
                </a:rPr>
                <a:t>just a puppet</a:t>
              </a:r>
            </a:p>
          </p:txBody>
        </p:sp>
        <p:sp>
          <p:nvSpPr>
            <p:cNvPr id="15" name="Oval 14"/>
            <p:cNvSpPr/>
            <p:nvPr/>
          </p:nvSpPr>
          <p:spPr bwMode="auto">
            <a:xfrm>
              <a:off x="7785324" y="603250"/>
              <a:ext cx="180297" cy="933450"/>
            </a:xfrm>
            <a:prstGeom prst="ellipse">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latin typeface="Arial" charset="0"/>
                <a:sym typeface="Gill Sans" charset="0"/>
              </a:endParaRPr>
            </a:p>
          </p:txBody>
        </p:sp>
      </p:grpSp>
      <p:sp>
        <p:nvSpPr>
          <p:cNvPr id="19457" name="Rectangle 1"/>
          <p:cNvSpPr>
            <a:spLocks noGrp="1" noChangeArrowheads="1"/>
          </p:cNvSpPr>
          <p:nvPr>
            <p:ph type="title" idx="4294967295"/>
          </p:nvPr>
        </p:nvSpPr>
        <p:spPr>
          <a:xfrm>
            <a:off x="0" y="178594"/>
            <a:ext cx="9144000" cy="1193006"/>
          </a:xfrm>
          <a:noFill/>
          <a:ln>
            <a:noFill/>
          </a:ln>
          <a:effectLst>
            <a:glow rad="101600">
              <a:schemeClr val="bg1">
                <a:alpha val="60000"/>
              </a:schemeClr>
            </a:glow>
            <a:outerShdw dist="35921"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35717" tIns="35717" rIns="35717" bIns="35717" numCol="1" anchor="ctr" anchorCtr="0" compatLnSpc="1">
            <a:prstTxWarp prst="textNoShape">
              <a:avLst/>
            </a:prstTxWarp>
          </a:bodyPr>
          <a:lstStyle/>
          <a:p>
            <a:pPr>
              <a:lnSpc>
                <a:spcPct val="90000"/>
              </a:lnSpc>
            </a:pPr>
            <a:r>
              <a:rPr lang="en-US" sz="5300" kern="1200" dirty="0">
                <a:effectLst>
                  <a:outerShdw blurRad="38100" dist="38100" dir="2700000" algn="tl">
                    <a:srgbClr val="000000">
                      <a:alpha val="43137"/>
                    </a:srgbClr>
                  </a:outerShdw>
                </a:effectLst>
                <a:latin typeface="Arial Black" pitchFamily="34" charset="0"/>
                <a:sym typeface="Arial Bold" charset="0"/>
              </a:rPr>
              <a:t>Get a Mental Picture</a:t>
            </a:r>
          </a:p>
        </p:txBody>
      </p:sp>
      <p:sp>
        <p:nvSpPr>
          <p:cNvPr id="19462" name="Rectangle 6"/>
          <p:cNvSpPr>
            <a:spLocks/>
          </p:cNvSpPr>
          <p:nvPr/>
        </p:nvSpPr>
        <p:spPr bwMode="auto">
          <a:xfrm>
            <a:off x="609600" y="1371600"/>
            <a:ext cx="8024698" cy="2837474"/>
          </a:xfrm>
          <a:prstGeom prst="rect">
            <a:avLst/>
          </a:prstGeom>
          <a:noFill/>
          <a:ln>
            <a:noFill/>
          </a:ln>
          <a:effectLst/>
          <a:extLst>
            <a:ext uri="{909E8E84-426E-40DD-AFC4-6F175D3DCCD1}">
              <a14:hiddenFill xmlns:a14="http://schemas.microsoft.com/office/drawing/2010/main">
                <a:blipFill dpi="0" rotWithShape="0">
                  <a:blip r:embed="rId5"/>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4291" tIns="32146" rIns="64291" bIns="32146">
            <a:spAutoFit/>
          </a:bodyPr>
          <a:lstStyle/>
          <a:p>
            <a:pPr algn="l">
              <a:spcBef>
                <a:spcPts val="1687"/>
              </a:spcBef>
              <a:buSzPct val="171000"/>
            </a:pPr>
            <a:r>
              <a:rPr lang="en-US" sz="3400" dirty="0">
                <a:solidFill>
                  <a:srgbClr val="FFFF00"/>
                </a:solidFill>
                <a:effectLst>
                  <a:outerShdw blurRad="38100" dist="38100" dir="2700000" algn="tl">
                    <a:srgbClr val="000000">
                      <a:alpha val="43137"/>
                    </a:srgbClr>
                  </a:outerShdw>
                </a:effectLst>
                <a:latin typeface="Arial Black" pitchFamily="34" charset="0"/>
                <a:sym typeface="Arial" charset="0"/>
              </a:rPr>
              <a:t>Don’t write it down – but think of a time when you witnessed or experienced bullying or other forms of cruelty.</a:t>
            </a:r>
          </a:p>
          <a:p>
            <a:pPr algn="l">
              <a:spcBef>
                <a:spcPts val="1687"/>
              </a:spcBef>
              <a:buSzPct val="171000"/>
            </a:pPr>
            <a:r>
              <a:rPr lang="en-US" b="1" dirty="0">
                <a:solidFill>
                  <a:srgbClr val="FFFF00"/>
                </a:solidFill>
                <a:latin typeface="Gill Sans" charset="0"/>
                <a:sym typeface="Arial" charset="0"/>
              </a:rPr>
              <a:t>Write down only the month and year.</a:t>
            </a:r>
          </a:p>
        </p:txBody>
      </p:sp>
      <p:sp>
        <p:nvSpPr>
          <p:cNvPr id="19464" name="Rectangle 8"/>
          <p:cNvSpPr>
            <a:spLocks/>
          </p:cNvSpPr>
          <p:nvPr/>
        </p:nvSpPr>
        <p:spPr bwMode="auto">
          <a:xfrm>
            <a:off x="914400" y="4267200"/>
            <a:ext cx="5636549" cy="2080856"/>
          </a:xfrm>
          <a:prstGeom prst="rect">
            <a:avLst/>
          </a:prstGeom>
          <a:noFill/>
          <a:ln>
            <a:noFill/>
          </a:ln>
          <a:effectLst/>
          <a:extLst>
            <a:ext uri="{909E8E84-426E-40DD-AFC4-6F175D3DCCD1}">
              <a14:hiddenFill xmlns:a14="http://schemas.microsoft.com/office/drawing/2010/main">
                <a:blipFill dpi="0" rotWithShape="0">
                  <a:blip r:embed="rId5"/>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4291" tIns="32146" rIns="64291" bIns="32146">
            <a:spAutoFit/>
          </a:bodyPr>
          <a:lstStyle/>
          <a:p>
            <a:pPr marL="444236" indent="-444236" algn="l">
              <a:spcAft>
                <a:spcPts val="600"/>
              </a:spcAft>
              <a:buFontTx/>
              <a:buChar char="•"/>
            </a:pPr>
            <a:r>
              <a:rPr lang="en-US" sz="2900" dirty="0">
                <a:solidFill>
                  <a:schemeClr val="tx1"/>
                </a:solidFill>
                <a:sym typeface="Arial" charset="0"/>
              </a:rPr>
              <a:t>Think about what happened</a:t>
            </a:r>
          </a:p>
          <a:p>
            <a:pPr marL="444236" indent="-444236" algn="l">
              <a:spcAft>
                <a:spcPts val="600"/>
              </a:spcAft>
              <a:buFontTx/>
              <a:buChar char="•"/>
            </a:pPr>
            <a:r>
              <a:rPr lang="en-US" sz="2900" dirty="0">
                <a:solidFill>
                  <a:schemeClr val="tx1"/>
                </a:solidFill>
                <a:sym typeface="Arial" charset="0"/>
              </a:rPr>
              <a:t>Think about what you did</a:t>
            </a:r>
          </a:p>
          <a:p>
            <a:pPr marL="444236" indent="-444236" algn="l">
              <a:spcAft>
                <a:spcPts val="600"/>
              </a:spcAft>
              <a:buFontTx/>
              <a:buChar char="•"/>
            </a:pPr>
            <a:r>
              <a:rPr lang="en-US" sz="2900" dirty="0">
                <a:solidFill>
                  <a:schemeClr val="tx1"/>
                </a:solidFill>
                <a:sym typeface="Arial" charset="0"/>
              </a:rPr>
              <a:t>Think about what others did</a:t>
            </a:r>
          </a:p>
          <a:p>
            <a:pPr marL="444236" indent="-444236" algn="l">
              <a:spcAft>
                <a:spcPts val="600"/>
              </a:spcAft>
              <a:buFontTx/>
              <a:buChar char="•"/>
            </a:pPr>
            <a:r>
              <a:rPr lang="en-US" sz="2900" dirty="0">
                <a:solidFill>
                  <a:schemeClr val="tx1"/>
                </a:solidFill>
                <a:sym typeface="Arial" charset="0"/>
              </a:rPr>
              <a:t>Think about how you felt</a:t>
            </a:r>
          </a:p>
        </p:txBody>
      </p:sp>
      <p:sp>
        <p:nvSpPr>
          <p:cNvPr id="8" name="TextBox 7"/>
          <p:cNvSpPr txBox="1"/>
          <p:nvPr/>
        </p:nvSpPr>
        <p:spPr>
          <a:xfrm>
            <a:off x="7620000" y="6375797"/>
            <a:ext cx="1067594" cy="326530"/>
          </a:xfrm>
          <a:prstGeom prst="rect">
            <a:avLst/>
          </a:prstGeom>
          <a:noFill/>
        </p:spPr>
        <p:txBody>
          <a:bodyPr wrap="none" lIns="64291" tIns="32146" rIns="64291" bIns="32146" rtlCol="0">
            <a:spAutoFit/>
          </a:bodyPr>
          <a:lstStyle/>
          <a:p>
            <a:r>
              <a:rPr lang="en-US" sz="1700" dirty="0"/>
              <a:t> – Page 5</a:t>
            </a:r>
          </a:p>
        </p:txBody>
      </p:sp>
      <p:pic>
        <p:nvPicPr>
          <p:cNvPr id="9" name="Picture 8" descr="CTC logo white - clear bkgnd - gif.gif"/>
          <p:cNvPicPr>
            <a:picLocks noChangeAspect="1"/>
          </p:cNvPicPr>
          <p:nvPr/>
        </p:nvPicPr>
        <p:blipFill>
          <a:blip r:embed="rId6" cstate="print"/>
          <a:stretch>
            <a:fillRect/>
          </a:stretch>
        </p:blipFill>
        <p:spPr>
          <a:xfrm>
            <a:off x="78304" y="6579349"/>
            <a:ext cx="217691" cy="217691"/>
          </a:xfrm>
          <a:prstGeom prst="rect">
            <a:avLst/>
          </a:prstGeom>
          <a:effectLst>
            <a:glow rad="63500">
              <a:schemeClr val="bg1">
                <a:lumMod val="65000"/>
                <a:lumOff val="35000"/>
                <a:alpha val="40000"/>
              </a:schemeClr>
            </a:glow>
            <a:outerShdw blurRad="50800" dist="127000" dir="2700000" algn="tl" rotWithShape="0">
              <a:prstClr val="black">
                <a:alpha val="40000"/>
              </a:prstClr>
            </a:outerShdw>
          </a:effectLst>
        </p:spPr>
      </p:pic>
      <p:pic>
        <p:nvPicPr>
          <p:cNvPr id="10"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749978" y="6268641"/>
            <a:ext cx="258961" cy="455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355525312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462"/>
                                        </p:tgtEl>
                                        <p:attrNameLst>
                                          <p:attrName>style.visibility</p:attrName>
                                        </p:attrNameLst>
                                      </p:cBhvr>
                                      <p:to>
                                        <p:strVal val="visible"/>
                                      </p:to>
                                    </p:set>
                                    <p:animEffect transition="in" filter="fade">
                                      <p:cBhvr>
                                        <p:cTn id="7" dur="1000"/>
                                        <p:tgtEl>
                                          <p:spTgt spid="19462"/>
                                        </p:tgtEl>
                                      </p:cBhvr>
                                    </p:animEffect>
                                  </p:childTnLst>
                                </p:cTn>
                              </p:par>
                            </p:childTnLst>
                          </p:cTn>
                        </p:par>
                      </p:childTnLst>
                    </p:cTn>
                  </p:par>
                  <p:par>
                    <p:cTn id="8" fill="hold">
                      <p:stCondLst>
                        <p:cond delay="indefinite"/>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464">
                                            <p:txEl>
                                              <p:pRg st="0" end="0"/>
                                            </p:txEl>
                                          </p:spTgt>
                                        </p:tgtEl>
                                        <p:attrNameLst>
                                          <p:attrName>style.visibility</p:attrName>
                                        </p:attrNameLst>
                                      </p:cBhvr>
                                      <p:to>
                                        <p:strVal val="visible"/>
                                      </p:to>
                                    </p:set>
                                    <p:animEffect transition="in" filter="fade">
                                      <p:cBhvr>
                                        <p:cTn id="12" dur="1000"/>
                                        <p:tgtEl>
                                          <p:spTgt spid="19464">
                                            <p:txEl>
                                              <p:pRg st="0" end="0"/>
                                            </p:txEl>
                                          </p:spTgt>
                                        </p:tgtEl>
                                      </p:cBhvr>
                                    </p:animEffect>
                                  </p:childTnLst>
                                </p:cTn>
                              </p:par>
                            </p:childTnLst>
                          </p:cTn>
                        </p:par>
                        <p:par>
                          <p:cTn id="13" fill="hold" nodeType="afterGroup">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9464">
                                            <p:txEl>
                                              <p:pRg st="1" end="1"/>
                                            </p:txEl>
                                          </p:spTgt>
                                        </p:tgtEl>
                                        <p:attrNameLst>
                                          <p:attrName>style.visibility</p:attrName>
                                        </p:attrNameLst>
                                      </p:cBhvr>
                                      <p:to>
                                        <p:strVal val="visible"/>
                                      </p:to>
                                    </p:set>
                                    <p:animEffect transition="in" filter="fade">
                                      <p:cBhvr>
                                        <p:cTn id="16" dur="1000"/>
                                        <p:tgtEl>
                                          <p:spTgt spid="19464">
                                            <p:txEl>
                                              <p:pRg st="1" end="1"/>
                                            </p:txEl>
                                          </p:spTgt>
                                        </p:tgtEl>
                                      </p:cBhvr>
                                    </p:animEffect>
                                  </p:childTnLst>
                                </p:cTn>
                              </p:par>
                            </p:childTnLst>
                          </p:cTn>
                        </p:par>
                        <p:par>
                          <p:cTn id="17" fill="hold" nodeType="afterGroup">
                            <p:stCondLst>
                              <p:cond delay="2000"/>
                            </p:stCondLst>
                            <p:childTnLst>
                              <p:par>
                                <p:cTn id="18" presetID="10" presetClass="entr" presetSubtype="0" fill="hold" grpId="0" nodeType="afterEffect">
                                  <p:stCondLst>
                                    <p:cond delay="0"/>
                                  </p:stCondLst>
                                  <p:childTnLst>
                                    <p:set>
                                      <p:cBhvr>
                                        <p:cTn id="19" dur="1" fill="hold">
                                          <p:stCondLst>
                                            <p:cond delay="0"/>
                                          </p:stCondLst>
                                        </p:cTn>
                                        <p:tgtEl>
                                          <p:spTgt spid="19464">
                                            <p:txEl>
                                              <p:pRg st="2" end="2"/>
                                            </p:txEl>
                                          </p:spTgt>
                                        </p:tgtEl>
                                        <p:attrNameLst>
                                          <p:attrName>style.visibility</p:attrName>
                                        </p:attrNameLst>
                                      </p:cBhvr>
                                      <p:to>
                                        <p:strVal val="visible"/>
                                      </p:to>
                                    </p:set>
                                    <p:animEffect transition="in" filter="fade">
                                      <p:cBhvr>
                                        <p:cTn id="20" dur="1000"/>
                                        <p:tgtEl>
                                          <p:spTgt spid="19464">
                                            <p:txEl>
                                              <p:pRg st="2" end="2"/>
                                            </p:txEl>
                                          </p:spTgt>
                                        </p:tgtEl>
                                      </p:cBhvr>
                                    </p:animEffect>
                                  </p:childTnLst>
                                </p:cTn>
                              </p:par>
                            </p:childTnLst>
                          </p:cTn>
                        </p:par>
                        <p:par>
                          <p:cTn id="21" fill="hold" nodeType="afterGroup">
                            <p:stCondLst>
                              <p:cond delay="3000"/>
                            </p:stCondLst>
                            <p:childTnLst>
                              <p:par>
                                <p:cTn id="22" presetID="10" presetClass="entr" presetSubtype="0" fill="hold" grpId="0" nodeType="afterEffect">
                                  <p:stCondLst>
                                    <p:cond delay="0"/>
                                  </p:stCondLst>
                                  <p:childTnLst>
                                    <p:set>
                                      <p:cBhvr>
                                        <p:cTn id="23" dur="1" fill="hold">
                                          <p:stCondLst>
                                            <p:cond delay="0"/>
                                          </p:stCondLst>
                                        </p:cTn>
                                        <p:tgtEl>
                                          <p:spTgt spid="19464">
                                            <p:txEl>
                                              <p:pRg st="3" end="3"/>
                                            </p:txEl>
                                          </p:spTgt>
                                        </p:tgtEl>
                                        <p:attrNameLst>
                                          <p:attrName>style.visibility</p:attrName>
                                        </p:attrNameLst>
                                      </p:cBhvr>
                                      <p:to>
                                        <p:strVal val="visible"/>
                                      </p:to>
                                    </p:set>
                                    <p:animEffect transition="in" filter="fade">
                                      <p:cBhvr>
                                        <p:cTn id="24" dur="1000"/>
                                        <p:tgtEl>
                                          <p:spTgt spid="19464">
                                            <p:txEl>
                                              <p:pRg st="3" end="3"/>
                                            </p:txEl>
                                          </p:spTgt>
                                        </p:tgtEl>
                                      </p:cBhvr>
                                    </p:animEffect>
                                  </p:childTnLst>
                                </p:cTn>
                              </p:par>
                            </p:childTnLst>
                          </p:cTn>
                        </p:par>
                        <p:par>
                          <p:cTn id="25" fill="hold">
                            <p:stCondLst>
                              <p:cond delay="4000"/>
                            </p:stCondLst>
                            <p:childTnLst>
                              <p:par>
                                <p:cTn id="26" presetID="10" presetClass="entr" presetSubtype="0" fill="hold"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2" grpId="0"/>
      <p:bldP spid="19464" grpId="0" build="p"/>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1" name="Rectangle 1"/>
          <p:cNvSpPr>
            <a:spLocks noGrp="1" noChangeArrowheads="1"/>
          </p:cNvSpPr>
          <p:nvPr>
            <p:ph type="title" idx="4294967295"/>
          </p:nvPr>
        </p:nvSpPr>
        <p:spPr>
          <a:xfrm>
            <a:off x="0" y="178593"/>
            <a:ext cx="9144000" cy="1878807"/>
          </a:xfrm>
          <a:noFill/>
          <a:ln>
            <a:noFill/>
          </a:ln>
          <a:effectLst>
            <a:glow rad="101600">
              <a:schemeClr val="bg1">
                <a:alpha val="60000"/>
              </a:schemeClr>
            </a:glow>
            <a:outerShdw dist="35921"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35717" tIns="35717" rIns="35717" bIns="35717" numCol="1" anchor="ctr" anchorCtr="0" compatLnSpc="1">
            <a:prstTxWarp prst="textNoShape">
              <a:avLst/>
            </a:prstTxWarp>
          </a:bodyPr>
          <a:lstStyle/>
          <a:p>
            <a:pPr>
              <a:lnSpc>
                <a:spcPct val="90000"/>
              </a:lnSpc>
            </a:pPr>
            <a:r>
              <a:rPr lang="en-US" sz="5300" kern="1200" dirty="0">
                <a:effectLst>
                  <a:outerShdw blurRad="38100" dist="38100" dir="2700000" algn="tl">
                    <a:srgbClr val="000000">
                      <a:alpha val="43137"/>
                    </a:srgbClr>
                  </a:outerShdw>
                </a:effectLst>
                <a:latin typeface="Arial Black" pitchFamily="34" charset="0"/>
                <a:sym typeface="Arial Bold" charset="0"/>
              </a:rPr>
              <a:t>Why might people bully or be cruel to others?</a:t>
            </a:r>
          </a:p>
        </p:txBody>
      </p:sp>
      <p:pic>
        <p:nvPicPr>
          <p:cNvPr id="20484" name="Picture 4"/>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2554724" y="2057400"/>
            <a:ext cx="6438975" cy="4482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0487" name="Rectangle 7"/>
          <p:cNvSpPr>
            <a:spLocks/>
          </p:cNvSpPr>
          <p:nvPr/>
        </p:nvSpPr>
        <p:spPr bwMode="auto">
          <a:xfrm>
            <a:off x="928687" y="3338881"/>
            <a:ext cx="4649155" cy="584295"/>
          </a:xfrm>
          <a:prstGeom prst="rect">
            <a:avLst/>
          </a:prstGeom>
          <a:noFill/>
          <a:ln>
            <a:noFill/>
          </a:ln>
          <a:effectLst>
            <a:glow rad="254000">
              <a:schemeClr val="bg1"/>
            </a:glow>
            <a:outerShdw blurRad="50800" dist="63500" dir="2700000" algn="ctr" rotWithShape="0">
              <a:schemeClr val="bg1"/>
            </a:outerShdw>
          </a:effectLst>
          <a:extLst>
            <a:ext uri="{909E8E84-426E-40DD-AFC4-6F175D3DCCD1}">
              <a14:hiddenFill xmlns:a14="http://schemas.microsoft.com/office/drawing/2010/main">
                <a:blipFill dpi="0" rotWithShape="0">
                  <a:blip r:embed="rId5"/>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Lst>
        </p:spPr>
        <p:txBody>
          <a:bodyPr wrap="none" lIns="64291" tIns="32146" rIns="64291" bIns="32146">
            <a:spAutoFit/>
          </a:bodyPr>
          <a:lstStyle/>
          <a:p>
            <a:pPr algn="l"/>
            <a:r>
              <a:rPr lang="en-US" sz="3400" dirty="0">
                <a:solidFill>
                  <a:srgbClr val="FFFF00"/>
                </a:solidFill>
                <a:effectLst>
                  <a:outerShdw blurRad="38100" dist="38100" dir="2700000" algn="tl">
                    <a:srgbClr val="000000">
                      <a:alpha val="43137"/>
                    </a:srgbClr>
                  </a:outerShdw>
                </a:effectLst>
                <a:latin typeface="Arial Black" pitchFamily="34" charset="0"/>
                <a:sym typeface="Arial Bold" charset="0"/>
              </a:rPr>
              <a:t>What do you think?</a:t>
            </a:r>
          </a:p>
        </p:txBody>
      </p:sp>
      <p:sp>
        <p:nvSpPr>
          <p:cNvPr id="7" name="TextBox 6"/>
          <p:cNvSpPr txBox="1"/>
          <p:nvPr/>
        </p:nvSpPr>
        <p:spPr>
          <a:xfrm>
            <a:off x="7696200" y="6375797"/>
            <a:ext cx="1006680" cy="326530"/>
          </a:xfrm>
          <a:prstGeom prst="rect">
            <a:avLst/>
          </a:prstGeom>
          <a:noFill/>
        </p:spPr>
        <p:txBody>
          <a:bodyPr wrap="none" lIns="64291" tIns="32146" rIns="64291" bIns="32146" rtlCol="0">
            <a:spAutoFit/>
          </a:bodyPr>
          <a:lstStyle/>
          <a:p>
            <a:r>
              <a:rPr lang="en-US" sz="1700" dirty="0"/>
              <a:t>– Page 5</a:t>
            </a:r>
          </a:p>
        </p:txBody>
      </p:sp>
      <p:pic>
        <p:nvPicPr>
          <p:cNvPr id="8" name="Picture 7" descr="CTC logo white - clear bkgnd - gif.gif"/>
          <p:cNvPicPr>
            <a:picLocks noChangeAspect="1"/>
          </p:cNvPicPr>
          <p:nvPr/>
        </p:nvPicPr>
        <p:blipFill>
          <a:blip r:embed="rId6" cstate="print"/>
          <a:stretch>
            <a:fillRect/>
          </a:stretch>
        </p:blipFill>
        <p:spPr>
          <a:xfrm>
            <a:off x="78304" y="6579349"/>
            <a:ext cx="217691" cy="217691"/>
          </a:xfrm>
          <a:prstGeom prst="rect">
            <a:avLst/>
          </a:prstGeom>
          <a:effectLst>
            <a:glow rad="63500">
              <a:schemeClr val="bg1">
                <a:lumMod val="65000"/>
                <a:lumOff val="35000"/>
                <a:alpha val="40000"/>
              </a:schemeClr>
            </a:glow>
            <a:outerShdw blurRad="50800" dist="127000" dir="2700000" algn="tl" rotWithShape="0">
              <a:prstClr val="black">
                <a:alpha val="40000"/>
              </a:prstClr>
            </a:outerShdw>
          </a:effectLst>
        </p:spPr>
      </p:pic>
      <p:pic>
        <p:nvPicPr>
          <p:cNvPr id="9"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749978" y="6268641"/>
            <a:ext cx="258961" cy="455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419242834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20487"/>
                                        </p:tgtEl>
                                        <p:attrNameLst>
                                          <p:attrName>style.visibility</p:attrName>
                                        </p:attrNameLst>
                                      </p:cBhvr>
                                      <p:to>
                                        <p:strVal val="visible"/>
                                      </p:to>
                                    </p:set>
                                    <p:animEffect transition="in" filter="fade">
                                      <p:cBhvr>
                                        <p:cTn id="7" dur="1000"/>
                                        <p:tgtEl>
                                          <p:spTgt spid="20487"/>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7" grpId="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150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24601" y="339756"/>
            <a:ext cx="2503442" cy="6065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1505" name="Rectangle 1"/>
          <p:cNvSpPr>
            <a:spLocks noGrp="1" noChangeArrowheads="1"/>
          </p:cNvSpPr>
          <p:nvPr>
            <p:ph type="title" idx="4294967295"/>
          </p:nvPr>
        </p:nvSpPr>
        <p:spPr>
          <a:xfrm>
            <a:off x="0" y="172045"/>
            <a:ext cx="9144000" cy="1580555"/>
          </a:xfrm>
          <a:noFill/>
          <a:ln>
            <a:noFill/>
          </a:ln>
          <a:effectLst>
            <a:glow rad="101600">
              <a:schemeClr val="bg1">
                <a:alpha val="60000"/>
              </a:schemeClr>
            </a:glow>
            <a:outerShdw dist="35921"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35717" tIns="35717" rIns="35717" bIns="35717" numCol="1" anchor="ctr" anchorCtr="0" compatLnSpc="1">
            <a:prstTxWarp prst="textNoShape">
              <a:avLst/>
            </a:prstTxWarp>
          </a:bodyPr>
          <a:lstStyle/>
          <a:p>
            <a:pPr>
              <a:lnSpc>
                <a:spcPct val="90000"/>
              </a:lnSpc>
            </a:pPr>
            <a:r>
              <a:rPr lang="en-US" sz="5300" kern="1200" dirty="0">
                <a:effectLst>
                  <a:outerShdw blurRad="38100" dist="38100" dir="2700000" algn="tl">
                    <a:srgbClr val="000000">
                      <a:alpha val="43137"/>
                    </a:srgbClr>
                  </a:outerShdw>
                </a:effectLst>
                <a:latin typeface="Arial Black" pitchFamily="34" charset="0"/>
                <a:sym typeface="Arial Bold" charset="0"/>
              </a:rPr>
              <a:t>Some reasons </a:t>
            </a:r>
            <a:br>
              <a:rPr lang="en-US" sz="5300" kern="1200" dirty="0">
                <a:effectLst>
                  <a:outerShdw blurRad="38100" dist="38100" dir="2700000" algn="tl">
                    <a:srgbClr val="000000">
                      <a:alpha val="43137"/>
                    </a:srgbClr>
                  </a:outerShdw>
                </a:effectLst>
                <a:latin typeface="Arial Black" pitchFamily="34" charset="0"/>
                <a:sym typeface="Arial Bold" charset="0"/>
              </a:rPr>
            </a:br>
            <a:r>
              <a:rPr lang="en-US" sz="5300" kern="1200" dirty="0">
                <a:effectLst>
                  <a:outerShdw blurRad="38100" dist="38100" dir="2700000" algn="tl">
                    <a:srgbClr val="000000">
                      <a:alpha val="43137"/>
                    </a:srgbClr>
                  </a:outerShdw>
                </a:effectLst>
                <a:latin typeface="Arial Black" pitchFamily="34" charset="0"/>
                <a:sym typeface="Arial Bold" charset="0"/>
              </a:rPr>
              <a:t>people bully:</a:t>
            </a:r>
          </a:p>
        </p:txBody>
      </p:sp>
      <p:sp>
        <p:nvSpPr>
          <p:cNvPr id="21511" name="Rectangle 7"/>
          <p:cNvSpPr>
            <a:spLocks/>
          </p:cNvSpPr>
          <p:nvPr/>
        </p:nvSpPr>
        <p:spPr bwMode="auto">
          <a:xfrm>
            <a:off x="714375" y="1969174"/>
            <a:ext cx="6600825" cy="4192973"/>
          </a:xfrm>
          <a:prstGeom prst="rect">
            <a:avLst/>
          </a:prstGeom>
          <a:noFill/>
          <a:ln>
            <a:noFill/>
          </a:ln>
          <a:effectLst/>
          <a:extLst>
            <a:ext uri="{909E8E84-426E-40DD-AFC4-6F175D3DCCD1}">
              <a14:hiddenFill xmlns:a14="http://schemas.microsoft.com/office/drawing/2010/main">
                <a:blipFill dpi="0" rotWithShape="0">
                  <a:blip r:embed="rId4"/>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4291" tIns="32146" rIns="64291" bIns="32146">
            <a:spAutoFit/>
          </a:bodyPr>
          <a:lstStyle/>
          <a:p>
            <a:pPr marL="401822" indent="-401822" algn="l">
              <a:spcAft>
                <a:spcPct val="45000"/>
              </a:spcAft>
              <a:buFontTx/>
              <a:buChar char="•"/>
            </a:pPr>
            <a:r>
              <a:rPr lang="en-US" sz="2900" dirty="0">
                <a:solidFill>
                  <a:schemeClr val="tx1"/>
                </a:solidFill>
                <a:effectLst>
                  <a:glow rad="127000">
                    <a:schemeClr val="bg1">
                      <a:alpha val="60000"/>
                    </a:schemeClr>
                  </a:glow>
                </a:effectLst>
                <a:sym typeface="Arial" charset="0"/>
              </a:rPr>
              <a:t>Insecurity</a:t>
            </a:r>
          </a:p>
          <a:p>
            <a:pPr marL="401822" indent="-401822" algn="l">
              <a:spcAft>
                <a:spcPct val="45000"/>
              </a:spcAft>
              <a:buFontTx/>
              <a:buChar char="•"/>
            </a:pPr>
            <a:r>
              <a:rPr lang="en-US" sz="2900" dirty="0">
                <a:solidFill>
                  <a:schemeClr val="tx1"/>
                </a:solidFill>
                <a:effectLst>
                  <a:glow rad="127000">
                    <a:schemeClr val="bg1">
                      <a:alpha val="60000"/>
                    </a:schemeClr>
                  </a:glow>
                </a:effectLst>
                <a:sym typeface="Arial" charset="0"/>
              </a:rPr>
              <a:t>Seeking revenge</a:t>
            </a:r>
          </a:p>
          <a:p>
            <a:pPr marL="398463" indent="-398463" algn="l">
              <a:spcAft>
                <a:spcPct val="45000"/>
              </a:spcAft>
              <a:buFontTx/>
              <a:buChar char="•"/>
            </a:pPr>
            <a:r>
              <a:rPr lang="en-US" sz="2900" dirty="0">
                <a:solidFill>
                  <a:schemeClr val="tx1"/>
                </a:solidFill>
                <a:effectLst>
                  <a:glow rad="127000">
                    <a:schemeClr val="bg1">
                      <a:alpha val="60000"/>
                    </a:schemeClr>
                  </a:glow>
                </a:effectLst>
                <a:sym typeface="Arial" charset="0"/>
              </a:rPr>
              <a:t>Modeling behaviors they’ve seen (at home, school, etc.)</a:t>
            </a:r>
          </a:p>
          <a:p>
            <a:pPr marL="401822" indent="-401822" algn="l">
              <a:spcAft>
                <a:spcPct val="45000"/>
              </a:spcAft>
              <a:buFontTx/>
              <a:buChar char="•"/>
            </a:pPr>
            <a:r>
              <a:rPr lang="en-US" sz="2900" dirty="0">
                <a:solidFill>
                  <a:schemeClr val="tx1"/>
                </a:solidFill>
                <a:effectLst>
                  <a:glow rad="127000">
                    <a:schemeClr val="bg1">
                      <a:alpha val="60000"/>
                    </a:schemeClr>
                  </a:glow>
                </a:effectLst>
                <a:sym typeface="Arial" charset="0"/>
              </a:rPr>
              <a:t>Want to belong or be popular</a:t>
            </a:r>
          </a:p>
          <a:p>
            <a:pPr marL="401822" indent="-401822" algn="l">
              <a:spcAft>
                <a:spcPct val="45000"/>
              </a:spcAft>
              <a:buFontTx/>
              <a:buChar char="•"/>
            </a:pPr>
            <a:r>
              <a:rPr lang="en-US" sz="2900" dirty="0">
                <a:solidFill>
                  <a:schemeClr val="tx1"/>
                </a:solidFill>
                <a:effectLst>
                  <a:glow rad="127000">
                    <a:schemeClr val="bg1">
                      <a:alpha val="60000"/>
                    </a:schemeClr>
                  </a:glow>
                </a:effectLst>
                <a:sym typeface="Arial" charset="0"/>
              </a:rPr>
              <a:t>Want attention </a:t>
            </a:r>
          </a:p>
          <a:p>
            <a:pPr marL="401822" indent="-401822" algn="l">
              <a:spcAft>
                <a:spcPct val="45000"/>
              </a:spcAft>
              <a:buFontTx/>
              <a:buChar char="•"/>
            </a:pPr>
            <a:r>
              <a:rPr lang="en-US" sz="2900" dirty="0">
                <a:solidFill>
                  <a:schemeClr val="tx1"/>
                </a:solidFill>
                <a:effectLst>
                  <a:glow rad="127000">
                    <a:schemeClr val="bg1">
                      <a:alpha val="60000"/>
                    </a:schemeClr>
                  </a:glow>
                </a:effectLst>
                <a:sym typeface="Arial" charset="0"/>
              </a:rPr>
              <a:t>Seeking power</a:t>
            </a:r>
          </a:p>
        </p:txBody>
      </p:sp>
      <p:sp>
        <p:nvSpPr>
          <p:cNvPr id="7" name="TextBox 6"/>
          <p:cNvSpPr txBox="1"/>
          <p:nvPr/>
        </p:nvSpPr>
        <p:spPr>
          <a:xfrm>
            <a:off x="7696200" y="6375797"/>
            <a:ext cx="1006681" cy="326530"/>
          </a:xfrm>
          <a:prstGeom prst="rect">
            <a:avLst/>
          </a:prstGeom>
          <a:noFill/>
        </p:spPr>
        <p:txBody>
          <a:bodyPr wrap="none" lIns="64291" tIns="32146" rIns="64291" bIns="32146" rtlCol="0">
            <a:spAutoFit/>
          </a:bodyPr>
          <a:lstStyle/>
          <a:p>
            <a:r>
              <a:rPr lang="en-US" sz="1700" dirty="0"/>
              <a:t>– Page 5</a:t>
            </a:r>
          </a:p>
        </p:txBody>
      </p:sp>
      <p:pic>
        <p:nvPicPr>
          <p:cNvPr id="8" name="Picture 7" descr="CTC logo white - clear bkgnd - gif.gif"/>
          <p:cNvPicPr>
            <a:picLocks noChangeAspect="1"/>
          </p:cNvPicPr>
          <p:nvPr/>
        </p:nvPicPr>
        <p:blipFill>
          <a:blip r:embed="rId5" cstate="print"/>
          <a:stretch>
            <a:fillRect/>
          </a:stretch>
        </p:blipFill>
        <p:spPr>
          <a:xfrm>
            <a:off x="78304" y="6579349"/>
            <a:ext cx="217691" cy="217691"/>
          </a:xfrm>
          <a:prstGeom prst="rect">
            <a:avLst/>
          </a:prstGeom>
          <a:effectLst>
            <a:glow rad="63500">
              <a:schemeClr val="bg1">
                <a:lumMod val="65000"/>
                <a:lumOff val="35000"/>
                <a:alpha val="40000"/>
              </a:schemeClr>
            </a:glow>
            <a:outerShdw blurRad="50800" dist="127000" dir="2700000" algn="tl" rotWithShape="0">
              <a:prstClr val="black">
                <a:alpha val="40000"/>
              </a:prstClr>
            </a:outerShdw>
          </a:effectLst>
        </p:spPr>
      </p:pic>
      <p:pic>
        <p:nvPicPr>
          <p:cNvPr id="9"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49978" y="6268641"/>
            <a:ext cx="258961" cy="455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2473924974"/>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fade">
                                      <p:cBhvr>
                                        <p:cTn id="7" dur="1000"/>
                                        <p:tgtEl>
                                          <p:spTgt spid="21508"/>
                                        </p:tgtEl>
                                      </p:cBhvr>
                                    </p:animEffect>
                                  </p:childTnLst>
                                </p:cTn>
                              </p:par>
                            </p:childTnLst>
                          </p:cTn>
                        </p:par>
                        <p:par>
                          <p:cTn id="8" fill="hold" nodeType="afterGroup">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1511">
                                            <p:txEl>
                                              <p:pRg st="0" end="0"/>
                                            </p:txEl>
                                          </p:spTgt>
                                        </p:tgtEl>
                                        <p:attrNameLst>
                                          <p:attrName>style.visibility</p:attrName>
                                        </p:attrNameLst>
                                      </p:cBhvr>
                                      <p:to>
                                        <p:strVal val="visible"/>
                                      </p:to>
                                    </p:set>
                                    <p:animEffect transition="in" filter="fade">
                                      <p:cBhvr>
                                        <p:cTn id="11" dur="1000"/>
                                        <p:tgtEl>
                                          <p:spTgt spid="21511">
                                            <p:txEl>
                                              <p:pRg st="0" end="0"/>
                                            </p:txEl>
                                          </p:spTgt>
                                        </p:tgtEl>
                                      </p:cBhvr>
                                    </p:animEffect>
                                  </p:childTnLst>
                                </p:cTn>
                              </p:par>
                            </p:childTnLst>
                          </p:cTn>
                        </p:par>
                        <p:par>
                          <p:cTn id="12" fill="hold" nodeType="afterGroup">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21511">
                                            <p:txEl>
                                              <p:pRg st="1" end="1"/>
                                            </p:txEl>
                                          </p:spTgt>
                                        </p:tgtEl>
                                        <p:attrNameLst>
                                          <p:attrName>style.visibility</p:attrName>
                                        </p:attrNameLst>
                                      </p:cBhvr>
                                      <p:to>
                                        <p:strVal val="visible"/>
                                      </p:to>
                                    </p:set>
                                    <p:animEffect transition="in" filter="fade">
                                      <p:cBhvr>
                                        <p:cTn id="15" dur="1000"/>
                                        <p:tgtEl>
                                          <p:spTgt spid="21511">
                                            <p:txEl>
                                              <p:pRg st="1" end="1"/>
                                            </p:txEl>
                                          </p:spTgt>
                                        </p:tgtEl>
                                      </p:cBhvr>
                                    </p:animEffect>
                                  </p:childTnLst>
                                </p:cTn>
                              </p:par>
                            </p:childTnLst>
                          </p:cTn>
                        </p:par>
                        <p:par>
                          <p:cTn id="16" fill="hold" nodeType="afterGroup">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21511">
                                            <p:txEl>
                                              <p:pRg st="2" end="2"/>
                                            </p:txEl>
                                          </p:spTgt>
                                        </p:tgtEl>
                                        <p:attrNameLst>
                                          <p:attrName>style.visibility</p:attrName>
                                        </p:attrNameLst>
                                      </p:cBhvr>
                                      <p:to>
                                        <p:strVal val="visible"/>
                                      </p:to>
                                    </p:set>
                                    <p:animEffect transition="in" filter="fade">
                                      <p:cBhvr>
                                        <p:cTn id="19" dur="1000"/>
                                        <p:tgtEl>
                                          <p:spTgt spid="21511">
                                            <p:txEl>
                                              <p:pRg st="2" end="2"/>
                                            </p:txEl>
                                          </p:spTgt>
                                        </p:tgtEl>
                                      </p:cBhvr>
                                    </p:animEffect>
                                  </p:childTnLst>
                                </p:cTn>
                              </p:par>
                            </p:childTnLst>
                          </p:cTn>
                        </p:par>
                        <p:par>
                          <p:cTn id="20" fill="hold" nodeType="afterGroup">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21511">
                                            <p:txEl>
                                              <p:pRg st="3" end="3"/>
                                            </p:txEl>
                                          </p:spTgt>
                                        </p:tgtEl>
                                        <p:attrNameLst>
                                          <p:attrName>style.visibility</p:attrName>
                                        </p:attrNameLst>
                                      </p:cBhvr>
                                      <p:to>
                                        <p:strVal val="visible"/>
                                      </p:to>
                                    </p:set>
                                    <p:animEffect transition="in" filter="fade">
                                      <p:cBhvr>
                                        <p:cTn id="23" dur="1000"/>
                                        <p:tgtEl>
                                          <p:spTgt spid="21511">
                                            <p:txEl>
                                              <p:pRg st="3" end="3"/>
                                            </p:txEl>
                                          </p:spTgt>
                                        </p:tgtEl>
                                      </p:cBhvr>
                                    </p:animEffect>
                                  </p:childTnLst>
                                </p:cTn>
                              </p:par>
                            </p:childTnLst>
                          </p:cTn>
                        </p:par>
                        <p:par>
                          <p:cTn id="24" fill="hold" nodeType="afterGroup">
                            <p:stCondLst>
                              <p:cond delay="5000"/>
                            </p:stCondLst>
                            <p:childTnLst>
                              <p:par>
                                <p:cTn id="25" presetID="10" presetClass="entr" presetSubtype="0" fill="hold" grpId="0" nodeType="afterEffect">
                                  <p:stCondLst>
                                    <p:cond delay="0"/>
                                  </p:stCondLst>
                                  <p:childTnLst>
                                    <p:set>
                                      <p:cBhvr>
                                        <p:cTn id="26" dur="1" fill="hold">
                                          <p:stCondLst>
                                            <p:cond delay="0"/>
                                          </p:stCondLst>
                                        </p:cTn>
                                        <p:tgtEl>
                                          <p:spTgt spid="21511">
                                            <p:txEl>
                                              <p:pRg st="4" end="4"/>
                                            </p:txEl>
                                          </p:spTgt>
                                        </p:tgtEl>
                                        <p:attrNameLst>
                                          <p:attrName>style.visibility</p:attrName>
                                        </p:attrNameLst>
                                      </p:cBhvr>
                                      <p:to>
                                        <p:strVal val="visible"/>
                                      </p:to>
                                    </p:set>
                                    <p:animEffect transition="in" filter="fade">
                                      <p:cBhvr>
                                        <p:cTn id="27" dur="1000"/>
                                        <p:tgtEl>
                                          <p:spTgt spid="21511">
                                            <p:txEl>
                                              <p:pRg st="4" end="4"/>
                                            </p:txEl>
                                          </p:spTgt>
                                        </p:tgtEl>
                                      </p:cBhvr>
                                    </p:animEffect>
                                  </p:childTnLst>
                                </p:cTn>
                              </p:par>
                            </p:childTnLst>
                          </p:cTn>
                        </p:par>
                        <p:par>
                          <p:cTn id="28" fill="hold" nodeType="afterGroup">
                            <p:stCondLst>
                              <p:cond delay="6000"/>
                            </p:stCondLst>
                            <p:childTnLst>
                              <p:par>
                                <p:cTn id="29" presetID="10" presetClass="entr" presetSubtype="0" fill="hold" grpId="0" nodeType="afterEffect">
                                  <p:stCondLst>
                                    <p:cond delay="0"/>
                                  </p:stCondLst>
                                  <p:childTnLst>
                                    <p:set>
                                      <p:cBhvr>
                                        <p:cTn id="30" dur="1" fill="hold">
                                          <p:stCondLst>
                                            <p:cond delay="0"/>
                                          </p:stCondLst>
                                        </p:cTn>
                                        <p:tgtEl>
                                          <p:spTgt spid="21511">
                                            <p:txEl>
                                              <p:pRg st="5" end="5"/>
                                            </p:txEl>
                                          </p:spTgt>
                                        </p:tgtEl>
                                        <p:attrNameLst>
                                          <p:attrName>style.visibility</p:attrName>
                                        </p:attrNameLst>
                                      </p:cBhvr>
                                      <p:to>
                                        <p:strVal val="visible"/>
                                      </p:to>
                                    </p:set>
                                    <p:animEffect transition="in" filter="fade">
                                      <p:cBhvr>
                                        <p:cTn id="31" dur="1000"/>
                                        <p:tgtEl>
                                          <p:spTgt spid="21511">
                                            <p:txEl>
                                              <p:pRg st="5" end="5"/>
                                            </p:txEl>
                                          </p:spTgt>
                                        </p:tgtEl>
                                      </p:cBhvr>
                                    </p:animEffect>
                                  </p:childTnLst>
                                </p:cTn>
                              </p:par>
                            </p:childTnLst>
                          </p:cTn>
                        </p:par>
                        <p:par>
                          <p:cTn id="32" fill="hold">
                            <p:stCondLst>
                              <p:cond delay="7000"/>
                            </p:stCondLst>
                            <p:childTnLst>
                              <p:par>
                                <p:cTn id="33" presetID="10" presetClass="entr" presetSubtype="0" fill="hold"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1"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p:cNvSpPr>
          <p:nvPr/>
        </p:nvSpPr>
        <p:spPr bwMode="auto">
          <a:xfrm>
            <a:off x="878680" y="2362200"/>
            <a:ext cx="7579520" cy="370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marL="361639" indent="-361639" algn="l">
              <a:spcBef>
                <a:spcPts val="0"/>
              </a:spcBef>
              <a:spcAft>
                <a:spcPts val="1800"/>
              </a:spcAft>
              <a:buSzPct val="100000"/>
              <a:buFontTx/>
              <a:buChar char="•"/>
            </a:pPr>
            <a:r>
              <a:rPr lang="en-US" sz="2900" dirty="0">
                <a:solidFill>
                  <a:schemeClr val="tx1"/>
                </a:solidFill>
                <a:sym typeface="Arial" charset="0"/>
              </a:rPr>
              <a:t>Many types of people can bully or be bullied at different points in life  </a:t>
            </a:r>
          </a:p>
          <a:p>
            <a:pPr marL="361639" indent="-361639" algn="l">
              <a:spcBef>
                <a:spcPts val="0"/>
              </a:spcBef>
              <a:spcAft>
                <a:spcPts val="1800"/>
              </a:spcAft>
              <a:buSzPct val="100000"/>
              <a:buFontTx/>
              <a:buChar char="•"/>
            </a:pPr>
            <a:r>
              <a:rPr lang="en-US" sz="2900" dirty="0">
                <a:solidFill>
                  <a:schemeClr val="tx1"/>
                </a:solidFill>
                <a:sym typeface="Arial" charset="0"/>
              </a:rPr>
              <a:t>Bullying and cruelty may look different at different ages</a:t>
            </a:r>
          </a:p>
          <a:p>
            <a:pPr marL="361639" indent="-361639" algn="l">
              <a:spcBef>
                <a:spcPts val="0"/>
              </a:spcBef>
              <a:spcAft>
                <a:spcPts val="1800"/>
              </a:spcAft>
              <a:buSzPct val="100000"/>
              <a:buFontTx/>
              <a:buChar char="•"/>
            </a:pPr>
            <a:r>
              <a:rPr lang="en-US" sz="2900" dirty="0">
                <a:solidFill>
                  <a:schemeClr val="tx1"/>
                </a:solidFill>
                <a:sym typeface="Arial" charset="0"/>
              </a:rPr>
              <a:t>Bullying and cruelty can be part of any relationship (romantic, friendship, classmates, etc.)</a:t>
            </a:r>
          </a:p>
        </p:txBody>
      </p:sp>
      <p:sp>
        <p:nvSpPr>
          <p:cNvPr id="24582" name="Rectangle 6"/>
          <p:cNvSpPr>
            <a:spLocks/>
          </p:cNvSpPr>
          <p:nvPr/>
        </p:nvSpPr>
        <p:spPr bwMode="auto">
          <a:xfrm>
            <a:off x="-24937" y="304800"/>
            <a:ext cx="9143999" cy="1525658"/>
          </a:xfrm>
          <a:prstGeom prst="rect">
            <a:avLst/>
          </a:prstGeom>
          <a:noFill/>
          <a:ln>
            <a:noFill/>
          </a:ln>
          <a:effectLst>
            <a:glow rad="101600">
              <a:schemeClr val="bg1">
                <a:alpha val="60000"/>
              </a:schemeClr>
            </a:glow>
            <a:outerShdw dist="35921"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35717" tIns="35717" rIns="35717" bIns="35717" numCol="1" anchor="ctr" anchorCtr="0" compatLnSpc="1">
            <a:prstTxWarp prst="textNoShape">
              <a:avLst/>
            </a:prstTxWarp>
          </a:bodyPr>
          <a:lstStyle/>
          <a:p>
            <a:pPr>
              <a:lnSpc>
                <a:spcPct val="90000"/>
              </a:lnSpc>
            </a:pPr>
            <a:r>
              <a:rPr lang="en-US" sz="5300" dirty="0">
                <a:solidFill>
                  <a:schemeClr val="tx1"/>
                </a:solidFill>
                <a:effectLst>
                  <a:outerShdw blurRad="38100" dist="38100" dir="2700000" algn="tl">
                    <a:srgbClr val="000000">
                      <a:alpha val="43137"/>
                    </a:srgbClr>
                  </a:outerShdw>
                </a:effectLst>
                <a:latin typeface="Arial Black" pitchFamily="34" charset="0"/>
                <a:ea typeface="+mj-ea"/>
                <a:cs typeface="+mj-cs"/>
                <a:sym typeface="Arial Bold" charset="0"/>
              </a:rPr>
              <a:t>Bullying can look different…</a:t>
            </a:r>
          </a:p>
        </p:txBody>
      </p:sp>
      <p:sp>
        <p:nvSpPr>
          <p:cNvPr id="6" name="TextBox 5"/>
          <p:cNvSpPr txBox="1"/>
          <p:nvPr/>
        </p:nvSpPr>
        <p:spPr>
          <a:xfrm>
            <a:off x="7696200" y="6375797"/>
            <a:ext cx="1006680" cy="326530"/>
          </a:xfrm>
          <a:prstGeom prst="rect">
            <a:avLst/>
          </a:prstGeom>
          <a:noFill/>
        </p:spPr>
        <p:txBody>
          <a:bodyPr wrap="none" lIns="64291" tIns="32146" rIns="64291" bIns="32146" rtlCol="0">
            <a:spAutoFit/>
          </a:bodyPr>
          <a:lstStyle/>
          <a:p>
            <a:r>
              <a:rPr lang="en-US" sz="1700" dirty="0"/>
              <a:t>– Page 5</a:t>
            </a:r>
          </a:p>
        </p:txBody>
      </p:sp>
      <p:pic>
        <p:nvPicPr>
          <p:cNvPr id="8" name="Picture 7" descr="CTC logo white - clear bkgnd - gif.gif"/>
          <p:cNvPicPr>
            <a:picLocks noChangeAspect="1"/>
          </p:cNvPicPr>
          <p:nvPr/>
        </p:nvPicPr>
        <p:blipFill>
          <a:blip r:embed="rId3" cstate="print"/>
          <a:stretch>
            <a:fillRect/>
          </a:stretch>
        </p:blipFill>
        <p:spPr>
          <a:xfrm>
            <a:off x="78304" y="6579349"/>
            <a:ext cx="217691" cy="217691"/>
          </a:xfrm>
          <a:prstGeom prst="rect">
            <a:avLst/>
          </a:prstGeom>
          <a:effectLst>
            <a:glow rad="63500">
              <a:schemeClr val="bg1">
                <a:lumMod val="65000"/>
                <a:lumOff val="35000"/>
                <a:alpha val="40000"/>
              </a:schemeClr>
            </a:glow>
            <a:outerShdw blurRad="50800" dist="127000" dir="2700000" algn="tl" rotWithShape="0">
              <a:prstClr val="black">
                <a:alpha val="40000"/>
              </a:prstClr>
            </a:outerShdw>
          </a:effectLst>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49978" y="6268641"/>
            <a:ext cx="258961" cy="455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223754041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4577">
                                            <p:txEl>
                                              <p:pRg st="0" end="0"/>
                                            </p:txEl>
                                          </p:spTgt>
                                        </p:tgtEl>
                                        <p:attrNameLst>
                                          <p:attrName>style.visibility</p:attrName>
                                        </p:attrNameLst>
                                      </p:cBhvr>
                                      <p:to>
                                        <p:strVal val="visible"/>
                                      </p:to>
                                    </p:set>
                                    <p:animEffect transition="in" filter="fade">
                                      <p:cBhvr>
                                        <p:cTn id="7" dur="1000"/>
                                        <p:tgtEl>
                                          <p:spTgt spid="24577">
                                            <p:txEl>
                                              <p:pRg st="0" end="0"/>
                                            </p:txEl>
                                          </p:spTgt>
                                        </p:tgtEl>
                                      </p:cBhvr>
                                    </p:animEffect>
                                  </p:childTnLst>
                                </p:cTn>
                              </p:par>
                            </p:childTnLst>
                          </p:cTn>
                        </p:par>
                        <p:par>
                          <p:cTn id="8" fill="hold" nodeType="afterGroup">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4577">
                                            <p:txEl>
                                              <p:pRg st="1" end="1"/>
                                            </p:txEl>
                                          </p:spTgt>
                                        </p:tgtEl>
                                        <p:attrNameLst>
                                          <p:attrName>style.visibility</p:attrName>
                                        </p:attrNameLst>
                                      </p:cBhvr>
                                      <p:to>
                                        <p:strVal val="visible"/>
                                      </p:to>
                                    </p:set>
                                    <p:animEffect transition="in" filter="fade">
                                      <p:cBhvr>
                                        <p:cTn id="11" dur="1000"/>
                                        <p:tgtEl>
                                          <p:spTgt spid="24577">
                                            <p:txEl>
                                              <p:pRg st="1" end="1"/>
                                            </p:txEl>
                                          </p:spTgt>
                                        </p:tgtEl>
                                      </p:cBhvr>
                                    </p:animEffect>
                                  </p:childTnLst>
                                </p:cTn>
                              </p:par>
                            </p:childTnLst>
                          </p:cTn>
                        </p:par>
                        <p:par>
                          <p:cTn id="12" fill="hold" nodeType="afterGroup">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24577">
                                            <p:txEl>
                                              <p:pRg st="2" end="2"/>
                                            </p:txEl>
                                          </p:spTgt>
                                        </p:tgtEl>
                                        <p:attrNameLst>
                                          <p:attrName>style.visibility</p:attrName>
                                        </p:attrNameLst>
                                      </p:cBhvr>
                                      <p:to>
                                        <p:strVal val="visible"/>
                                      </p:to>
                                    </p:set>
                                    <p:animEffect transition="in" filter="fade">
                                      <p:cBhvr>
                                        <p:cTn id="15" dur="1000"/>
                                        <p:tgtEl>
                                          <p:spTgt spid="24577">
                                            <p:txEl>
                                              <p:pRg st="2" end="2"/>
                                            </p:txEl>
                                          </p:spTgt>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7" grpId="0" build="p"/>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253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19600" y="805127"/>
            <a:ext cx="4458150" cy="5733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2529" name="Rectangle 1"/>
          <p:cNvSpPr>
            <a:spLocks noGrp="1" noChangeArrowheads="1"/>
          </p:cNvSpPr>
          <p:nvPr>
            <p:ph type="title" idx="4294967295"/>
          </p:nvPr>
        </p:nvSpPr>
        <p:spPr>
          <a:xfrm>
            <a:off x="779860" y="178594"/>
            <a:ext cx="7857009" cy="2232422"/>
          </a:xfrm>
          <a:noFill/>
          <a:ln>
            <a:noFill/>
          </a:ln>
          <a:effectLst>
            <a:glow rad="101600">
              <a:schemeClr val="bg1">
                <a:alpha val="60000"/>
              </a:schemeClr>
            </a:glow>
            <a:outerShdw dist="35921"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35717" tIns="35717" rIns="35717" bIns="35717" numCol="1" anchor="ctr" anchorCtr="0" compatLnSpc="1">
            <a:prstTxWarp prst="textNoShape">
              <a:avLst/>
            </a:prstTxWarp>
          </a:bodyPr>
          <a:lstStyle/>
          <a:p>
            <a:pPr algn="l">
              <a:lnSpc>
                <a:spcPct val="90000"/>
              </a:lnSpc>
            </a:pPr>
            <a:r>
              <a:rPr lang="en-US" sz="5300" kern="1200" dirty="0">
                <a:effectLst>
                  <a:outerShdw blurRad="38100" dist="38100" dir="2700000" algn="tl">
                    <a:srgbClr val="000000">
                      <a:alpha val="43137"/>
                    </a:srgbClr>
                  </a:outerShdw>
                </a:effectLst>
                <a:latin typeface="Arial Black" pitchFamily="34" charset="0"/>
                <a:sym typeface="Arial Bold" charset="0"/>
              </a:rPr>
              <a:t>Mike’s Story</a:t>
            </a:r>
          </a:p>
        </p:txBody>
      </p:sp>
      <p:sp>
        <p:nvSpPr>
          <p:cNvPr id="7" name="TextBox 6"/>
          <p:cNvSpPr txBox="1"/>
          <p:nvPr/>
        </p:nvSpPr>
        <p:spPr>
          <a:xfrm>
            <a:off x="7696200" y="6375797"/>
            <a:ext cx="1006681" cy="326530"/>
          </a:xfrm>
          <a:prstGeom prst="rect">
            <a:avLst/>
          </a:prstGeom>
          <a:noFill/>
        </p:spPr>
        <p:txBody>
          <a:bodyPr wrap="none" lIns="64291" tIns="32146" rIns="64291" bIns="32146" rtlCol="0">
            <a:spAutoFit/>
          </a:bodyPr>
          <a:lstStyle/>
          <a:p>
            <a:r>
              <a:rPr lang="en-US" sz="1700" dirty="0"/>
              <a:t>– Page 6</a:t>
            </a:r>
          </a:p>
        </p:txBody>
      </p:sp>
      <p:pic>
        <p:nvPicPr>
          <p:cNvPr id="8" name="Picture 7" descr="CTC logo white - clear bkgnd - gif.gif"/>
          <p:cNvPicPr>
            <a:picLocks noChangeAspect="1"/>
          </p:cNvPicPr>
          <p:nvPr/>
        </p:nvPicPr>
        <p:blipFill>
          <a:blip r:embed="rId4" cstate="print"/>
          <a:stretch>
            <a:fillRect/>
          </a:stretch>
        </p:blipFill>
        <p:spPr>
          <a:xfrm>
            <a:off x="78304" y="6579349"/>
            <a:ext cx="217691" cy="217691"/>
          </a:xfrm>
          <a:prstGeom prst="rect">
            <a:avLst/>
          </a:prstGeom>
          <a:effectLst>
            <a:glow rad="63500">
              <a:schemeClr val="bg1">
                <a:lumMod val="65000"/>
                <a:lumOff val="35000"/>
                <a:alpha val="40000"/>
              </a:schemeClr>
            </a:glow>
            <a:outerShdw blurRad="50800" dist="127000" dir="2700000" algn="tl" rotWithShape="0">
              <a:prstClr val="black">
                <a:alpha val="40000"/>
              </a:prstClr>
            </a:outerShdw>
          </a:effectLst>
        </p:spPr>
      </p:pic>
      <p:pic>
        <p:nvPicPr>
          <p:cNvPr id="1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749978" y="6268641"/>
            <a:ext cx="258961" cy="455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1" name="Rectangle 7"/>
          <p:cNvSpPr>
            <a:spLocks/>
          </p:cNvSpPr>
          <p:nvPr/>
        </p:nvSpPr>
        <p:spPr bwMode="auto">
          <a:xfrm>
            <a:off x="875108" y="2209800"/>
            <a:ext cx="4763692" cy="2834909"/>
          </a:xfrm>
          <a:prstGeom prst="rect">
            <a:avLst/>
          </a:prstGeom>
          <a:noFill/>
          <a:ln>
            <a:noFill/>
          </a:ln>
          <a:effectLst>
            <a:outerShdw dist="35921" dir="2700000" algn="ctr" rotWithShape="0">
              <a:schemeClr val="bg1">
                <a:alpha val="70000"/>
              </a:schemeClr>
            </a:outerShdw>
          </a:effectLst>
          <a:extLst>
            <a:ext uri="{909E8E84-426E-40DD-AFC4-6F175D3DCCD1}">
              <a14:hiddenFill xmlns:a14="http://schemas.microsoft.com/office/drawing/2010/main">
                <a:blipFill dpi="0" rotWithShape="0">
                  <a:blip r:embed="rId6"/>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Lst>
        </p:spPr>
        <p:txBody>
          <a:bodyPr wrap="square" lIns="64291" tIns="32146" rIns="64291" bIns="32146">
            <a:spAutoFit/>
          </a:bodyPr>
          <a:lstStyle/>
          <a:p>
            <a:pPr algn="l">
              <a:lnSpc>
                <a:spcPct val="150000"/>
              </a:lnSpc>
              <a:spcBef>
                <a:spcPts val="0"/>
              </a:spcBef>
              <a:spcAft>
                <a:spcPts val="0"/>
              </a:spcAft>
            </a:pPr>
            <a:r>
              <a:rPr lang="en-US" b="1" dirty="0">
                <a:solidFill>
                  <a:srgbClr val="FFFF00"/>
                </a:solidFill>
                <a:effectLst>
                  <a:outerShdw blurRad="38100" dist="38100" dir="2700000" algn="tl">
                    <a:srgbClr val="000000">
                      <a:alpha val="43137"/>
                    </a:srgbClr>
                  </a:outerShdw>
                </a:effectLst>
                <a:sym typeface="Arial Black" pitchFamily="34" charset="0"/>
              </a:rPr>
              <a:t>UNDERLINE examples and </a:t>
            </a:r>
          </a:p>
          <a:p>
            <a:pPr algn="l">
              <a:lnSpc>
                <a:spcPct val="150000"/>
              </a:lnSpc>
              <a:spcBef>
                <a:spcPts val="0"/>
              </a:spcBef>
              <a:spcAft>
                <a:spcPts val="0"/>
              </a:spcAft>
            </a:pPr>
            <a:r>
              <a:rPr lang="en-US" b="1" dirty="0">
                <a:solidFill>
                  <a:srgbClr val="FFFF00"/>
                </a:solidFill>
                <a:effectLst>
                  <a:outerShdw blurRad="38100" dist="38100" dir="2700000" algn="tl">
                    <a:srgbClr val="000000">
                      <a:alpha val="43137"/>
                    </a:srgbClr>
                  </a:outerShdw>
                </a:effectLst>
                <a:sym typeface="Arial Black" pitchFamily="34" charset="0"/>
              </a:rPr>
              <a:t>CIRCLE consequences of bullying </a:t>
            </a:r>
          </a:p>
        </p:txBody>
      </p:sp>
      <p:sp>
        <p:nvSpPr>
          <p:cNvPr id="2" name="Oval 1"/>
          <p:cNvSpPr/>
          <p:nvPr/>
        </p:nvSpPr>
        <p:spPr bwMode="auto">
          <a:xfrm>
            <a:off x="685800" y="3627254"/>
            <a:ext cx="4800600" cy="792346"/>
          </a:xfrm>
          <a:prstGeom prst="ellipse">
            <a:avLst/>
          </a:prstGeom>
          <a:noFill/>
          <a:ln w="57150">
            <a:solidFill>
              <a:srgbClr val="C00000"/>
            </a:solid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latin typeface="Arial" charset="0"/>
              <a:sym typeface="Gill Sans" charset="0"/>
            </a:endParaRPr>
          </a:p>
        </p:txBody>
      </p:sp>
      <p:cxnSp>
        <p:nvCxnSpPr>
          <p:cNvPr id="4" name="Straight Connector 3"/>
          <p:cNvCxnSpPr/>
          <p:nvPr/>
        </p:nvCxnSpPr>
        <p:spPr bwMode="auto">
          <a:xfrm>
            <a:off x="875108" y="2895600"/>
            <a:ext cx="4230292" cy="0"/>
          </a:xfrm>
          <a:prstGeom prst="line">
            <a:avLst/>
          </a:prstGeom>
          <a:blipFill dpi="0" rotWithShape="0">
            <a:blip r:embed="rId6"/>
            <a:srcRect/>
            <a:tile tx="0" ty="0" sx="100000" sy="100000" flip="none" algn="tl"/>
          </a:blipFill>
          <a:ln w="57150" cap="flat" cmpd="sng" algn="ctr">
            <a:solidFill>
              <a:srgbClr val="C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48132248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extBox 8"/>
          <p:cNvSpPr txBox="1"/>
          <p:nvPr/>
        </p:nvSpPr>
        <p:spPr>
          <a:xfrm>
            <a:off x="7620000" y="6375797"/>
            <a:ext cx="1067594" cy="326530"/>
          </a:xfrm>
          <a:prstGeom prst="rect">
            <a:avLst/>
          </a:prstGeom>
          <a:noFill/>
        </p:spPr>
        <p:txBody>
          <a:bodyPr wrap="none" lIns="64291" tIns="32146" rIns="64291" bIns="32146" rtlCol="0">
            <a:spAutoFit/>
          </a:bodyPr>
          <a:lstStyle/>
          <a:p>
            <a:r>
              <a:rPr lang="en-US" sz="1700" dirty="0"/>
              <a:t> – Page 6</a:t>
            </a:r>
          </a:p>
        </p:txBody>
      </p:sp>
      <p:pic>
        <p:nvPicPr>
          <p:cNvPr id="10" name="Picture 9" descr="CTC logo white - clear bkgnd - gif.gif"/>
          <p:cNvPicPr>
            <a:picLocks noChangeAspect="1"/>
          </p:cNvPicPr>
          <p:nvPr/>
        </p:nvPicPr>
        <p:blipFill>
          <a:blip r:embed="rId3" cstate="print"/>
          <a:stretch>
            <a:fillRect/>
          </a:stretch>
        </p:blipFill>
        <p:spPr>
          <a:xfrm>
            <a:off x="78304" y="6579349"/>
            <a:ext cx="217691" cy="217691"/>
          </a:xfrm>
          <a:prstGeom prst="rect">
            <a:avLst/>
          </a:prstGeom>
          <a:effectLst>
            <a:glow rad="63500">
              <a:schemeClr val="bg1">
                <a:lumMod val="65000"/>
                <a:lumOff val="35000"/>
                <a:alpha val="40000"/>
              </a:schemeClr>
            </a:glow>
            <a:outerShdw blurRad="50800" dist="127000" dir="2700000" algn="tl" rotWithShape="0">
              <a:prstClr val="black">
                <a:alpha val="40000"/>
              </a:prstClr>
            </a:outerShdw>
          </a:effectLst>
        </p:spPr>
      </p:pic>
      <p:pic>
        <p:nvPicPr>
          <p:cNvPr id="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49978" y="6268641"/>
            <a:ext cx="258961" cy="455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 name="Rectangle 1"/>
          <p:cNvSpPr/>
          <p:nvPr/>
        </p:nvSpPr>
        <p:spPr>
          <a:xfrm>
            <a:off x="2286000" y="1920895"/>
            <a:ext cx="4572000" cy="2523768"/>
          </a:xfrm>
          <a:prstGeom prst="rect">
            <a:avLst/>
          </a:prstGeom>
        </p:spPr>
        <p:txBody>
          <a:bodyPr>
            <a:spAutoFit/>
          </a:bodyPr>
          <a:lstStyle/>
          <a:p>
            <a:r>
              <a:rPr lang="en-US" sz="3200" dirty="0"/>
              <a:t>This slide is hidden in the slide show mode.</a:t>
            </a:r>
            <a:br>
              <a:rPr lang="en-US" dirty="0"/>
            </a:br>
            <a:endParaRPr lang="en-US" dirty="0"/>
          </a:p>
          <a:p>
            <a:r>
              <a:rPr lang="en-US" sz="3200" dirty="0"/>
              <a:t>These are additional notes on Mike’s story.</a:t>
            </a:r>
          </a:p>
        </p:txBody>
      </p:sp>
    </p:spTree>
    <p:extLst>
      <p:ext uri="{BB962C8B-B14F-4D97-AF65-F5344CB8AC3E}">
        <p14:creationId xmlns:p14="http://schemas.microsoft.com/office/powerpoint/2010/main" val="193604509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Rectangle 1"/>
          <p:cNvSpPr>
            <a:spLocks noGrp="1" noChangeArrowheads="1"/>
          </p:cNvSpPr>
          <p:nvPr>
            <p:ph type="title" idx="4294967295"/>
          </p:nvPr>
        </p:nvSpPr>
        <p:spPr>
          <a:xfrm>
            <a:off x="892968" y="178594"/>
            <a:ext cx="7857009" cy="2232422"/>
          </a:xfrm>
          <a:noFill/>
          <a:ln>
            <a:noFill/>
          </a:ln>
          <a:effectLst>
            <a:glow rad="101600">
              <a:schemeClr val="bg1">
                <a:alpha val="60000"/>
              </a:schemeClr>
            </a:glow>
            <a:outerShdw dist="35921"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35717" tIns="35717" rIns="35717" bIns="35717" numCol="1" anchor="ctr" anchorCtr="0" compatLnSpc="1">
            <a:prstTxWarp prst="textNoShape">
              <a:avLst/>
            </a:prstTxWarp>
          </a:bodyPr>
          <a:lstStyle/>
          <a:p>
            <a:pPr algn="l">
              <a:lnSpc>
                <a:spcPct val="90000"/>
              </a:lnSpc>
            </a:pPr>
            <a:r>
              <a:rPr lang="en-US" sz="5300" kern="1200" dirty="0">
                <a:effectLst>
                  <a:outerShdw blurRad="38100" dist="38100" dir="2700000" algn="tl">
                    <a:srgbClr val="000000">
                      <a:alpha val="43137"/>
                    </a:srgbClr>
                  </a:outerShdw>
                </a:effectLst>
                <a:latin typeface="Arial Black" pitchFamily="34" charset="0"/>
                <a:sym typeface="Arial Bold" charset="0"/>
              </a:rPr>
              <a:t>Michelle’s Story</a:t>
            </a:r>
          </a:p>
        </p:txBody>
      </p:sp>
      <p:sp>
        <p:nvSpPr>
          <p:cNvPr id="8" name="TextBox 7"/>
          <p:cNvSpPr txBox="1"/>
          <p:nvPr/>
        </p:nvSpPr>
        <p:spPr>
          <a:xfrm>
            <a:off x="7696200" y="6375797"/>
            <a:ext cx="1006680" cy="326530"/>
          </a:xfrm>
          <a:prstGeom prst="rect">
            <a:avLst/>
          </a:prstGeom>
          <a:noFill/>
        </p:spPr>
        <p:txBody>
          <a:bodyPr wrap="none" lIns="64291" tIns="32146" rIns="64291" bIns="32146" rtlCol="0">
            <a:spAutoFit/>
          </a:bodyPr>
          <a:lstStyle/>
          <a:p>
            <a:r>
              <a:rPr lang="en-US" sz="1700" dirty="0"/>
              <a:t>– Page 7</a:t>
            </a:r>
          </a:p>
        </p:txBody>
      </p:sp>
      <p:pic>
        <p:nvPicPr>
          <p:cNvPr id="9" name="Picture 8" descr="CTC logo white - clear bkgnd - gif.gif"/>
          <p:cNvPicPr>
            <a:picLocks noChangeAspect="1"/>
          </p:cNvPicPr>
          <p:nvPr/>
        </p:nvPicPr>
        <p:blipFill>
          <a:blip r:embed="rId3" cstate="print"/>
          <a:stretch>
            <a:fillRect/>
          </a:stretch>
        </p:blipFill>
        <p:spPr>
          <a:xfrm>
            <a:off x="78304" y="6579349"/>
            <a:ext cx="217691" cy="217691"/>
          </a:xfrm>
          <a:prstGeom prst="rect">
            <a:avLst/>
          </a:prstGeom>
          <a:effectLst>
            <a:glow rad="63500">
              <a:schemeClr val="bg1">
                <a:lumMod val="65000"/>
                <a:lumOff val="35000"/>
                <a:alpha val="40000"/>
              </a:schemeClr>
            </a:glow>
            <a:outerShdw blurRad="50800" dist="127000" dir="2700000" algn="tl" rotWithShape="0">
              <a:prstClr val="black">
                <a:alpha val="40000"/>
              </a:prstClr>
            </a:outerShdw>
          </a:effectLst>
        </p:spPr>
      </p:pic>
      <p:pic>
        <p:nvPicPr>
          <p:cNvPr id="10" name="Picture 6"/>
          <p:cNvPicPr>
            <a:picLocks noChangeAspect="1" noChangeArrowheads="1"/>
          </p:cNvPicPr>
          <p:nvPr/>
        </p:nvPicPr>
        <p:blipFill>
          <a:blip r:embed="rId4" cstate="print">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3742147" y="381000"/>
            <a:ext cx="5275259" cy="5259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2"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49978" y="6268641"/>
            <a:ext cx="258961" cy="455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 name="TextBox 1"/>
          <p:cNvSpPr txBox="1"/>
          <p:nvPr/>
        </p:nvSpPr>
        <p:spPr>
          <a:xfrm>
            <a:off x="638444" y="4876800"/>
            <a:ext cx="6083781" cy="1323439"/>
          </a:xfrm>
          <a:prstGeom prst="rect">
            <a:avLst/>
          </a:prstGeom>
          <a:noFill/>
        </p:spPr>
        <p:txBody>
          <a:bodyPr wrap="square" rtlCol="0">
            <a:spAutoFit/>
          </a:bodyPr>
          <a:lstStyle/>
          <a:p>
            <a:r>
              <a:rPr lang="en-US" sz="4000" b="1" dirty="0">
                <a:effectLst>
                  <a:outerShdw blurRad="38100" dist="38100" dir="2700000" algn="tl">
                    <a:srgbClr val="000000">
                      <a:alpha val="43137"/>
                    </a:srgbClr>
                  </a:outerShdw>
                </a:effectLst>
              </a:rPr>
              <a:t>Can you find examples of cyberbullying?</a:t>
            </a:r>
          </a:p>
        </p:txBody>
      </p:sp>
      <p:sp>
        <p:nvSpPr>
          <p:cNvPr id="13" name="Rectangle 7"/>
          <p:cNvSpPr>
            <a:spLocks/>
          </p:cNvSpPr>
          <p:nvPr/>
        </p:nvSpPr>
        <p:spPr bwMode="auto">
          <a:xfrm>
            <a:off x="875108" y="1828800"/>
            <a:ext cx="4763692" cy="2834909"/>
          </a:xfrm>
          <a:prstGeom prst="rect">
            <a:avLst/>
          </a:prstGeom>
          <a:noFill/>
          <a:ln>
            <a:noFill/>
          </a:ln>
          <a:effectLst>
            <a:outerShdw dist="35921" dir="2700000" algn="ctr" rotWithShape="0">
              <a:schemeClr val="bg1">
                <a:alpha val="70000"/>
              </a:schemeClr>
            </a:outerShdw>
          </a:effectLst>
          <a:extLst>
            <a:ext uri="{909E8E84-426E-40DD-AFC4-6F175D3DCCD1}">
              <a14:hiddenFill xmlns:a14="http://schemas.microsoft.com/office/drawing/2010/main">
                <a:blipFill dpi="0" rotWithShape="0">
                  <a:blip r:embed="rId7"/>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Lst>
        </p:spPr>
        <p:txBody>
          <a:bodyPr wrap="square" lIns="64291" tIns="32146" rIns="64291" bIns="32146">
            <a:spAutoFit/>
          </a:bodyPr>
          <a:lstStyle/>
          <a:p>
            <a:pPr algn="l">
              <a:lnSpc>
                <a:spcPct val="150000"/>
              </a:lnSpc>
              <a:spcBef>
                <a:spcPts val="0"/>
              </a:spcBef>
              <a:spcAft>
                <a:spcPts val="0"/>
              </a:spcAft>
            </a:pPr>
            <a:r>
              <a:rPr lang="en-US" b="1" dirty="0">
                <a:solidFill>
                  <a:srgbClr val="FFFF00"/>
                </a:solidFill>
                <a:effectLst>
                  <a:outerShdw blurRad="38100" dist="38100" dir="2700000" algn="tl">
                    <a:srgbClr val="000000">
                      <a:alpha val="43137"/>
                    </a:srgbClr>
                  </a:outerShdw>
                </a:effectLst>
                <a:sym typeface="Arial Black" pitchFamily="34" charset="0"/>
              </a:rPr>
              <a:t>UNDERLINE examples and </a:t>
            </a:r>
          </a:p>
          <a:p>
            <a:pPr algn="l">
              <a:lnSpc>
                <a:spcPct val="150000"/>
              </a:lnSpc>
              <a:spcBef>
                <a:spcPts val="0"/>
              </a:spcBef>
              <a:spcAft>
                <a:spcPts val="0"/>
              </a:spcAft>
            </a:pPr>
            <a:r>
              <a:rPr lang="en-US" b="1" dirty="0">
                <a:solidFill>
                  <a:srgbClr val="FFFF00"/>
                </a:solidFill>
                <a:effectLst>
                  <a:outerShdw blurRad="38100" dist="38100" dir="2700000" algn="tl">
                    <a:srgbClr val="000000">
                      <a:alpha val="43137"/>
                    </a:srgbClr>
                  </a:outerShdw>
                </a:effectLst>
                <a:sym typeface="Arial Black" pitchFamily="34" charset="0"/>
              </a:rPr>
              <a:t>CIRCLE consequences of bullying </a:t>
            </a:r>
          </a:p>
        </p:txBody>
      </p:sp>
      <p:sp>
        <p:nvSpPr>
          <p:cNvPr id="14" name="Oval 13"/>
          <p:cNvSpPr/>
          <p:nvPr/>
        </p:nvSpPr>
        <p:spPr bwMode="auto">
          <a:xfrm>
            <a:off x="680258" y="3231081"/>
            <a:ext cx="4800600" cy="792346"/>
          </a:xfrm>
          <a:prstGeom prst="ellipse">
            <a:avLst/>
          </a:prstGeom>
          <a:noFill/>
          <a:ln w="57150">
            <a:solidFill>
              <a:srgbClr val="C00000"/>
            </a:solid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latin typeface="Arial" charset="0"/>
              <a:sym typeface="Gill Sans" charset="0"/>
            </a:endParaRPr>
          </a:p>
        </p:txBody>
      </p:sp>
      <p:cxnSp>
        <p:nvCxnSpPr>
          <p:cNvPr id="11" name="Straight Connector 10"/>
          <p:cNvCxnSpPr/>
          <p:nvPr/>
        </p:nvCxnSpPr>
        <p:spPr bwMode="auto">
          <a:xfrm>
            <a:off x="875108" y="2514600"/>
            <a:ext cx="4230292" cy="0"/>
          </a:xfrm>
          <a:prstGeom prst="line">
            <a:avLst/>
          </a:prstGeom>
          <a:blipFill dpi="0" rotWithShape="0">
            <a:blip r:embed="rId7"/>
            <a:srcRect/>
            <a:tile tx="0" ty="0" sx="100000" sy="100000" flip="none" algn="tl"/>
          </a:blipFill>
          <a:ln w="57150" cap="flat" cmpd="sng" algn="ctr">
            <a:solidFill>
              <a:srgbClr val="C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21150113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extBox 8"/>
          <p:cNvSpPr txBox="1"/>
          <p:nvPr/>
        </p:nvSpPr>
        <p:spPr>
          <a:xfrm>
            <a:off x="7696200" y="6375797"/>
            <a:ext cx="1006681" cy="326530"/>
          </a:xfrm>
          <a:prstGeom prst="rect">
            <a:avLst/>
          </a:prstGeom>
          <a:noFill/>
        </p:spPr>
        <p:txBody>
          <a:bodyPr wrap="none" lIns="64291" tIns="32146" rIns="64291" bIns="32146" rtlCol="0">
            <a:spAutoFit/>
          </a:bodyPr>
          <a:lstStyle/>
          <a:p>
            <a:r>
              <a:rPr lang="en-US" sz="1700" dirty="0"/>
              <a:t>– Page 7</a:t>
            </a:r>
          </a:p>
        </p:txBody>
      </p:sp>
      <p:pic>
        <p:nvPicPr>
          <p:cNvPr id="10" name="Picture 9" descr="CTC logo white - clear bkgnd - gif.gif"/>
          <p:cNvPicPr>
            <a:picLocks noChangeAspect="1"/>
          </p:cNvPicPr>
          <p:nvPr/>
        </p:nvPicPr>
        <p:blipFill>
          <a:blip r:embed="rId3" cstate="print"/>
          <a:stretch>
            <a:fillRect/>
          </a:stretch>
        </p:blipFill>
        <p:spPr>
          <a:xfrm>
            <a:off x="78304" y="6579349"/>
            <a:ext cx="217691" cy="217691"/>
          </a:xfrm>
          <a:prstGeom prst="rect">
            <a:avLst/>
          </a:prstGeom>
          <a:effectLst>
            <a:glow rad="63500">
              <a:schemeClr val="bg1">
                <a:lumMod val="65000"/>
                <a:lumOff val="35000"/>
                <a:alpha val="40000"/>
              </a:schemeClr>
            </a:glow>
            <a:outerShdw blurRad="50800" dist="127000" dir="2700000" algn="tl" rotWithShape="0">
              <a:prstClr val="black">
                <a:alpha val="40000"/>
              </a:prstClr>
            </a:outerShdw>
          </a:effectLst>
        </p:spPr>
      </p:pic>
      <p:pic>
        <p:nvPicPr>
          <p:cNvPr id="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49978" y="6268641"/>
            <a:ext cx="258961" cy="455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2" name="Rectangle 11"/>
          <p:cNvSpPr/>
          <p:nvPr/>
        </p:nvSpPr>
        <p:spPr>
          <a:xfrm>
            <a:off x="2286000" y="1920895"/>
            <a:ext cx="4572000" cy="3016210"/>
          </a:xfrm>
          <a:prstGeom prst="rect">
            <a:avLst/>
          </a:prstGeom>
        </p:spPr>
        <p:txBody>
          <a:bodyPr>
            <a:spAutoFit/>
          </a:bodyPr>
          <a:lstStyle/>
          <a:p>
            <a:r>
              <a:rPr lang="en-US" sz="3200" dirty="0"/>
              <a:t>This slide is hidden in the slide show mode.</a:t>
            </a:r>
            <a:br>
              <a:rPr lang="en-US" dirty="0"/>
            </a:br>
            <a:br>
              <a:rPr lang="en-US" dirty="0"/>
            </a:br>
            <a:r>
              <a:rPr lang="en-US" dirty="0"/>
              <a:t> </a:t>
            </a:r>
            <a:r>
              <a:rPr lang="en-US" sz="3200" dirty="0"/>
              <a:t>These are additional notes on Michelle’s story.</a:t>
            </a:r>
          </a:p>
        </p:txBody>
      </p:sp>
    </p:spTree>
    <p:extLst>
      <p:ext uri="{BB962C8B-B14F-4D97-AF65-F5344CB8AC3E}">
        <p14:creationId xmlns:p14="http://schemas.microsoft.com/office/powerpoint/2010/main" val="301587995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BEBA8EAE-BF5A-486C-A8C5-ECC9F3942E4B}">
                <a14:imgProps xmlns:a14="http://schemas.microsoft.com/office/drawing/2010/main">
                  <a14:imgLayer r:embed="rId4">
                    <a14:imgEffect>
                      <a14:brightnessContrast bright="-25000"/>
                    </a14:imgEffect>
                  </a14:imgLayer>
                </a14:imgProps>
              </a:ext>
              <a:ext uri="{28A0092B-C50C-407E-A947-70E740481C1C}">
                <a14:useLocalDpi xmlns:a14="http://schemas.microsoft.com/office/drawing/2010/main" val="0"/>
              </a:ext>
            </a:extLst>
          </a:blip>
          <a:stretch>
            <a:fillRect/>
          </a:stretch>
        </p:blipFill>
        <p:spPr>
          <a:xfrm>
            <a:off x="6629400" y="367589"/>
            <a:ext cx="2065812" cy="5989952"/>
          </a:xfrm>
          <a:prstGeom prst="rect">
            <a:avLst/>
          </a:prstGeom>
        </p:spPr>
      </p:pic>
      <p:sp>
        <p:nvSpPr>
          <p:cNvPr id="26626" name="Rectangle 2"/>
          <p:cNvSpPr>
            <a:spLocks/>
          </p:cNvSpPr>
          <p:nvPr/>
        </p:nvSpPr>
        <p:spPr bwMode="auto">
          <a:xfrm>
            <a:off x="0" y="178594"/>
            <a:ext cx="9143999" cy="1303734"/>
          </a:xfrm>
          <a:prstGeom prst="rect">
            <a:avLst/>
          </a:prstGeom>
          <a:noFill/>
          <a:ln>
            <a:noFill/>
          </a:ln>
          <a:effectLst>
            <a:glow rad="101600">
              <a:schemeClr val="bg1">
                <a:alpha val="60000"/>
              </a:schemeClr>
            </a:glow>
            <a:outerShdw dist="35921"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35717" tIns="35717" rIns="35717" bIns="35717" numCol="1" anchor="ctr" anchorCtr="0" compatLnSpc="1">
            <a:prstTxWarp prst="textNoShape">
              <a:avLst/>
            </a:prstTxWarp>
          </a:bodyPr>
          <a:lstStyle/>
          <a:p>
            <a:pPr>
              <a:lnSpc>
                <a:spcPct val="90000"/>
              </a:lnSpc>
            </a:pPr>
            <a:r>
              <a:rPr lang="en-US" sz="5300" dirty="0">
                <a:solidFill>
                  <a:schemeClr val="tx1"/>
                </a:solidFill>
                <a:effectLst>
                  <a:outerShdw blurRad="38100" dist="38100" dir="2700000" algn="tl">
                    <a:srgbClr val="000000">
                      <a:alpha val="43137"/>
                    </a:srgbClr>
                  </a:outerShdw>
                </a:effectLst>
                <a:latin typeface="Arial Black" pitchFamily="34" charset="0"/>
                <a:ea typeface="+mj-ea"/>
                <a:cs typeface="+mj-cs"/>
                <a:sym typeface="Arial Bold" charset="0"/>
              </a:rPr>
              <a:t>Consequences</a:t>
            </a:r>
          </a:p>
        </p:txBody>
      </p:sp>
      <p:sp>
        <p:nvSpPr>
          <p:cNvPr id="26631" name="Rectangle 7"/>
          <p:cNvSpPr>
            <a:spLocks/>
          </p:cNvSpPr>
          <p:nvPr/>
        </p:nvSpPr>
        <p:spPr bwMode="auto">
          <a:xfrm>
            <a:off x="381000" y="1752600"/>
            <a:ext cx="8610599" cy="3524841"/>
          </a:xfrm>
          <a:prstGeom prst="rect">
            <a:avLst/>
          </a:prstGeom>
          <a:noFill/>
          <a:ln>
            <a:noFill/>
          </a:ln>
          <a:effectLst/>
          <a:extLst>
            <a:ext uri="{909E8E84-426E-40DD-AFC4-6F175D3DCCD1}">
              <a14:hiddenFill xmlns:a14="http://schemas.microsoft.com/office/drawing/2010/main">
                <a:blipFill dpi="0" rotWithShape="0">
                  <a:blip r:embed="rId5"/>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4291" tIns="32146" rIns="64291" bIns="32146">
            <a:spAutoFit/>
          </a:bodyPr>
          <a:lstStyle/>
          <a:p>
            <a:pPr algn="l">
              <a:spcBef>
                <a:spcPts val="1055"/>
              </a:spcBef>
            </a:pPr>
            <a:r>
              <a:rPr lang="en-US" sz="3400" dirty="0">
                <a:solidFill>
                  <a:srgbClr val="FFFF00"/>
                </a:solidFill>
                <a:effectLst>
                  <a:glow rad="127000">
                    <a:schemeClr val="bg1"/>
                  </a:glow>
                </a:effectLst>
                <a:latin typeface="Arial Black" pitchFamily="34" charset="0"/>
                <a:sym typeface="Arial Bold" charset="0"/>
              </a:rPr>
              <a:t>People bullying </a:t>
            </a:r>
            <a:r>
              <a:rPr lang="en-US" sz="3400" u="sng" dirty="0">
                <a:solidFill>
                  <a:srgbClr val="FFFF00"/>
                </a:solidFill>
                <a:effectLst>
                  <a:glow rad="127000">
                    <a:schemeClr val="bg1"/>
                  </a:glow>
                </a:effectLst>
                <a:latin typeface="Arial Black" pitchFamily="34" charset="0"/>
                <a:sym typeface="Arial Bold" charset="0"/>
              </a:rPr>
              <a:t>AND</a:t>
            </a:r>
            <a:r>
              <a:rPr lang="en-US" sz="3400" dirty="0">
                <a:solidFill>
                  <a:srgbClr val="FFFF00"/>
                </a:solidFill>
                <a:effectLst>
                  <a:glow rad="127000">
                    <a:schemeClr val="bg1"/>
                  </a:glow>
                </a:effectLst>
                <a:latin typeface="Arial Black" pitchFamily="34" charset="0"/>
                <a:sym typeface="Arial Bold" charset="0"/>
              </a:rPr>
              <a:t> those targeted</a:t>
            </a:r>
          </a:p>
          <a:p>
            <a:pPr marL="522368" lvl="1" indent="-281275" algn="l">
              <a:spcBef>
                <a:spcPts val="1055"/>
              </a:spcBef>
              <a:buFontTx/>
              <a:buChar char="•"/>
            </a:pPr>
            <a:r>
              <a:rPr lang="en-US" sz="2900" dirty="0">
                <a:solidFill>
                  <a:schemeClr val="tx1"/>
                </a:solidFill>
                <a:effectLst>
                  <a:glow rad="127000">
                    <a:schemeClr val="bg1"/>
                  </a:glow>
                </a:effectLst>
                <a:sym typeface="Arial" charset="0"/>
              </a:rPr>
              <a:t>Higher levels of depression and anxiety</a:t>
            </a:r>
          </a:p>
          <a:p>
            <a:pPr marL="522368" lvl="1" indent="-281275" algn="l">
              <a:spcBef>
                <a:spcPts val="1055"/>
              </a:spcBef>
              <a:buFontTx/>
              <a:buChar char="•"/>
            </a:pPr>
            <a:r>
              <a:rPr lang="en-US" sz="2900" dirty="0">
                <a:solidFill>
                  <a:schemeClr val="tx1"/>
                </a:solidFill>
                <a:effectLst>
                  <a:glow rad="127000">
                    <a:schemeClr val="bg1"/>
                  </a:glow>
                </a:effectLst>
                <a:sym typeface="Arial" charset="0"/>
              </a:rPr>
              <a:t>Poor academic performance </a:t>
            </a:r>
          </a:p>
          <a:p>
            <a:pPr marL="522368" lvl="1" indent="-281275" algn="l">
              <a:spcBef>
                <a:spcPts val="1055"/>
              </a:spcBef>
              <a:buFontTx/>
              <a:buChar char="•"/>
            </a:pPr>
            <a:r>
              <a:rPr lang="en-US" sz="2900" dirty="0">
                <a:solidFill>
                  <a:schemeClr val="tx1"/>
                </a:solidFill>
                <a:effectLst>
                  <a:glow rad="127000">
                    <a:schemeClr val="bg1"/>
                  </a:glow>
                </a:effectLst>
                <a:sym typeface="Arial" charset="0"/>
              </a:rPr>
              <a:t>More school absences</a:t>
            </a:r>
          </a:p>
          <a:p>
            <a:pPr marL="522368" lvl="1" indent="-281275" algn="l">
              <a:spcBef>
                <a:spcPts val="1055"/>
              </a:spcBef>
              <a:buFontTx/>
              <a:buChar char="•"/>
            </a:pPr>
            <a:r>
              <a:rPr lang="en-US" sz="2900" dirty="0">
                <a:solidFill>
                  <a:schemeClr val="tx1"/>
                </a:solidFill>
                <a:effectLst>
                  <a:glow rad="127000">
                    <a:schemeClr val="bg1"/>
                  </a:glow>
                </a:effectLst>
                <a:sym typeface="Arial" charset="0"/>
              </a:rPr>
              <a:t>Lack self-respect and self-esteem</a:t>
            </a:r>
          </a:p>
          <a:p>
            <a:pPr marL="522368" lvl="1" indent="-281275" algn="l">
              <a:spcBef>
                <a:spcPts val="1055"/>
              </a:spcBef>
              <a:buFontTx/>
              <a:buChar char="•"/>
            </a:pPr>
            <a:r>
              <a:rPr lang="en-US" sz="2900" dirty="0">
                <a:solidFill>
                  <a:schemeClr val="tx1"/>
                </a:solidFill>
                <a:effectLst>
                  <a:glow rad="127000">
                    <a:schemeClr val="bg1"/>
                  </a:glow>
                </a:effectLst>
                <a:sym typeface="Arial" charset="0"/>
              </a:rPr>
              <a:t>Shame that can hurt people their entire lives</a:t>
            </a:r>
          </a:p>
        </p:txBody>
      </p:sp>
      <p:sp>
        <p:nvSpPr>
          <p:cNvPr id="8" name="TextBox 7"/>
          <p:cNvSpPr txBox="1"/>
          <p:nvPr/>
        </p:nvSpPr>
        <p:spPr>
          <a:xfrm>
            <a:off x="7696200" y="6375797"/>
            <a:ext cx="1006680" cy="326530"/>
          </a:xfrm>
          <a:prstGeom prst="rect">
            <a:avLst/>
          </a:prstGeom>
          <a:noFill/>
        </p:spPr>
        <p:txBody>
          <a:bodyPr wrap="none" lIns="64291" tIns="32146" rIns="64291" bIns="32146" rtlCol="0">
            <a:spAutoFit/>
          </a:bodyPr>
          <a:lstStyle/>
          <a:p>
            <a:r>
              <a:rPr lang="en-US" sz="1700" dirty="0"/>
              <a:t>– Page 8</a:t>
            </a:r>
          </a:p>
        </p:txBody>
      </p:sp>
      <p:pic>
        <p:nvPicPr>
          <p:cNvPr id="9" name="Picture 8" descr="CTC logo white - clear bkgnd - gif.gif"/>
          <p:cNvPicPr>
            <a:picLocks noChangeAspect="1"/>
          </p:cNvPicPr>
          <p:nvPr/>
        </p:nvPicPr>
        <p:blipFill>
          <a:blip r:embed="rId6" cstate="print"/>
          <a:stretch>
            <a:fillRect/>
          </a:stretch>
        </p:blipFill>
        <p:spPr>
          <a:xfrm>
            <a:off x="78304" y="6579349"/>
            <a:ext cx="217691" cy="217691"/>
          </a:xfrm>
          <a:prstGeom prst="rect">
            <a:avLst/>
          </a:prstGeom>
          <a:effectLst>
            <a:glow rad="63500">
              <a:schemeClr val="bg1">
                <a:lumMod val="65000"/>
                <a:lumOff val="35000"/>
                <a:alpha val="40000"/>
              </a:schemeClr>
            </a:glow>
            <a:outerShdw blurRad="50800" dist="127000" dir="2700000" algn="tl" rotWithShape="0">
              <a:prstClr val="black">
                <a:alpha val="40000"/>
              </a:prstClr>
            </a:outerShdw>
          </a:effectLst>
        </p:spPr>
      </p:pic>
      <p:pic>
        <p:nvPicPr>
          <p:cNvPr id="10"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749978" y="6268641"/>
            <a:ext cx="258961" cy="455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295437230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26631">
                                            <p:txEl>
                                              <p:pRg st="0" end="0"/>
                                            </p:txEl>
                                          </p:spTgt>
                                        </p:tgtEl>
                                        <p:attrNameLst>
                                          <p:attrName>style.visibility</p:attrName>
                                        </p:attrNameLst>
                                      </p:cBhvr>
                                      <p:to>
                                        <p:strVal val="visible"/>
                                      </p:to>
                                    </p:set>
                                    <p:animEffect transition="in" filter="fade">
                                      <p:cBhvr>
                                        <p:cTn id="7" dur="1000"/>
                                        <p:tgtEl>
                                          <p:spTgt spid="26631">
                                            <p:txEl>
                                              <p:pRg st="0" end="0"/>
                                            </p:txEl>
                                          </p:spTgt>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26631">
                                            <p:txEl>
                                              <p:pRg st="1" end="1"/>
                                            </p:txEl>
                                          </p:spTgt>
                                        </p:tgtEl>
                                        <p:attrNameLst>
                                          <p:attrName>style.visibility</p:attrName>
                                        </p:attrNameLst>
                                      </p:cBhvr>
                                      <p:to>
                                        <p:strVal val="visible"/>
                                      </p:to>
                                    </p:set>
                                    <p:animEffect transition="in" filter="fade">
                                      <p:cBhvr>
                                        <p:cTn id="10" dur="1000"/>
                                        <p:tgtEl>
                                          <p:spTgt spid="26631">
                                            <p:txEl>
                                              <p:pRg st="1" end="1"/>
                                            </p:txEl>
                                          </p:spTgt>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26631">
                                            <p:txEl>
                                              <p:pRg st="2" end="2"/>
                                            </p:txEl>
                                          </p:spTgt>
                                        </p:tgtEl>
                                        <p:attrNameLst>
                                          <p:attrName>style.visibility</p:attrName>
                                        </p:attrNameLst>
                                      </p:cBhvr>
                                      <p:to>
                                        <p:strVal val="visible"/>
                                      </p:to>
                                    </p:set>
                                    <p:animEffect transition="in" filter="fade">
                                      <p:cBhvr>
                                        <p:cTn id="13" dur="1000"/>
                                        <p:tgtEl>
                                          <p:spTgt spid="26631">
                                            <p:txEl>
                                              <p:pRg st="2" end="2"/>
                                            </p:txEl>
                                          </p:spTgt>
                                        </p:tgtEl>
                                      </p:cBhvr>
                                    </p:animEffect>
                                  </p:childTnLst>
                                </p:cTn>
                              </p:par>
                              <p:par>
                                <p:cTn id="14" presetID="10" presetClass="entr" presetSubtype="0" fill="hold" grpId="0" nodeType="withEffect">
                                  <p:stCondLst>
                                    <p:cond delay="500"/>
                                  </p:stCondLst>
                                  <p:childTnLst>
                                    <p:set>
                                      <p:cBhvr>
                                        <p:cTn id="15" dur="1" fill="hold">
                                          <p:stCondLst>
                                            <p:cond delay="0"/>
                                          </p:stCondLst>
                                        </p:cTn>
                                        <p:tgtEl>
                                          <p:spTgt spid="26631">
                                            <p:txEl>
                                              <p:pRg st="3" end="3"/>
                                            </p:txEl>
                                          </p:spTgt>
                                        </p:tgtEl>
                                        <p:attrNameLst>
                                          <p:attrName>style.visibility</p:attrName>
                                        </p:attrNameLst>
                                      </p:cBhvr>
                                      <p:to>
                                        <p:strVal val="visible"/>
                                      </p:to>
                                    </p:set>
                                    <p:animEffect transition="in" filter="fade">
                                      <p:cBhvr>
                                        <p:cTn id="16" dur="1000"/>
                                        <p:tgtEl>
                                          <p:spTgt spid="26631">
                                            <p:txEl>
                                              <p:pRg st="3" end="3"/>
                                            </p:txEl>
                                          </p:spTgt>
                                        </p:tgtEl>
                                      </p:cBhvr>
                                    </p:animEffect>
                                  </p:childTnLst>
                                </p:cTn>
                              </p:par>
                              <p:par>
                                <p:cTn id="17" presetID="10" presetClass="entr" presetSubtype="0" fill="hold" grpId="0" nodeType="withEffect">
                                  <p:stCondLst>
                                    <p:cond delay="500"/>
                                  </p:stCondLst>
                                  <p:childTnLst>
                                    <p:set>
                                      <p:cBhvr>
                                        <p:cTn id="18" dur="1" fill="hold">
                                          <p:stCondLst>
                                            <p:cond delay="0"/>
                                          </p:stCondLst>
                                        </p:cTn>
                                        <p:tgtEl>
                                          <p:spTgt spid="26631">
                                            <p:txEl>
                                              <p:pRg st="4" end="4"/>
                                            </p:txEl>
                                          </p:spTgt>
                                        </p:tgtEl>
                                        <p:attrNameLst>
                                          <p:attrName>style.visibility</p:attrName>
                                        </p:attrNameLst>
                                      </p:cBhvr>
                                      <p:to>
                                        <p:strVal val="visible"/>
                                      </p:to>
                                    </p:set>
                                    <p:animEffect transition="in" filter="fade">
                                      <p:cBhvr>
                                        <p:cTn id="19" dur="1000"/>
                                        <p:tgtEl>
                                          <p:spTgt spid="26631">
                                            <p:txEl>
                                              <p:pRg st="4" end="4"/>
                                            </p:txEl>
                                          </p:spTgt>
                                        </p:tgtEl>
                                      </p:cBhvr>
                                    </p:animEffect>
                                  </p:childTnLst>
                                </p:cTn>
                              </p:par>
                              <p:par>
                                <p:cTn id="20" presetID="10" presetClass="entr" presetSubtype="0" fill="hold" grpId="0" nodeType="withEffect">
                                  <p:stCondLst>
                                    <p:cond delay="500"/>
                                  </p:stCondLst>
                                  <p:childTnLst>
                                    <p:set>
                                      <p:cBhvr>
                                        <p:cTn id="21" dur="1" fill="hold">
                                          <p:stCondLst>
                                            <p:cond delay="0"/>
                                          </p:stCondLst>
                                        </p:cTn>
                                        <p:tgtEl>
                                          <p:spTgt spid="26631">
                                            <p:txEl>
                                              <p:pRg st="5" end="5"/>
                                            </p:txEl>
                                          </p:spTgt>
                                        </p:tgtEl>
                                        <p:attrNameLst>
                                          <p:attrName>style.visibility</p:attrName>
                                        </p:attrNameLst>
                                      </p:cBhvr>
                                      <p:to>
                                        <p:strVal val="visible"/>
                                      </p:to>
                                    </p:set>
                                    <p:animEffect transition="in" filter="fade">
                                      <p:cBhvr>
                                        <p:cTn id="22" dur="1000"/>
                                        <p:tgtEl>
                                          <p:spTgt spid="26631">
                                            <p:txEl>
                                              <p:pRg st="5" end="5"/>
                                            </p:txEl>
                                          </p:spTgt>
                                        </p:tgtEl>
                                      </p:cBhvr>
                                    </p:animEffect>
                                  </p:childTnLst>
                                </p:cTn>
                              </p:par>
                            </p:childTnLst>
                          </p:cTn>
                        </p:par>
                        <p:par>
                          <p:cTn id="23" fill="hold">
                            <p:stCondLst>
                              <p:cond delay="1500"/>
                            </p:stCondLst>
                            <p:childTnLst>
                              <p:par>
                                <p:cTn id="24" presetID="10" presetClass="entr" presetSubtype="0" fill="hold"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1"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p:cNvSpPr>
          <p:nvPr/>
        </p:nvSpPr>
        <p:spPr bwMode="auto">
          <a:xfrm>
            <a:off x="-13447" y="209490"/>
            <a:ext cx="9144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0" tIns="0" rIns="0" bIns="0" anchor="ctr">
            <a:spAutoFit/>
          </a:bodyPr>
          <a:lstStyle/>
          <a:p>
            <a:r>
              <a:rPr lang="en-US" sz="2600" dirty="0">
                <a:solidFill>
                  <a:schemeClr val="tx1"/>
                </a:solidFill>
                <a:latin typeface="Gill Sans" charset="0"/>
              </a:rPr>
              <a:t>Presented by</a:t>
            </a:r>
            <a:endParaRPr lang="en-US" sz="6000" dirty="0">
              <a:solidFill>
                <a:schemeClr val="tx1"/>
              </a:solidFill>
              <a:latin typeface="Gill Sans" charset="0"/>
            </a:endParaRPr>
          </a:p>
        </p:txBody>
      </p:sp>
      <p:sp>
        <p:nvSpPr>
          <p:cNvPr id="2" name="Rectangle 1"/>
          <p:cNvSpPr/>
          <p:nvPr/>
        </p:nvSpPr>
        <p:spPr>
          <a:xfrm>
            <a:off x="986136" y="4974205"/>
            <a:ext cx="7162800" cy="1219886"/>
          </a:xfrm>
          <a:prstGeom prst="rect">
            <a:avLst/>
          </a:prstGeom>
        </p:spPr>
        <p:txBody>
          <a:bodyPr wrap="square">
            <a:spAutoFit/>
          </a:bodyPr>
          <a:lstStyle/>
          <a:p>
            <a:pPr>
              <a:lnSpc>
                <a:spcPct val="120000"/>
              </a:lnSpc>
              <a:spcBef>
                <a:spcPts val="1687"/>
              </a:spcBef>
            </a:pPr>
            <a:r>
              <a:rPr lang="en-US" sz="3200" i="1" dirty="0">
                <a:solidFill>
                  <a:schemeClr val="tx1"/>
                </a:solidFill>
                <a:sym typeface="Arial" charset="0"/>
              </a:rPr>
              <a:t>Partnering to help make our schools safer, more productive places to learn.</a:t>
            </a:r>
            <a:endParaRPr lang="en-US" i="1" dirty="0">
              <a:sym typeface="Arial" charset="0"/>
            </a:endParaRPr>
          </a:p>
        </p:txBody>
      </p:sp>
      <p:pic>
        <p:nvPicPr>
          <p:cNvPr id="5" name="Picture 4" descr="CTC logo white - clear bkgnd - gif.gif"/>
          <p:cNvPicPr>
            <a:picLocks noChangeAspect="1"/>
          </p:cNvPicPr>
          <p:nvPr/>
        </p:nvPicPr>
        <p:blipFill>
          <a:blip r:embed="rId3" cstate="print"/>
          <a:stretch>
            <a:fillRect/>
          </a:stretch>
        </p:blipFill>
        <p:spPr>
          <a:xfrm>
            <a:off x="78304" y="6579349"/>
            <a:ext cx="217691" cy="217691"/>
          </a:xfrm>
          <a:prstGeom prst="rect">
            <a:avLst/>
          </a:prstGeom>
          <a:effectLst>
            <a:glow rad="63500">
              <a:schemeClr val="bg1">
                <a:lumMod val="65000"/>
                <a:lumOff val="35000"/>
                <a:alpha val="40000"/>
              </a:schemeClr>
            </a:glow>
            <a:outerShdw blurRad="50800" dist="127000" dir="2700000" algn="tl" rotWithShape="0">
              <a:prstClr val="black">
                <a:alpha val="40000"/>
              </a:prstClr>
            </a:outerShdw>
          </a:effectLst>
        </p:spPr>
      </p:pic>
      <p:pic>
        <p:nvPicPr>
          <p:cNvPr id="8" name="Picture 7">
            <a:extLst>
              <a:ext uri="{FF2B5EF4-FFF2-40B4-BE49-F238E27FC236}">
                <a16:creationId xmlns:a16="http://schemas.microsoft.com/office/drawing/2014/main" id="{2C6186BA-E1CC-49BC-AF34-7055D1034EC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90800" y="762000"/>
            <a:ext cx="3962400" cy="3962400"/>
          </a:xfrm>
          <a:prstGeom prst="rect">
            <a:avLst/>
          </a:prstGeom>
          <a:solidFill>
            <a:schemeClr val="tx1"/>
          </a:solidFill>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p:cNvSpPr>
          <p:nvPr/>
        </p:nvSpPr>
        <p:spPr bwMode="auto">
          <a:xfrm>
            <a:off x="1" y="178594"/>
            <a:ext cx="9144000" cy="1303734"/>
          </a:xfrm>
          <a:prstGeom prst="rect">
            <a:avLst/>
          </a:prstGeom>
          <a:noFill/>
          <a:ln>
            <a:noFill/>
          </a:ln>
          <a:effectLst>
            <a:glow rad="101600">
              <a:schemeClr val="bg1">
                <a:alpha val="60000"/>
              </a:schemeClr>
            </a:glow>
            <a:outerShdw dist="35921"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35717" tIns="35717" rIns="35717" bIns="35717" numCol="1" anchor="ctr" anchorCtr="0" compatLnSpc="1">
            <a:prstTxWarp prst="textNoShape">
              <a:avLst/>
            </a:prstTxWarp>
          </a:bodyPr>
          <a:lstStyle/>
          <a:p>
            <a:pPr>
              <a:lnSpc>
                <a:spcPct val="90000"/>
              </a:lnSpc>
            </a:pPr>
            <a:r>
              <a:rPr lang="en-US" sz="5300" dirty="0">
                <a:solidFill>
                  <a:schemeClr val="tx1"/>
                </a:solidFill>
                <a:effectLst>
                  <a:outerShdw blurRad="38100" dist="38100" dir="2700000" algn="tl">
                    <a:srgbClr val="000000">
                      <a:alpha val="43137"/>
                    </a:srgbClr>
                  </a:outerShdw>
                </a:effectLst>
                <a:latin typeface="Arial Black" pitchFamily="34" charset="0"/>
                <a:ea typeface="+mj-ea"/>
                <a:cs typeface="+mj-cs"/>
                <a:sym typeface="Arial Bold" charset="0"/>
              </a:rPr>
              <a:t>Consequences</a:t>
            </a:r>
          </a:p>
        </p:txBody>
      </p:sp>
      <p:sp>
        <p:nvSpPr>
          <p:cNvPr id="26628" name="Rectangle 4"/>
          <p:cNvSpPr>
            <a:spLocks/>
          </p:cNvSpPr>
          <p:nvPr/>
        </p:nvSpPr>
        <p:spPr bwMode="auto">
          <a:xfrm>
            <a:off x="892969" y="1482328"/>
            <a:ext cx="7712946" cy="3064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lgn="l">
              <a:spcBef>
                <a:spcPts val="1055"/>
              </a:spcBef>
              <a:tabLst>
                <a:tab pos="763461" algn="l"/>
              </a:tabLst>
            </a:pPr>
            <a:r>
              <a:rPr lang="en-US" sz="3400" dirty="0">
                <a:solidFill>
                  <a:srgbClr val="FFFF00"/>
                </a:solidFill>
                <a:latin typeface="Arial Black" pitchFamily="34" charset="0"/>
                <a:sym typeface="Arial Bold" charset="0"/>
              </a:rPr>
              <a:t>Bystanders and Community Members</a:t>
            </a:r>
          </a:p>
          <a:p>
            <a:pPr marL="482186" lvl="2" indent="-281275" algn="l">
              <a:spcBef>
                <a:spcPts val="1800"/>
              </a:spcBef>
              <a:buSzPct val="100000"/>
              <a:buFont typeface="Arial" charset="0"/>
              <a:buChar char="•"/>
              <a:tabLst>
                <a:tab pos="763461" algn="l"/>
              </a:tabLst>
            </a:pPr>
            <a:r>
              <a:rPr lang="en-US" sz="2900" dirty="0">
                <a:solidFill>
                  <a:schemeClr val="tx1"/>
                </a:solidFill>
                <a:sym typeface="Arial" charset="0"/>
              </a:rPr>
              <a:t>Greater feelings of helplessness</a:t>
            </a:r>
          </a:p>
          <a:p>
            <a:pPr marL="482186" lvl="2" indent="-281275" algn="l">
              <a:spcBef>
                <a:spcPts val="1800"/>
              </a:spcBef>
              <a:buSzPct val="100000"/>
              <a:buFont typeface="Arial" charset="0"/>
              <a:buChar char="•"/>
              <a:tabLst>
                <a:tab pos="763461" algn="l"/>
              </a:tabLst>
            </a:pPr>
            <a:r>
              <a:rPr lang="en-US" sz="2900" dirty="0">
                <a:solidFill>
                  <a:schemeClr val="tx1"/>
                </a:solidFill>
                <a:sym typeface="Arial" charset="0"/>
              </a:rPr>
              <a:t>Decline in positive school and community culture and climate</a:t>
            </a:r>
          </a:p>
          <a:p>
            <a:pPr marL="482186" lvl="2" indent="-281275" algn="l">
              <a:spcBef>
                <a:spcPts val="1800"/>
              </a:spcBef>
              <a:buSzPct val="100000"/>
              <a:buFont typeface="Arial" charset="0"/>
              <a:buChar char="•"/>
              <a:tabLst>
                <a:tab pos="763461" algn="l"/>
              </a:tabLst>
            </a:pPr>
            <a:r>
              <a:rPr lang="en-US" sz="2900" dirty="0">
                <a:solidFill>
                  <a:schemeClr val="tx1"/>
                </a:solidFill>
                <a:sym typeface="Arial" charset="0"/>
              </a:rPr>
              <a:t>Decline in academic performance</a:t>
            </a:r>
          </a:p>
        </p:txBody>
      </p:sp>
      <p:sp>
        <p:nvSpPr>
          <p:cNvPr id="8" name="TextBox 7"/>
          <p:cNvSpPr txBox="1"/>
          <p:nvPr/>
        </p:nvSpPr>
        <p:spPr>
          <a:xfrm>
            <a:off x="7696200" y="6375797"/>
            <a:ext cx="1006680" cy="326530"/>
          </a:xfrm>
          <a:prstGeom prst="rect">
            <a:avLst/>
          </a:prstGeom>
          <a:noFill/>
        </p:spPr>
        <p:txBody>
          <a:bodyPr wrap="none" lIns="64291" tIns="32146" rIns="64291" bIns="32146" rtlCol="0">
            <a:spAutoFit/>
          </a:bodyPr>
          <a:lstStyle/>
          <a:p>
            <a:r>
              <a:rPr lang="en-US" sz="1700" dirty="0"/>
              <a:t>– Page 8</a:t>
            </a:r>
          </a:p>
        </p:txBody>
      </p:sp>
      <p:pic>
        <p:nvPicPr>
          <p:cNvPr id="7" name="Picture 6" descr="CTC logo white - clear bkgnd - gif.gif"/>
          <p:cNvPicPr>
            <a:picLocks noChangeAspect="1"/>
          </p:cNvPicPr>
          <p:nvPr/>
        </p:nvPicPr>
        <p:blipFill>
          <a:blip r:embed="rId3" cstate="print"/>
          <a:stretch>
            <a:fillRect/>
          </a:stretch>
        </p:blipFill>
        <p:spPr>
          <a:xfrm>
            <a:off x="78304" y="6579349"/>
            <a:ext cx="217691" cy="217691"/>
          </a:xfrm>
          <a:prstGeom prst="rect">
            <a:avLst/>
          </a:prstGeom>
          <a:effectLst>
            <a:glow rad="63500">
              <a:schemeClr val="bg1">
                <a:lumMod val="65000"/>
                <a:lumOff val="35000"/>
                <a:alpha val="40000"/>
              </a:schemeClr>
            </a:glow>
            <a:outerShdw blurRad="50800" dist="127000" dir="2700000" algn="tl" rotWithShape="0">
              <a:prstClr val="black">
                <a:alpha val="40000"/>
              </a:prstClr>
            </a:outerShdw>
          </a:effectLst>
        </p:spPr>
      </p:pic>
      <p:pic>
        <p:nvPicPr>
          <p:cNvPr id="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49978" y="6268641"/>
            <a:ext cx="258961" cy="455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 name="Rectangle 1"/>
          <p:cNvSpPr/>
          <p:nvPr/>
        </p:nvSpPr>
        <p:spPr>
          <a:xfrm>
            <a:off x="892969" y="5001161"/>
            <a:ext cx="7358063" cy="1323439"/>
          </a:xfrm>
          <a:prstGeom prst="rect">
            <a:avLst/>
          </a:prstGeom>
        </p:spPr>
        <p:txBody>
          <a:bodyPr wrap="square">
            <a:spAutoFit/>
          </a:bodyPr>
          <a:lstStyle/>
          <a:p>
            <a:pPr>
              <a:spcBef>
                <a:spcPts val="1687"/>
              </a:spcBef>
            </a:pPr>
            <a:r>
              <a:rPr lang="en-US" sz="4000" b="1" dirty="0">
                <a:solidFill>
                  <a:srgbClr val="FFFF00"/>
                </a:solidFill>
                <a:effectLst>
                  <a:outerShdw blurRad="38100" dist="38100" dir="2700000" algn="tl">
                    <a:srgbClr val="000000">
                      <a:alpha val="43137"/>
                    </a:srgbClr>
                  </a:outerShdw>
                </a:effectLst>
                <a:latin typeface="Arial Black" pitchFamily="34" charset="0"/>
                <a:sym typeface="Arial Bold" charset="0"/>
              </a:rPr>
              <a:t>Bullying is a relationship problem.</a:t>
            </a:r>
            <a:r>
              <a:rPr lang="en-US" sz="3200" b="1" dirty="0">
                <a:solidFill>
                  <a:srgbClr val="FFFF00"/>
                </a:solidFill>
                <a:effectLst>
                  <a:outerShdw blurRad="38100" dist="38100" dir="2700000" algn="tl">
                    <a:srgbClr val="000000">
                      <a:alpha val="43137"/>
                    </a:srgbClr>
                  </a:outerShdw>
                </a:effectLst>
                <a:sym typeface="Arial" charset="0"/>
              </a:rPr>
              <a:t> </a:t>
            </a:r>
          </a:p>
        </p:txBody>
      </p:sp>
    </p:spTree>
    <p:extLst>
      <p:ext uri="{BB962C8B-B14F-4D97-AF65-F5344CB8AC3E}">
        <p14:creationId xmlns:p14="http://schemas.microsoft.com/office/powerpoint/2010/main" val="387041935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6628"/>
                                        </p:tgtEl>
                                        <p:attrNameLst>
                                          <p:attrName>style.visibility</p:attrName>
                                        </p:attrNameLst>
                                      </p:cBhvr>
                                      <p:to>
                                        <p:strVal val="visible"/>
                                      </p:to>
                                    </p:set>
                                    <p:animEffect transition="in" filter="fade">
                                      <p:cBhvr>
                                        <p:cTn id="7" dur="1000"/>
                                        <p:tgtEl>
                                          <p:spTgt spid="26628"/>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8" grpId="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p:cNvSpPr>
          <p:nvPr/>
        </p:nvSpPr>
        <p:spPr bwMode="auto">
          <a:xfrm>
            <a:off x="1" y="178594"/>
            <a:ext cx="9144000" cy="1303734"/>
          </a:xfrm>
          <a:prstGeom prst="rect">
            <a:avLst/>
          </a:prstGeom>
          <a:noFill/>
          <a:ln>
            <a:noFill/>
          </a:ln>
          <a:effectLst>
            <a:glow rad="101600">
              <a:schemeClr val="bg1">
                <a:alpha val="60000"/>
              </a:schemeClr>
            </a:glow>
            <a:outerShdw dist="35921"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35717" tIns="35717" rIns="35717" bIns="35717" numCol="1" anchor="ctr" anchorCtr="0" compatLnSpc="1">
            <a:prstTxWarp prst="textNoShape">
              <a:avLst/>
            </a:prstTxWarp>
          </a:bodyPr>
          <a:lstStyle/>
          <a:p>
            <a:pPr>
              <a:lnSpc>
                <a:spcPct val="90000"/>
              </a:lnSpc>
            </a:pPr>
            <a:r>
              <a:rPr lang="en-US" sz="5300" dirty="0">
                <a:solidFill>
                  <a:schemeClr val="tx1"/>
                </a:solidFill>
                <a:effectLst>
                  <a:outerShdw blurRad="38100" dist="38100" dir="2700000" algn="tl">
                    <a:srgbClr val="000000">
                      <a:alpha val="43137"/>
                    </a:srgbClr>
                  </a:outerShdw>
                </a:effectLst>
                <a:latin typeface="Arial Black" pitchFamily="34" charset="0"/>
                <a:ea typeface="+mj-ea"/>
                <a:cs typeface="+mj-cs"/>
                <a:sym typeface="Arial Bold" charset="0"/>
              </a:rPr>
              <a:t>Consequences</a:t>
            </a:r>
          </a:p>
        </p:txBody>
      </p:sp>
      <p:sp>
        <p:nvSpPr>
          <p:cNvPr id="26628" name="Rectangle 4"/>
          <p:cNvSpPr>
            <a:spLocks/>
          </p:cNvSpPr>
          <p:nvPr/>
        </p:nvSpPr>
        <p:spPr bwMode="auto">
          <a:xfrm>
            <a:off x="892969" y="1727001"/>
            <a:ext cx="7712946" cy="3099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lgn="l">
              <a:spcBef>
                <a:spcPts val="1055"/>
              </a:spcBef>
              <a:tabLst>
                <a:tab pos="763461" algn="l"/>
              </a:tabLst>
            </a:pPr>
            <a:endParaRPr lang="en-US" sz="3400" dirty="0">
              <a:solidFill>
                <a:srgbClr val="FFFF00"/>
              </a:solidFill>
              <a:latin typeface="Arial Black" pitchFamily="34" charset="0"/>
              <a:sym typeface="Arial Bold" charset="0"/>
            </a:endParaRPr>
          </a:p>
        </p:txBody>
      </p:sp>
      <p:sp>
        <p:nvSpPr>
          <p:cNvPr id="8" name="TextBox 7"/>
          <p:cNvSpPr txBox="1"/>
          <p:nvPr/>
        </p:nvSpPr>
        <p:spPr>
          <a:xfrm>
            <a:off x="7696200" y="6375797"/>
            <a:ext cx="1006680" cy="326530"/>
          </a:xfrm>
          <a:prstGeom prst="rect">
            <a:avLst/>
          </a:prstGeom>
          <a:noFill/>
        </p:spPr>
        <p:txBody>
          <a:bodyPr wrap="none" lIns="64291" tIns="32146" rIns="64291" bIns="32146" rtlCol="0">
            <a:spAutoFit/>
          </a:bodyPr>
          <a:lstStyle/>
          <a:p>
            <a:r>
              <a:rPr lang="en-US" sz="1700" dirty="0"/>
              <a:t>– Page 8</a:t>
            </a:r>
          </a:p>
        </p:txBody>
      </p:sp>
      <p:pic>
        <p:nvPicPr>
          <p:cNvPr id="7" name="Picture 6" descr="CTC logo white - clear bkgnd - gif.gif"/>
          <p:cNvPicPr>
            <a:picLocks noChangeAspect="1"/>
          </p:cNvPicPr>
          <p:nvPr/>
        </p:nvPicPr>
        <p:blipFill>
          <a:blip r:embed="rId3" cstate="print"/>
          <a:stretch>
            <a:fillRect/>
          </a:stretch>
        </p:blipFill>
        <p:spPr>
          <a:xfrm>
            <a:off x="78304" y="6579349"/>
            <a:ext cx="217691" cy="217691"/>
          </a:xfrm>
          <a:prstGeom prst="rect">
            <a:avLst/>
          </a:prstGeom>
          <a:effectLst>
            <a:glow rad="63500">
              <a:schemeClr val="bg1">
                <a:lumMod val="65000"/>
                <a:lumOff val="35000"/>
                <a:alpha val="40000"/>
              </a:schemeClr>
            </a:glow>
            <a:outerShdw blurRad="50800" dist="127000" dir="2700000" algn="tl" rotWithShape="0">
              <a:prstClr val="black">
                <a:alpha val="40000"/>
              </a:prstClr>
            </a:outerShdw>
          </a:effectLst>
        </p:spPr>
      </p:pic>
      <p:pic>
        <p:nvPicPr>
          <p:cNvPr id="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49978" y="6268641"/>
            <a:ext cx="258961" cy="455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 name="Rectangle 1"/>
          <p:cNvSpPr/>
          <p:nvPr/>
        </p:nvSpPr>
        <p:spPr>
          <a:xfrm>
            <a:off x="892969" y="1092976"/>
            <a:ext cx="7358063" cy="3264996"/>
          </a:xfrm>
          <a:prstGeom prst="rect">
            <a:avLst/>
          </a:prstGeom>
        </p:spPr>
        <p:txBody>
          <a:bodyPr wrap="square">
            <a:spAutoFit/>
          </a:bodyPr>
          <a:lstStyle/>
          <a:p>
            <a:pPr>
              <a:lnSpc>
                <a:spcPct val="120000"/>
              </a:lnSpc>
              <a:spcBef>
                <a:spcPts val="1687"/>
              </a:spcBef>
            </a:pPr>
            <a:endParaRPr lang="en-US" sz="4000" b="1" dirty="0">
              <a:solidFill>
                <a:srgbClr val="FFFF00"/>
              </a:solidFill>
              <a:effectLst>
                <a:outerShdw blurRad="38100" dist="38100" dir="2700000" algn="tl">
                  <a:srgbClr val="000000">
                    <a:alpha val="43137"/>
                  </a:srgbClr>
                </a:outerShdw>
              </a:effectLst>
              <a:latin typeface="Arial Black" pitchFamily="34" charset="0"/>
              <a:sym typeface="Arial Bold" charset="0"/>
            </a:endParaRPr>
          </a:p>
          <a:p>
            <a:pPr>
              <a:lnSpc>
                <a:spcPct val="120000"/>
              </a:lnSpc>
              <a:spcBef>
                <a:spcPts val="1687"/>
              </a:spcBef>
            </a:pPr>
            <a:r>
              <a:rPr lang="en-US" sz="4000" b="1" dirty="0">
                <a:solidFill>
                  <a:srgbClr val="FFFF00"/>
                </a:solidFill>
                <a:effectLst>
                  <a:outerShdw blurRad="38100" dist="38100" dir="2700000" algn="tl">
                    <a:srgbClr val="000000">
                      <a:alpha val="43137"/>
                    </a:srgbClr>
                  </a:outerShdw>
                </a:effectLst>
                <a:latin typeface="Arial Black" pitchFamily="34" charset="0"/>
                <a:sym typeface="Arial Bold" charset="0"/>
              </a:rPr>
              <a:t>Can you think of other ways bullying affects people?</a:t>
            </a:r>
            <a:endParaRPr lang="en-US" sz="3200" b="1" dirty="0">
              <a:solidFill>
                <a:srgbClr val="FFFF00"/>
              </a:solidFill>
              <a:effectLst>
                <a:outerShdw blurRad="38100" dist="38100" dir="2700000" algn="tl">
                  <a:srgbClr val="000000">
                    <a:alpha val="43137"/>
                  </a:srgbClr>
                </a:outerShdw>
              </a:effectLst>
              <a:sym typeface="Arial" charset="0"/>
            </a:endParaRPr>
          </a:p>
        </p:txBody>
      </p:sp>
    </p:spTree>
    <p:extLst>
      <p:ext uri="{BB962C8B-B14F-4D97-AF65-F5344CB8AC3E}">
        <p14:creationId xmlns:p14="http://schemas.microsoft.com/office/powerpoint/2010/main" val="98830658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nodeType="afterGroup">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26628"/>
                                        </p:tgtEl>
                                        <p:attrNameLst>
                                          <p:attrName>style.visibility</p:attrName>
                                        </p:attrNameLst>
                                      </p:cBhvr>
                                      <p:to>
                                        <p:strVal val="visible"/>
                                      </p:to>
                                    </p:set>
                                    <p:animEffect transition="in" filter="fade">
                                      <p:cBhvr>
                                        <p:cTn id="7" dur="1000"/>
                                        <p:tgtEl>
                                          <p:spTgt spid="26628"/>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brightnessContrast bright="-50000"/>
                    </a14:imgEffect>
                  </a14:imgLayer>
                </a14:imgProps>
              </a:ext>
              <a:ext uri="{28A0092B-C50C-407E-A947-70E740481C1C}">
                <a14:useLocalDpi xmlns:a14="http://schemas.microsoft.com/office/drawing/2010/main" val="0"/>
              </a:ext>
            </a:extLst>
          </a:blip>
          <a:stretch>
            <a:fillRect/>
          </a:stretch>
        </p:blipFill>
        <p:spPr>
          <a:xfrm>
            <a:off x="178594" y="424806"/>
            <a:ext cx="1768078" cy="5950991"/>
          </a:xfrm>
          <a:prstGeom prst="rect">
            <a:avLst/>
          </a:prstGeom>
        </p:spPr>
      </p:pic>
      <p:sp>
        <p:nvSpPr>
          <p:cNvPr id="24582" name="Rectangle 6"/>
          <p:cNvSpPr>
            <a:spLocks/>
          </p:cNvSpPr>
          <p:nvPr/>
        </p:nvSpPr>
        <p:spPr bwMode="auto">
          <a:xfrm>
            <a:off x="0" y="152400"/>
            <a:ext cx="9143999" cy="1525658"/>
          </a:xfrm>
          <a:prstGeom prst="rect">
            <a:avLst/>
          </a:prstGeom>
          <a:noFill/>
          <a:ln>
            <a:noFill/>
          </a:ln>
          <a:effectLst>
            <a:glow rad="101600">
              <a:schemeClr val="bg1">
                <a:alpha val="60000"/>
              </a:schemeClr>
            </a:glow>
            <a:outerShdw dist="35921"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35717" tIns="35717" rIns="35717" bIns="35717" numCol="1" anchor="ctr" anchorCtr="0" compatLnSpc="1">
            <a:prstTxWarp prst="textNoShape">
              <a:avLst/>
            </a:prstTxWarp>
          </a:bodyPr>
          <a:lstStyle/>
          <a:p>
            <a:pPr>
              <a:lnSpc>
                <a:spcPct val="90000"/>
              </a:lnSpc>
            </a:pPr>
            <a:r>
              <a:rPr lang="en-US" sz="5300" dirty="0">
                <a:solidFill>
                  <a:schemeClr val="tx1"/>
                </a:solidFill>
                <a:effectLst>
                  <a:outerShdw blurRad="38100" dist="38100" dir="2700000" algn="tl">
                    <a:srgbClr val="000000">
                      <a:alpha val="43137"/>
                    </a:srgbClr>
                  </a:outerShdw>
                </a:effectLst>
                <a:latin typeface="Arial Black" pitchFamily="34" charset="0"/>
                <a:ea typeface="+mj-ea"/>
                <a:cs typeface="+mj-cs"/>
                <a:sym typeface="Arial Bold" charset="0"/>
              </a:rPr>
              <a:t>Is Bullying Just </a:t>
            </a:r>
          </a:p>
          <a:p>
            <a:pPr>
              <a:lnSpc>
                <a:spcPct val="90000"/>
              </a:lnSpc>
            </a:pPr>
            <a:r>
              <a:rPr lang="en-US" sz="5300" dirty="0">
                <a:solidFill>
                  <a:schemeClr val="tx1"/>
                </a:solidFill>
                <a:effectLst>
                  <a:outerShdw blurRad="38100" dist="38100" dir="2700000" algn="tl">
                    <a:srgbClr val="000000">
                      <a:alpha val="43137"/>
                    </a:srgbClr>
                  </a:outerShdw>
                </a:effectLst>
                <a:latin typeface="Arial Black" pitchFamily="34" charset="0"/>
                <a:ea typeface="+mj-ea"/>
                <a:cs typeface="+mj-cs"/>
                <a:sym typeface="Arial Bold" charset="0"/>
              </a:rPr>
              <a:t>Normal Behavior?</a:t>
            </a:r>
          </a:p>
        </p:txBody>
      </p:sp>
      <p:sp>
        <p:nvSpPr>
          <p:cNvPr id="6" name="Rectangle 1"/>
          <p:cNvSpPr>
            <a:spLocks/>
          </p:cNvSpPr>
          <p:nvPr/>
        </p:nvSpPr>
        <p:spPr bwMode="auto">
          <a:xfrm>
            <a:off x="533400" y="1524000"/>
            <a:ext cx="8277225" cy="4243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lgn="l">
              <a:spcBef>
                <a:spcPts val="1125"/>
              </a:spcBef>
              <a:buSzPct val="100000"/>
            </a:pPr>
            <a:r>
              <a:rPr lang="en-US" sz="3400" dirty="0">
                <a:solidFill>
                  <a:srgbClr val="FFFF00"/>
                </a:solidFill>
                <a:effectLst>
                  <a:outerShdw blurRad="50800" dist="38100" dir="8100000" algn="tr" rotWithShape="0">
                    <a:prstClr val="black"/>
                  </a:outerShdw>
                </a:effectLst>
                <a:latin typeface="Arial Black" pitchFamily="34" charset="0"/>
                <a:sym typeface="Arial" charset="0"/>
              </a:rPr>
              <a:t>Common doesn’t mean normal</a:t>
            </a:r>
          </a:p>
          <a:p>
            <a:pPr marL="522368" lvl="1" indent="-281275" algn="l">
              <a:spcBef>
                <a:spcPts val="1055"/>
              </a:spcBef>
              <a:buSzPct val="100000"/>
              <a:buFontTx/>
              <a:buChar char="•"/>
            </a:pPr>
            <a:r>
              <a:rPr lang="en-US" sz="2900" dirty="0">
                <a:solidFill>
                  <a:schemeClr val="tx1"/>
                </a:solidFill>
                <a:effectLst>
                  <a:glow rad="127000">
                    <a:schemeClr val="bg1"/>
                  </a:glow>
                </a:effectLst>
                <a:sym typeface="Arial" charset="0"/>
              </a:rPr>
              <a:t>Bullying doesn’t have to be accepted as normal</a:t>
            </a:r>
          </a:p>
          <a:p>
            <a:pPr marL="522368" lvl="1" indent="-281275" algn="l">
              <a:spcBef>
                <a:spcPts val="1055"/>
              </a:spcBef>
              <a:buSzPct val="100000"/>
              <a:buFontTx/>
              <a:buChar char="•"/>
            </a:pPr>
            <a:r>
              <a:rPr lang="en-US" sz="2900" dirty="0">
                <a:solidFill>
                  <a:schemeClr val="tx1"/>
                </a:solidFill>
                <a:effectLst>
                  <a:glow rad="127000">
                    <a:schemeClr val="bg1"/>
                  </a:glow>
                </a:effectLst>
                <a:sym typeface="Arial" charset="0"/>
              </a:rPr>
              <a:t>It hurts everyone involved – both ends of the bullying spectrum and all around</a:t>
            </a:r>
          </a:p>
          <a:p>
            <a:pPr marL="522368" lvl="1" indent="-281275" algn="l">
              <a:spcBef>
                <a:spcPts val="1055"/>
              </a:spcBef>
              <a:buSzPct val="100000"/>
              <a:buFontTx/>
              <a:buChar char="•"/>
            </a:pPr>
            <a:r>
              <a:rPr lang="en-US" sz="2900" dirty="0">
                <a:solidFill>
                  <a:schemeClr val="tx1"/>
                </a:solidFill>
                <a:effectLst>
                  <a:glow rad="127000">
                    <a:schemeClr val="bg1"/>
                  </a:glow>
                </a:effectLst>
                <a:sym typeface="Arial" charset="0"/>
              </a:rPr>
              <a:t>Cruelty needs to be stopped</a:t>
            </a:r>
          </a:p>
          <a:p>
            <a:pPr marL="522368" lvl="1" indent="-281275" algn="l">
              <a:spcBef>
                <a:spcPts val="1055"/>
              </a:spcBef>
              <a:buSzPct val="100000"/>
              <a:buFontTx/>
              <a:buChar char="•"/>
            </a:pPr>
            <a:r>
              <a:rPr lang="en-US" sz="2900" dirty="0">
                <a:solidFill>
                  <a:schemeClr val="tx1"/>
                </a:solidFill>
                <a:effectLst>
                  <a:glow rad="127000">
                    <a:schemeClr val="bg1"/>
                  </a:glow>
                </a:effectLst>
                <a:sym typeface="Arial" charset="0"/>
              </a:rPr>
              <a:t>Bullying can also be connected to cruelty in relationships</a:t>
            </a:r>
          </a:p>
        </p:txBody>
      </p:sp>
      <p:sp>
        <p:nvSpPr>
          <p:cNvPr id="8" name="TextBox 7"/>
          <p:cNvSpPr txBox="1"/>
          <p:nvPr/>
        </p:nvSpPr>
        <p:spPr>
          <a:xfrm>
            <a:off x="7696200" y="6375797"/>
            <a:ext cx="1006680" cy="326530"/>
          </a:xfrm>
          <a:prstGeom prst="rect">
            <a:avLst/>
          </a:prstGeom>
          <a:noFill/>
        </p:spPr>
        <p:txBody>
          <a:bodyPr wrap="none" lIns="64291" tIns="32146" rIns="64291" bIns="32146" rtlCol="0">
            <a:spAutoFit/>
          </a:bodyPr>
          <a:lstStyle/>
          <a:p>
            <a:r>
              <a:rPr lang="en-US" sz="1700" dirty="0"/>
              <a:t>– Page 8</a:t>
            </a:r>
          </a:p>
        </p:txBody>
      </p:sp>
      <p:pic>
        <p:nvPicPr>
          <p:cNvPr id="9" name="Picture 8" descr="CTC logo white - clear bkgnd - gif.gif"/>
          <p:cNvPicPr>
            <a:picLocks noChangeAspect="1"/>
          </p:cNvPicPr>
          <p:nvPr/>
        </p:nvPicPr>
        <p:blipFill>
          <a:blip r:embed="rId5" cstate="print"/>
          <a:stretch>
            <a:fillRect/>
          </a:stretch>
        </p:blipFill>
        <p:spPr>
          <a:xfrm>
            <a:off x="78304" y="6579349"/>
            <a:ext cx="217691" cy="217691"/>
          </a:xfrm>
          <a:prstGeom prst="rect">
            <a:avLst/>
          </a:prstGeom>
          <a:effectLst>
            <a:glow rad="63500">
              <a:schemeClr val="bg1">
                <a:lumMod val="65000"/>
                <a:lumOff val="35000"/>
                <a:alpha val="40000"/>
              </a:schemeClr>
            </a:glow>
            <a:outerShdw blurRad="50800" dist="127000" dir="2700000" algn="tl" rotWithShape="0">
              <a:prstClr val="black">
                <a:alpha val="40000"/>
              </a:prstClr>
            </a:outerShdw>
          </a:effectLst>
        </p:spPr>
      </p:pic>
      <p:sp>
        <p:nvSpPr>
          <p:cNvPr id="10" name="Rectangle 7"/>
          <p:cNvSpPr>
            <a:spLocks/>
          </p:cNvSpPr>
          <p:nvPr/>
        </p:nvSpPr>
        <p:spPr bwMode="auto">
          <a:xfrm>
            <a:off x="846772" y="5706469"/>
            <a:ext cx="7345681" cy="588140"/>
          </a:xfrm>
          <a:prstGeom prst="rect">
            <a:avLst/>
          </a:prstGeom>
          <a:noFill/>
          <a:ln>
            <a:noFill/>
          </a:ln>
          <a:effectLst/>
          <a:extLst>
            <a:ext uri="{909E8E84-426E-40DD-AFC4-6F175D3DCCD1}">
              <a14:hiddenFill xmlns:a14="http://schemas.microsoft.com/office/drawing/2010/main">
                <a:blipFill dpi="0" rotWithShape="0">
                  <a:blip r:embed="rId6"/>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4291" tIns="32146" rIns="64291" bIns="32146">
            <a:spAutoFit/>
          </a:bodyPr>
          <a:lstStyle/>
          <a:p>
            <a:pPr>
              <a:spcAft>
                <a:spcPts val="1200"/>
              </a:spcAft>
            </a:pPr>
            <a:r>
              <a:rPr lang="en-US" sz="3400" dirty="0">
                <a:solidFill>
                  <a:srgbClr val="FFFF00"/>
                </a:solidFill>
                <a:effectLst>
                  <a:outerShdw blurRad="50800" dist="38100" dir="8100000" algn="tr" rotWithShape="0">
                    <a:prstClr val="black"/>
                  </a:outerShdw>
                </a:effectLst>
                <a:latin typeface="Arial Black" pitchFamily="34" charset="0"/>
                <a:sym typeface="Arial Black" pitchFamily="34" charset="0"/>
              </a:rPr>
              <a:t>Why is so much unreported?</a:t>
            </a:r>
          </a:p>
        </p:txBody>
      </p:sp>
      <p:pic>
        <p:nvPicPr>
          <p:cNvPr id="11"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749978" y="6268641"/>
            <a:ext cx="258961" cy="455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427846246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tretch>
            <a:fillRect/>
          </a:stretch>
        </p:blipFill>
        <p:spPr>
          <a:xfrm>
            <a:off x="7530964" y="160735"/>
            <a:ext cx="1368698" cy="5868240"/>
          </a:xfrm>
          <a:prstGeom prst="rect">
            <a:avLst/>
          </a:prstGeom>
        </p:spPr>
      </p:pic>
      <p:sp>
        <p:nvSpPr>
          <p:cNvPr id="50180" name="Rectangle 4"/>
          <p:cNvSpPr>
            <a:spLocks noGrp="1" noChangeArrowheads="1"/>
          </p:cNvSpPr>
          <p:nvPr>
            <p:ph type="title" idx="4294967295"/>
          </p:nvPr>
        </p:nvSpPr>
        <p:spPr>
          <a:xfrm>
            <a:off x="0" y="160735"/>
            <a:ext cx="9144000" cy="1287065"/>
          </a:xfrm>
          <a:noFill/>
          <a:ln>
            <a:noFill/>
          </a:ln>
          <a:effectLst>
            <a:glow rad="101600">
              <a:schemeClr val="bg1">
                <a:alpha val="60000"/>
              </a:schemeClr>
            </a:glow>
            <a:outerShdw dist="35921"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35717" tIns="35717" rIns="35717" bIns="35717" numCol="1" anchor="ctr" anchorCtr="0" compatLnSpc="1">
            <a:prstTxWarp prst="textNoShape">
              <a:avLst/>
            </a:prstTxWarp>
          </a:bodyPr>
          <a:lstStyle/>
          <a:p>
            <a:pPr>
              <a:lnSpc>
                <a:spcPct val="90000"/>
              </a:lnSpc>
            </a:pPr>
            <a:r>
              <a:rPr lang="en-US" sz="5300" kern="1200" dirty="0">
                <a:effectLst>
                  <a:outerShdw blurRad="38100" dist="38100" dir="2700000" algn="tl">
                    <a:srgbClr val="000000">
                      <a:alpha val="43137"/>
                    </a:srgbClr>
                  </a:outerShdw>
                </a:effectLst>
                <a:latin typeface="Arial Black" pitchFamily="34" charset="0"/>
              </a:rPr>
              <a:t>Consider Power</a:t>
            </a:r>
          </a:p>
        </p:txBody>
      </p:sp>
      <p:sp>
        <p:nvSpPr>
          <p:cNvPr id="50182" name="Rectangle 6"/>
          <p:cNvSpPr>
            <a:spLocks/>
          </p:cNvSpPr>
          <p:nvPr/>
        </p:nvSpPr>
        <p:spPr bwMode="auto">
          <a:xfrm>
            <a:off x="295995" y="1219200"/>
            <a:ext cx="8603667" cy="4573846"/>
          </a:xfrm>
          <a:prstGeom prst="rect">
            <a:avLst/>
          </a:prstGeom>
          <a:noFill/>
          <a:ln>
            <a:noFill/>
          </a:ln>
          <a:effectLst/>
          <a:extLst>
            <a:ext uri="{909E8E84-426E-40DD-AFC4-6F175D3DCCD1}">
              <a14:hiddenFill xmlns:a14="http://schemas.microsoft.com/office/drawing/2010/main">
                <a:blipFill dpi="0" rotWithShape="0">
                  <a:blip r:embed="rId5"/>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4291" tIns="32146" rIns="64291" bIns="32146">
            <a:spAutoFit/>
          </a:bodyPr>
          <a:lstStyle/>
          <a:p>
            <a:pPr algn="l">
              <a:lnSpc>
                <a:spcPct val="95000"/>
              </a:lnSpc>
              <a:spcAft>
                <a:spcPct val="35000"/>
              </a:spcAft>
            </a:pPr>
            <a:r>
              <a:rPr lang="en-US" sz="3400" dirty="0">
                <a:solidFill>
                  <a:srgbClr val="FFFF00"/>
                </a:solidFill>
                <a:effectLst>
                  <a:outerShdw blurRad="38100" dist="38100" dir="2700000" algn="tl">
                    <a:srgbClr val="000000">
                      <a:alpha val="43137"/>
                    </a:srgbClr>
                  </a:outerShdw>
                </a:effectLst>
                <a:latin typeface="Arial Black" pitchFamily="34" charset="0"/>
              </a:rPr>
              <a:t>It is not right for one person to exert power over another…</a:t>
            </a:r>
            <a:endParaRPr lang="en-US" sz="3400" dirty="0">
              <a:solidFill>
                <a:srgbClr val="FFFF00"/>
              </a:solidFill>
              <a:effectLst>
                <a:outerShdw blurRad="38100" dist="38100" dir="2700000" algn="tl">
                  <a:srgbClr val="000000">
                    <a:alpha val="43137"/>
                  </a:srgbClr>
                </a:outerShdw>
              </a:effectLst>
              <a:latin typeface="Arial Black" pitchFamily="34" charset="0"/>
              <a:sym typeface="Arial" charset="0"/>
            </a:endParaRPr>
          </a:p>
          <a:p>
            <a:pPr marL="401822" indent="-401822" algn="l">
              <a:spcAft>
                <a:spcPts val="1687"/>
              </a:spcAft>
              <a:buFont typeface="Arial" pitchFamily="34" charset="0"/>
              <a:buChar char="•"/>
            </a:pPr>
            <a:r>
              <a:rPr lang="en-US" sz="2900" dirty="0">
                <a:effectLst>
                  <a:glow rad="127000">
                    <a:schemeClr val="bg1">
                      <a:alpha val="60000"/>
                    </a:schemeClr>
                  </a:glow>
                </a:effectLst>
              </a:rPr>
              <a:t>Trying to control someone</a:t>
            </a:r>
          </a:p>
          <a:p>
            <a:pPr marL="401822" indent="-401822" algn="l">
              <a:spcAft>
                <a:spcPts val="1687"/>
              </a:spcAft>
              <a:buFont typeface="Arial" pitchFamily="34" charset="0"/>
              <a:buChar char="•"/>
            </a:pPr>
            <a:r>
              <a:rPr lang="en-US" sz="2900" dirty="0">
                <a:effectLst>
                  <a:glow rad="127000">
                    <a:schemeClr val="bg1">
                      <a:alpha val="60000"/>
                    </a:schemeClr>
                  </a:glow>
                </a:effectLst>
              </a:rPr>
              <a:t>Telling someone who they can have as friends</a:t>
            </a:r>
          </a:p>
          <a:p>
            <a:pPr marL="401822" indent="-401822" algn="l">
              <a:spcAft>
                <a:spcPts val="1687"/>
              </a:spcAft>
              <a:buFont typeface="Arial" pitchFamily="34" charset="0"/>
              <a:buChar char="•"/>
            </a:pPr>
            <a:r>
              <a:rPr lang="en-US" sz="2900" dirty="0">
                <a:effectLst>
                  <a:glow rad="127000">
                    <a:schemeClr val="bg1">
                      <a:alpha val="60000"/>
                    </a:schemeClr>
                  </a:glow>
                </a:effectLst>
              </a:rPr>
              <a:t>Pressuring someone into doing something he or she doesn’t want to do</a:t>
            </a:r>
          </a:p>
          <a:p>
            <a:pPr marL="401822" indent="-401822" algn="l">
              <a:spcAft>
                <a:spcPts val="1687"/>
              </a:spcAft>
              <a:buFont typeface="Arial" pitchFamily="34" charset="0"/>
              <a:buChar char="•"/>
            </a:pPr>
            <a:r>
              <a:rPr lang="en-US" sz="2900" dirty="0">
                <a:effectLst>
                  <a:glow rad="127000">
                    <a:schemeClr val="bg1">
                      <a:alpha val="60000"/>
                    </a:schemeClr>
                  </a:glow>
                </a:effectLst>
              </a:rPr>
              <a:t>Taking advantage of someone who is intoxicated or drugged – inappropriate AND illegal!</a:t>
            </a:r>
          </a:p>
        </p:txBody>
      </p:sp>
      <p:sp>
        <p:nvSpPr>
          <p:cNvPr id="7" name="TextBox 6"/>
          <p:cNvSpPr txBox="1"/>
          <p:nvPr/>
        </p:nvSpPr>
        <p:spPr>
          <a:xfrm>
            <a:off x="7696200" y="6375797"/>
            <a:ext cx="1006680" cy="326530"/>
          </a:xfrm>
          <a:prstGeom prst="rect">
            <a:avLst/>
          </a:prstGeom>
          <a:noFill/>
        </p:spPr>
        <p:txBody>
          <a:bodyPr wrap="none" lIns="64291" tIns="32146" rIns="64291" bIns="32146" rtlCol="0">
            <a:spAutoFit/>
          </a:bodyPr>
          <a:lstStyle/>
          <a:p>
            <a:r>
              <a:rPr lang="en-US" sz="1700" dirty="0"/>
              <a:t>– Page 9</a:t>
            </a:r>
          </a:p>
        </p:txBody>
      </p:sp>
      <p:pic>
        <p:nvPicPr>
          <p:cNvPr id="8" name="Picture 7" descr="CTC logo white - clear bkgnd - gif.gif"/>
          <p:cNvPicPr>
            <a:picLocks noChangeAspect="1"/>
          </p:cNvPicPr>
          <p:nvPr/>
        </p:nvPicPr>
        <p:blipFill>
          <a:blip r:embed="rId6" cstate="print"/>
          <a:stretch>
            <a:fillRect/>
          </a:stretch>
        </p:blipFill>
        <p:spPr>
          <a:xfrm>
            <a:off x="78304" y="6579349"/>
            <a:ext cx="217691" cy="217691"/>
          </a:xfrm>
          <a:prstGeom prst="rect">
            <a:avLst/>
          </a:prstGeom>
          <a:effectLst>
            <a:glow rad="63500">
              <a:schemeClr val="bg1">
                <a:lumMod val="65000"/>
                <a:lumOff val="35000"/>
                <a:alpha val="40000"/>
              </a:schemeClr>
            </a:glow>
            <a:outerShdw blurRad="50800" dist="127000" dir="2700000" algn="tl" rotWithShape="0">
              <a:prstClr val="black">
                <a:alpha val="40000"/>
              </a:prstClr>
            </a:outerShdw>
          </a:effectLst>
        </p:spPr>
      </p:pic>
      <p:pic>
        <p:nvPicPr>
          <p:cNvPr id="9"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749978" y="6268641"/>
            <a:ext cx="258961" cy="455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423494024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duotone>
              <a:prstClr val="black"/>
              <a:schemeClr val="tx2">
                <a:tint val="45000"/>
                <a:satMod val="400000"/>
              </a:schemeClr>
            </a:duotone>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l="16279" t="2116" r="6766"/>
          <a:stretch/>
        </p:blipFill>
        <p:spPr>
          <a:xfrm>
            <a:off x="3574478" y="1143000"/>
            <a:ext cx="5569522" cy="4953000"/>
          </a:xfrm>
          <a:prstGeom prst="rect">
            <a:avLst/>
          </a:prstGeom>
        </p:spPr>
      </p:pic>
      <p:sp>
        <p:nvSpPr>
          <p:cNvPr id="50180" name="Rectangle 4"/>
          <p:cNvSpPr>
            <a:spLocks noGrp="1" noChangeArrowheads="1"/>
          </p:cNvSpPr>
          <p:nvPr>
            <p:ph type="title" idx="4294967295"/>
          </p:nvPr>
        </p:nvSpPr>
        <p:spPr>
          <a:xfrm>
            <a:off x="0" y="380999"/>
            <a:ext cx="9144000" cy="762001"/>
          </a:xfrm>
          <a:noFill/>
          <a:ln>
            <a:noFill/>
          </a:ln>
          <a:effectLst>
            <a:glow rad="101600">
              <a:schemeClr val="bg1">
                <a:alpha val="60000"/>
              </a:schemeClr>
            </a:glow>
            <a:outerShdw dist="35921"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35717" tIns="35717" rIns="35717" bIns="35717" numCol="1" anchor="ctr" anchorCtr="0" compatLnSpc="1">
            <a:prstTxWarp prst="textNoShape">
              <a:avLst/>
            </a:prstTxWarp>
          </a:bodyPr>
          <a:lstStyle/>
          <a:p>
            <a:pPr>
              <a:lnSpc>
                <a:spcPct val="90000"/>
              </a:lnSpc>
            </a:pPr>
            <a:r>
              <a:rPr lang="en-US" sz="5300" kern="1200" dirty="0">
                <a:effectLst>
                  <a:outerShdw blurRad="38100" dist="38100" dir="2700000" algn="tl">
                    <a:srgbClr val="000000">
                      <a:alpha val="43137"/>
                    </a:srgbClr>
                  </a:outerShdw>
                </a:effectLst>
                <a:latin typeface="Arial Black" pitchFamily="34" charset="0"/>
              </a:rPr>
              <a:t>Relationships</a:t>
            </a:r>
          </a:p>
        </p:txBody>
      </p:sp>
      <p:sp>
        <p:nvSpPr>
          <p:cNvPr id="50182" name="Rectangle 6"/>
          <p:cNvSpPr>
            <a:spLocks/>
          </p:cNvSpPr>
          <p:nvPr/>
        </p:nvSpPr>
        <p:spPr bwMode="auto">
          <a:xfrm>
            <a:off x="295995" y="1828800"/>
            <a:ext cx="8453984" cy="3624869"/>
          </a:xfrm>
          <a:prstGeom prst="rect">
            <a:avLst/>
          </a:prstGeom>
          <a:noFill/>
          <a:ln>
            <a:noFill/>
          </a:ln>
          <a:effectLst/>
          <a:extLst>
            <a:ext uri="{909E8E84-426E-40DD-AFC4-6F175D3DCCD1}">
              <a14:hiddenFill xmlns:a14="http://schemas.microsoft.com/office/drawing/2010/main">
                <a:blipFill dpi="0" rotWithShape="0">
                  <a:blip r:embed="rId5"/>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4291" tIns="32146" rIns="64291" bIns="32146">
            <a:spAutoFit/>
          </a:bodyPr>
          <a:lstStyle/>
          <a:p>
            <a:pPr marL="401822" indent="-401822" algn="l">
              <a:spcAft>
                <a:spcPts val="1687"/>
              </a:spcAft>
              <a:buFont typeface="Arial" pitchFamily="34" charset="0"/>
              <a:buChar char="•"/>
            </a:pPr>
            <a:r>
              <a:rPr lang="en-US" sz="2900" dirty="0">
                <a:effectLst>
                  <a:glow rad="127000">
                    <a:schemeClr val="bg1">
                      <a:alpha val="60000"/>
                    </a:schemeClr>
                  </a:glow>
                  <a:outerShdw blurRad="38100" dist="38100" dir="2700000" algn="tl">
                    <a:srgbClr val="000000">
                      <a:alpha val="70000"/>
                    </a:srgbClr>
                  </a:outerShdw>
                </a:effectLst>
              </a:rPr>
              <a:t>Relationships work best when people work together, not when there’s tension</a:t>
            </a:r>
          </a:p>
          <a:p>
            <a:pPr marL="401822" indent="-401822" algn="l">
              <a:spcAft>
                <a:spcPts val="1687"/>
              </a:spcAft>
              <a:buFont typeface="Arial" pitchFamily="34" charset="0"/>
              <a:buChar char="•"/>
            </a:pPr>
            <a:r>
              <a:rPr lang="en-US" sz="2900" dirty="0">
                <a:effectLst>
                  <a:glow rad="127000">
                    <a:schemeClr val="bg1">
                      <a:alpha val="60000"/>
                    </a:schemeClr>
                  </a:glow>
                  <a:outerShdw blurRad="38100" dist="38100" dir="2700000" algn="tl">
                    <a:srgbClr val="000000">
                      <a:alpha val="70000"/>
                    </a:srgbClr>
                  </a:outerShdw>
                </a:effectLst>
              </a:rPr>
              <a:t>Even in romantic relationships, someone can get pressured into something</a:t>
            </a:r>
          </a:p>
          <a:p>
            <a:pPr marL="401822" indent="-401822" algn="l">
              <a:spcAft>
                <a:spcPts val="1687"/>
              </a:spcAft>
              <a:buFont typeface="Arial" pitchFamily="34" charset="0"/>
              <a:buChar char="•"/>
            </a:pPr>
            <a:r>
              <a:rPr lang="en-US" sz="2900" dirty="0">
                <a:effectLst>
                  <a:glow rad="127000">
                    <a:schemeClr val="bg1">
                      <a:alpha val="60000"/>
                    </a:schemeClr>
                  </a:glow>
                  <a:outerShdw blurRad="38100" dist="38100" dir="2700000" algn="tl">
                    <a:srgbClr val="000000">
                      <a:alpha val="70000"/>
                    </a:srgbClr>
                  </a:outerShdw>
                </a:effectLst>
              </a:rPr>
              <a:t>20.9% of female and 10.4% of male high school students say they’ve been targets of Teen Dating Violence in the last 12 months </a:t>
            </a:r>
            <a:r>
              <a:rPr lang="en-US" sz="2000" b="1" dirty="0">
                <a:effectLst>
                  <a:glow rad="127000">
                    <a:schemeClr val="bg1">
                      <a:alpha val="60000"/>
                    </a:schemeClr>
                  </a:glow>
                  <a:outerShdw blurRad="38100" dist="38100" dir="2700000" algn="tl">
                    <a:srgbClr val="000000">
                      <a:alpha val="70000"/>
                    </a:srgbClr>
                  </a:outerShdw>
                </a:effectLst>
              </a:rPr>
              <a:t>(CDC)</a:t>
            </a:r>
            <a:endParaRPr lang="en-US" sz="2000" b="1" dirty="0">
              <a:effectLst>
                <a:glow rad="127000">
                  <a:schemeClr val="bg1">
                    <a:alpha val="60000"/>
                  </a:schemeClr>
                </a:glow>
                <a:outerShdw blurRad="38100" dist="38100" dir="2700000" algn="tl">
                  <a:srgbClr val="000000">
                    <a:alpha val="70000"/>
                  </a:srgbClr>
                </a:outerShdw>
              </a:effectLst>
              <a:sym typeface="Arial Bold" charset="0"/>
            </a:endParaRPr>
          </a:p>
        </p:txBody>
      </p:sp>
      <p:sp>
        <p:nvSpPr>
          <p:cNvPr id="7" name="TextBox 6"/>
          <p:cNvSpPr txBox="1"/>
          <p:nvPr/>
        </p:nvSpPr>
        <p:spPr>
          <a:xfrm>
            <a:off x="7696200" y="6375797"/>
            <a:ext cx="1006680" cy="326530"/>
          </a:xfrm>
          <a:prstGeom prst="rect">
            <a:avLst/>
          </a:prstGeom>
          <a:noFill/>
        </p:spPr>
        <p:txBody>
          <a:bodyPr wrap="none" lIns="64291" tIns="32146" rIns="64291" bIns="32146" rtlCol="0">
            <a:spAutoFit/>
          </a:bodyPr>
          <a:lstStyle/>
          <a:p>
            <a:r>
              <a:rPr lang="en-US" sz="1700" dirty="0"/>
              <a:t>– Page 9</a:t>
            </a:r>
          </a:p>
        </p:txBody>
      </p:sp>
      <p:pic>
        <p:nvPicPr>
          <p:cNvPr id="8" name="Picture 7" descr="CTC logo white - clear bkgnd - gif.gif"/>
          <p:cNvPicPr>
            <a:picLocks noChangeAspect="1"/>
          </p:cNvPicPr>
          <p:nvPr/>
        </p:nvPicPr>
        <p:blipFill>
          <a:blip r:embed="rId6" cstate="print"/>
          <a:stretch>
            <a:fillRect/>
          </a:stretch>
        </p:blipFill>
        <p:spPr>
          <a:xfrm>
            <a:off x="78304" y="6579349"/>
            <a:ext cx="217691" cy="217691"/>
          </a:xfrm>
          <a:prstGeom prst="rect">
            <a:avLst/>
          </a:prstGeom>
          <a:effectLst>
            <a:glow rad="63500">
              <a:schemeClr val="bg1">
                <a:lumMod val="65000"/>
                <a:lumOff val="35000"/>
                <a:alpha val="40000"/>
              </a:schemeClr>
            </a:glow>
            <a:outerShdw blurRad="50800" dist="127000" dir="2700000" algn="tl" rotWithShape="0">
              <a:prstClr val="black">
                <a:alpha val="40000"/>
              </a:prstClr>
            </a:outerShdw>
          </a:effectLst>
        </p:spPr>
      </p:pic>
      <p:pic>
        <p:nvPicPr>
          <p:cNvPr id="9"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749978" y="6268641"/>
            <a:ext cx="258961" cy="455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99679562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0" name="Rectangle 4"/>
          <p:cNvSpPr>
            <a:spLocks noGrp="1" noChangeArrowheads="1"/>
          </p:cNvSpPr>
          <p:nvPr>
            <p:ph type="title" idx="4294967295"/>
          </p:nvPr>
        </p:nvSpPr>
        <p:spPr>
          <a:xfrm>
            <a:off x="1" y="228600"/>
            <a:ext cx="9143999" cy="762001"/>
          </a:xfrm>
          <a:noFill/>
          <a:ln>
            <a:noFill/>
          </a:ln>
          <a:effectLst>
            <a:glow rad="101600">
              <a:schemeClr val="bg1">
                <a:alpha val="60000"/>
              </a:schemeClr>
            </a:glow>
            <a:outerShdw dist="35921"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35717" tIns="35717" rIns="35717" bIns="35717" numCol="1" anchor="ctr" anchorCtr="0" compatLnSpc="1">
            <a:prstTxWarp prst="textNoShape">
              <a:avLst/>
            </a:prstTxWarp>
          </a:bodyPr>
          <a:lstStyle/>
          <a:p>
            <a:pPr>
              <a:lnSpc>
                <a:spcPct val="90000"/>
              </a:lnSpc>
            </a:pPr>
            <a:r>
              <a:rPr lang="en-US" sz="5300" kern="1200" dirty="0">
                <a:effectLst>
                  <a:outerShdw blurRad="38100" dist="38100" dir="2700000" algn="tl">
                    <a:srgbClr val="000000">
                      <a:alpha val="43137"/>
                    </a:srgbClr>
                  </a:outerShdw>
                </a:effectLst>
                <a:latin typeface="Arial Black" pitchFamily="34" charset="0"/>
              </a:rPr>
              <a:t>Nationwide Survey</a:t>
            </a:r>
          </a:p>
        </p:txBody>
      </p:sp>
      <p:sp>
        <p:nvSpPr>
          <p:cNvPr id="50182" name="Rectangle 6"/>
          <p:cNvSpPr>
            <a:spLocks/>
          </p:cNvSpPr>
          <p:nvPr/>
        </p:nvSpPr>
        <p:spPr bwMode="auto">
          <a:xfrm>
            <a:off x="457200" y="1524000"/>
            <a:ext cx="8432591" cy="3488934"/>
          </a:xfrm>
          <a:prstGeom prst="rect">
            <a:avLst/>
          </a:prstGeom>
          <a:noFill/>
          <a:ln>
            <a:noFill/>
          </a:ln>
          <a:effectLst/>
          <a:extLst>
            <a:ext uri="{909E8E84-426E-40DD-AFC4-6F175D3DCCD1}">
              <a14:hiddenFill xmlns:a14="http://schemas.microsoft.com/office/drawing/2010/main">
                <a:blipFill dpi="0" rotWithShape="0">
                  <a:blip r:embed="rId3"/>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4291" tIns="32146" rIns="64291" bIns="32146">
            <a:spAutoFit/>
          </a:bodyPr>
          <a:lstStyle/>
          <a:p>
            <a:pPr algn="l">
              <a:spcAft>
                <a:spcPts val="1687"/>
              </a:spcAft>
            </a:pPr>
            <a:r>
              <a:rPr lang="en-US" dirty="0"/>
              <a:t>According to a CDC study:</a:t>
            </a:r>
          </a:p>
          <a:p>
            <a:pPr marL="401822" indent="-401822" algn="l">
              <a:spcAft>
                <a:spcPts val="1687"/>
              </a:spcAft>
              <a:buFont typeface="Arial" pitchFamily="34" charset="0"/>
              <a:buChar char="•"/>
            </a:pPr>
            <a:r>
              <a:rPr lang="en-US" dirty="0"/>
              <a:t>48% of students experienced sexual harassment </a:t>
            </a:r>
          </a:p>
          <a:p>
            <a:pPr marL="401822" indent="-401822" algn="l">
              <a:spcAft>
                <a:spcPts val="1687"/>
              </a:spcAft>
              <a:buFont typeface="Arial" pitchFamily="34" charset="0"/>
              <a:buChar char="•"/>
            </a:pPr>
            <a:r>
              <a:rPr lang="en-US" dirty="0"/>
              <a:t>87% of those students said the harassment had a negative effect on them </a:t>
            </a:r>
          </a:p>
          <a:p>
            <a:pPr marL="401822" indent="-401822" algn="l">
              <a:spcAft>
                <a:spcPts val="1687"/>
              </a:spcAft>
              <a:buFont typeface="Arial" pitchFamily="34" charset="0"/>
              <a:buChar char="•"/>
            </a:pPr>
            <a:r>
              <a:rPr lang="en-US" dirty="0"/>
              <a:t>32% did not want to go to school because of it</a:t>
            </a:r>
            <a:endParaRPr lang="en-US" dirty="0">
              <a:solidFill>
                <a:srgbClr val="FFFF00"/>
              </a:solidFill>
              <a:latin typeface="Arial Black" pitchFamily="34" charset="0"/>
              <a:sym typeface="Arial Bold" charset="0"/>
            </a:endParaRPr>
          </a:p>
        </p:txBody>
      </p:sp>
      <p:sp>
        <p:nvSpPr>
          <p:cNvPr id="7" name="TextBox 6"/>
          <p:cNvSpPr txBox="1"/>
          <p:nvPr/>
        </p:nvSpPr>
        <p:spPr>
          <a:xfrm>
            <a:off x="7696200" y="6375797"/>
            <a:ext cx="1006681" cy="326530"/>
          </a:xfrm>
          <a:prstGeom prst="rect">
            <a:avLst/>
          </a:prstGeom>
          <a:noFill/>
        </p:spPr>
        <p:txBody>
          <a:bodyPr wrap="none" lIns="64291" tIns="32146" rIns="64291" bIns="32146" rtlCol="0">
            <a:spAutoFit/>
          </a:bodyPr>
          <a:lstStyle/>
          <a:p>
            <a:r>
              <a:rPr lang="en-US" sz="1700" dirty="0"/>
              <a:t>– Page 9</a:t>
            </a:r>
          </a:p>
        </p:txBody>
      </p:sp>
      <p:pic>
        <p:nvPicPr>
          <p:cNvPr id="8" name="Picture 7" descr="CTC logo white - clear bkgnd - gif.gif"/>
          <p:cNvPicPr>
            <a:picLocks noChangeAspect="1"/>
          </p:cNvPicPr>
          <p:nvPr/>
        </p:nvPicPr>
        <p:blipFill>
          <a:blip r:embed="rId4" cstate="print"/>
          <a:stretch>
            <a:fillRect/>
          </a:stretch>
        </p:blipFill>
        <p:spPr>
          <a:xfrm>
            <a:off x="78304" y="6579349"/>
            <a:ext cx="217691" cy="217691"/>
          </a:xfrm>
          <a:prstGeom prst="rect">
            <a:avLst/>
          </a:prstGeom>
          <a:effectLst>
            <a:glow rad="63500">
              <a:schemeClr val="bg1">
                <a:lumMod val="65000"/>
                <a:lumOff val="35000"/>
                <a:alpha val="40000"/>
              </a:schemeClr>
            </a:glow>
            <a:outerShdw blurRad="50800" dist="127000" dir="2700000" algn="tl" rotWithShape="0">
              <a:prstClr val="black">
                <a:alpha val="40000"/>
              </a:prstClr>
            </a:outerShdw>
          </a:effectLst>
        </p:spPr>
      </p:pic>
      <p:pic>
        <p:nvPicPr>
          <p:cNvPr id="9"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749978" y="6268641"/>
            <a:ext cx="258961" cy="455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53428436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0" name="Rectangle 4"/>
          <p:cNvSpPr>
            <a:spLocks noGrp="1" noChangeArrowheads="1"/>
          </p:cNvSpPr>
          <p:nvPr>
            <p:ph type="title" idx="4294967295"/>
          </p:nvPr>
        </p:nvSpPr>
        <p:spPr>
          <a:xfrm>
            <a:off x="1" y="228600"/>
            <a:ext cx="9143999" cy="1524000"/>
          </a:xfrm>
          <a:noFill/>
          <a:ln>
            <a:noFill/>
          </a:ln>
          <a:effectLst>
            <a:glow rad="101600">
              <a:schemeClr val="bg1">
                <a:alpha val="60000"/>
              </a:schemeClr>
            </a:glow>
            <a:outerShdw dist="35921"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35717" tIns="35717" rIns="35717" bIns="35717" numCol="1" anchor="ctr" anchorCtr="0" compatLnSpc="1">
            <a:prstTxWarp prst="textNoShape">
              <a:avLst/>
            </a:prstTxWarp>
          </a:bodyPr>
          <a:lstStyle/>
          <a:p>
            <a:pPr>
              <a:lnSpc>
                <a:spcPct val="90000"/>
              </a:lnSpc>
            </a:pPr>
            <a:r>
              <a:rPr lang="en-US" sz="5300" kern="1200" dirty="0">
                <a:effectLst>
                  <a:outerShdw blurRad="38100" dist="38100" dir="2700000" algn="tl">
                    <a:srgbClr val="000000">
                      <a:alpha val="43137"/>
                    </a:srgbClr>
                  </a:outerShdw>
                </a:effectLst>
                <a:latin typeface="Arial Black" pitchFamily="34" charset="0"/>
              </a:rPr>
              <a:t>Labeling or </a:t>
            </a:r>
            <a:br>
              <a:rPr lang="en-US" sz="5300" kern="1200" dirty="0">
                <a:effectLst>
                  <a:outerShdw blurRad="38100" dist="38100" dir="2700000" algn="tl">
                    <a:srgbClr val="000000">
                      <a:alpha val="43137"/>
                    </a:srgbClr>
                  </a:outerShdw>
                </a:effectLst>
                <a:latin typeface="Arial Black" pitchFamily="34" charset="0"/>
              </a:rPr>
            </a:br>
            <a:r>
              <a:rPr lang="en-US" sz="5300" kern="1200" dirty="0">
                <a:effectLst>
                  <a:outerShdw blurRad="38100" dist="38100" dir="2700000" algn="tl">
                    <a:srgbClr val="000000">
                      <a:alpha val="43137"/>
                    </a:srgbClr>
                  </a:outerShdw>
                </a:effectLst>
                <a:latin typeface="Arial Black" pitchFamily="34" charset="0"/>
              </a:rPr>
              <a:t>Controlling Others</a:t>
            </a:r>
          </a:p>
        </p:txBody>
      </p:sp>
      <p:sp>
        <p:nvSpPr>
          <p:cNvPr id="50182" name="Rectangle 6"/>
          <p:cNvSpPr>
            <a:spLocks/>
          </p:cNvSpPr>
          <p:nvPr/>
        </p:nvSpPr>
        <p:spPr bwMode="auto">
          <a:xfrm>
            <a:off x="295995" y="1981200"/>
            <a:ext cx="8568223" cy="3889044"/>
          </a:xfrm>
          <a:prstGeom prst="rect">
            <a:avLst/>
          </a:prstGeom>
          <a:noFill/>
          <a:ln>
            <a:noFill/>
          </a:ln>
          <a:effectLst/>
          <a:extLst>
            <a:ext uri="{909E8E84-426E-40DD-AFC4-6F175D3DCCD1}">
              <a14:hiddenFill xmlns:a14="http://schemas.microsoft.com/office/drawing/2010/main">
                <a:blipFill dpi="0" rotWithShape="0">
                  <a:blip r:embed="rId3"/>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4291" tIns="32146" rIns="64291" bIns="32146">
            <a:spAutoFit/>
          </a:bodyPr>
          <a:lstStyle/>
          <a:p>
            <a:pPr marL="401822" indent="-401822" algn="l">
              <a:spcAft>
                <a:spcPts val="1687"/>
              </a:spcAft>
              <a:buFont typeface="Arial" pitchFamily="34" charset="0"/>
              <a:buChar char="•"/>
            </a:pPr>
            <a:r>
              <a:rPr lang="en-US" sz="2900" dirty="0"/>
              <a:t>Labeling people as “good” or ”bad”</a:t>
            </a:r>
          </a:p>
          <a:p>
            <a:pPr marL="401822" indent="-401822" algn="l">
              <a:spcAft>
                <a:spcPts val="1687"/>
              </a:spcAft>
              <a:buFont typeface="Arial" pitchFamily="34" charset="0"/>
              <a:buChar char="•"/>
            </a:pPr>
            <a:r>
              <a:rPr lang="en-US" sz="2900" dirty="0"/>
              <a:t>Trying to control who friends hang out with</a:t>
            </a:r>
          </a:p>
          <a:p>
            <a:pPr>
              <a:spcAft>
                <a:spcPts val="1687"/>
              </a:spcAft>
            </a:pPr>
            <a:r>
              <a:rPr lang="en-US" sz="2900" dirty="0"/>
              <a:t>… these actions are not consistent with living a life built around positive character attributes </a:t>
            </a:r>
          </a:p>
          <a:p>
            <a:pPr>
              <a:spcAft>
                <a:spcPts val="1687"/>
              </a:spcAft>
            </a:pPr>
            <a:r>
              <a:rPr lang="en-US" dirty="0">
                <a:solidFill>
                  <a:srgbClr val="FFFF00"/>
                </a:solidFill>
                <a:effectLst>
                  <a:outerShdw blurRad="50800" dist="50800" dir="2700000" algn="ctr" rotWithShape="0">
                    <a:schemeClr val="bg1"/>
                  </a:outerShdw>
                </a:effectLst>
                <a:latin typeface="Arial Black" pitchFamily="34" charset="0"/>
              </a:rPr>
              <a:t>You show courage and honor by standing up for others and treating everyone with respect.</a:t>
            </a:r>
            <a:endParaRPr lang="en-US" dirty="0">
              <a:solidFill>
                <a:srgbClr val="FFFF00"/>
              </a:solidFill>
              <a:effectLst>
                <a:outerShdw blurRad="50800" dist="50800" dir="2700000" algn="ctr" rotWithShape="0">
                  <a:schemeClr val="bg1"/>
                </a:outerShdw>
              </a:effectLst>
              <a:latin typeface="Arial Black" pitchFamily="34" charset="0"/>
              <a:sym typeface="Arial Bold" charset="0"/>
            </a:endParaRPr>
          </a:p>
        </p:txBody>
      </p:sp>
      <p:sp>
        <p:nvSpPr>
          <p:cNvPr id="7" name="TextBox 6"/>
          <p:cNvSpPr txBox="1"/>
          <p:nvPr/>
        </p:nvSpPr>
        <p:spPr>
          <a:xfrm>
            <a:off x="7696200" y="6375797"/>
            <a:ext cx="1006680" cy="326530"/>
          </a:xfrm>
          <a:prstGeom prst="rect">
            <a:avLst/>
          </a:prstGeom>
          <a:noFill/>
        </p:spPr>
        <p:txBody>
          <a:bodyPr wrap="none" lIns="64291" tIns="32146" rIns="64291" bIns="32146" rtlCol="0">
            <a:spAutoFit/>
          </a:bodyPr>
          <a:lstStyle/>
          <a:p>
            <a:r>
              <a:rPr lang="en-US" sz="1700" dirty="0"/>
              <a:t>– Page 9</a:t>
            </a:r>
          </a:p>
        </p:txBody>
      </p:sp>
      <p:pic>
        <p:nvPicPr>
          <p:cNvPr id="8" name="Picture 7" descr="CTC logo white - clear bkgnd - gif.gif"/>
          <p:cNvPicPr>
            <a:picLocks noChangeAspect="1"/>
          </p:cNvPicPr>
          <p:nvPr/>
        </p:nvPicPr>
        <p:blipFill>
          <a:blip r:embed="rId4" cstate="print"/>
          <a:stretch>
            <a:fillRect/>
          </a:stretch>
        </p:blipFill>
        <p:spPr>
          <a:xfrm>
            <a:off x="78304" y="6579349"/>
            <a:ext cx="217691" cy="217691"/>
          </a:xfrm>
          <a:prstGeom prst="rect">
            <a:avLst/>
          </a:prstGeom>
          <a:effectLst>
            <a:glow rad="63500">
              <a:schemeClr val="bg1">
                <a:lumMod val="65000"/>
                <a:lumOff val="35000"/>
                <a:alpha val="40000"/>
              </a:schemeClr>
            </a:glow>
            <a:outerShdw blurRad="50800" dist="127000" dir="2700000" algn="tl" rotWithShape="0">
              <a:prstClr val="black">
                <a:alpha val="40000"/>
              </a:prstClr>
            </a:outerShdw>
          </a:effectLst>
        </p:spPr>
      </p:pic>
      <p:pic>
        <p:nvPicPr>
          <p:cNvPr id="9"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749978" y="6268641"/>
            <a:ext cx="258961" cy="455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8978864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brightnessContrast bright="-60000" contrast="-20000"/>
                    </a14:imgEffect>
                  </a14:imgLayer>
                </a14:imgProps>
              </a:ext>
              <a:ext uri="{28A0092B-C50C-407E-A947-70E740481C1C}">
                <a14:useLocalDpi xmlns:a14="http://schemas.microsoft.com/office/drawing/2010/main" val="0"/>
              </a:ext>
            </a:extLst>
          </a:blip>
          <a:stretch>
            <a:fillRect/>
          </a:stretch>
        </p:blipFill>
        <p:spPr>
          <a:xfrm>
            <a:off x="140612" y="228600"/>
            <a:ext cx="8850988" cy="6073158"/>
          </a:xfrm>
          <a:prstGeom prst="rect">
            <a:avLst/>
          </a:prstGeom>
        </p:spPr>
      </p:pic>
      <p:sp>
        <p:nvSpPr>
          <p:cNvPr id="50180" name="Rectangle 4"/>
          <p:cNvSpPr>
            <a:spLocks noGrp="1" noChangeArrowheads="1"/>
          </p:cNvSpPr>
          <p:nvPr>
            <p:ph type="title" idx="4294967295"/>
          </p:nvPr>
        </p:nvSpPr>
        <p:spPr>
          <a:xfrm>
            <a:off x="0" y="0"/>
            <a:ext cx="9144001" cy="1143000"/>
          </a:xfrm>
          <a:noFill/>
          <a:ln>
            <a:noFill/>
          </a:ln>
          <a:effectLst>
            <a:glow rad="101600">
              <a:schemeClr val="bg1">
                <a:alpha val="60000"/>
              </a:schemeClr>
            </a:glow>
            <a:outerShdw dist="35921"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35717" tIns="35717" rIns="35717" bIns="35717" numCol="1" anchor="ctr" anchorCtr="0" compatLnSpc="1">
            <a:prstTxWarp prst="textNoShape">
              <a:avLst/>
            </a:prstTxWarp>
          </a:bodyPr>
          <a:lstStyle/>
          <a:p>
            <a:pPr>
              <a:lnSpc>
                <a:spcPct val="90000"/>
              </a:lnSpc>
            </a:pPr>
            <a:r>
              <a:rPr lang="en-US" sz="4700" kern="1200" dirty="0">
                <a:effectLst>
                  <a:outerShdw blurRad="38100" dist="38100" dir="2700000" algn="tl">
                    <a:srgbClr val="000000">
                      <a:alpha val="43137"/>
                    </a:srgbClr>
                  </a:outerShdw>
                </a:effectLst>
                <a:latin typeface="Arial Black" pitchFamily="34" charset="0"/>
                <a:sym typeface="Arial Bold" charset="0"/>
              </a:rPr>
              <a:t>People different than you…</a:t>
            </a:r>
          </a:p>
        </p:txBody>
      </p:sp>
      <p:sp>
        <p:nvSpPr>
          <p:cNvPr id="50182" name="Rectangle 6"/>
          <p:cNvSpPr>
            <a:spLocks/>
          </p:cNvSpPr>
          <p:nvPr/>
        </p:nvSpPr>
        <p:spPr bwMode="auto">
          <a:xfrm>
            <a:off x="169025" y="1199732"/>
            <a:ext cx="8710434" cy="4820068"/>
          </a:xfrm>
          <a:prstGeom prst="rect">
            <a:avLst/>
          </a:prstGeom>
          <a:noFill/>
          <a:ln>
            <a:noFill/>
          </a:ln>
          <a:effectLst>
            <a:glow rad="63500">
              <a:schemeClr val="bg1"/>
            </a:glow>
          </a:effectLst>
          <a:extLst>
            <a:ext uri="{909E8E84-426E-40DD-AFC4-6F175D3DCCD1}">
              <a14:hiddenFill xmlns:a14="http://schemas.microsoft.com/office/drawing/2010/main">
                <a:blipFill dpi="0" rotWithShape="0">
                  <a:blip r:embed="rId5"/>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Lst>
        </p:spPr>
        <p:txBody>
          <a:bodyPr wrap="square" lIns="64291" tIns="32146" rIns="64291" bIns="32146">
            <a:spAutoFit/>
          </a:bodyPr>
          <a:lstStyle/>
          <a:p>
            <a:pPr marL="457200" indent="-457200" algn="l">
              <a:spcAft>
                <a:spcPts val="1800"/>
              </a:spcAft>
              <a:buFont typeface="Arial" panose="020B0604020202020204" pitchFamily="34" charset="0"/>
              <a:buChar char="•"/>
            </a:pPr>
            <a:r>
              <a:rPr lang="en-US" sz="2800" dirty="0">
                <a:effectLst>
                  <a:glow rad="127000">
                    <a:schemeClr val="bg1">
                      <a:alpha val="60000"/>
                    </a:schemeClr>
                  </a:glow>
                  <a:outerShdw blurRad="50800" dist="50800" dir="2700000" algn="ctr" rotWithShape="0">
                    <a:schemeClr val="bg1"/>
                  </a:outerShdw>
                </a:effectLst>
                <a:sym typeface="Arial" charset="0"/>
              </a:rPr>
              <a:t>Do you think it is okay to make degrading comments to someone because of religion, race, culture, sexual orientation, gender, or body type?</a:t>
            </a:r>
          </a:p>
          <a:p>
            <a:pPr>
              <a:spcAft>
                <a:spcPts val="1800"/>
              </a:spcAft>
            </a:pPr>
            <a:r>
              <a:rPr lang="en-US" sz="3600" b="1" i="1" dirty="0">
                <a:effectLst>
                  <a:glow rad="127000">
                    <a:schemeClr val="bg1">
                      <a:alpha val="60000"/>
                    </a:schemeClr>
                  </a:glow>
                  <a:outerShdw blurRad="50800" dist="50800" dir="2700000" algn="ctr" rotWithShape="0">
                    <a:schemeClr val="bg1"/>
                  </a:outerShdw>
                </a:effectLst>
                <a:sym typeface="Arial" charset="0"/>
              </a:rPr>
              <a:t>“You’re so ______________.”</a:t>
            </a:r>
          </a:p>
          <a:p>
            <a:pPr>
              <a:spcAft>
                <a:spcPts val="1800"/>
              </a:spcAft>
              <a:buClr>
                <a:schemeClr val="tx1"/>
              </a:buClr>
            </a:pPr>
            <a:r>
              <a:rPr lang="en-US" sz="2800" dirty="0">
                <a:effectLst>
                  <a:glow rad="127000">
                    <a:schemeClr val="bg1">
                      <a:alpha val="60000"/>
                    </a:schemeClr>
                  </a:glow>
                  <a:outerShdw blurRad="50800" dist="50800" dir="2700000" algn="ctr" rotWithShape="0">
                    <a:schemeClr val="bg1"/>
                  </a:outerShdw>
                </a:effectLst>
                <a:sym typeface="Arial" charset="0"/>
              </a:rPr>
              <a:t>Everyone has a right to be free from harassment, free from degrading remarks. </a:t>
            </a:r>
            <a:r>
              <a:rPr lang="en-US" sz="2800" dirty="0">
                <a:solidFill>
                  <a:schemeClr val="tx1"/>
                </a:solidFill>
                <a:effectLst>
                  <a:glow rad="127000">
                    <a:schemeClr val="bg1">
                      <a:alpha val="60000"/>
                    </a:schemeClr>
                  </a:glow>
                  <a:outerShdw blurRad="50800" dist="50800" dir="2700000" algn="ctr" rotWithShape="0">
                    <a:schemeClr val="bg1"/>
                  </a:outerShdw>
                </a:effectLst>
                <a:latin typeface="Arial Black" pitchFamily="34" charset="0"/>
                <a:sym typeface="Arial" charset="0"/>
              </a:rPr>
              <a:t>EVERYONE</a:t>
            </a:r>
            <a:r>
              <a:rPr lang="en-US" sz="2800" dirty="0">
                <a:solidFill>
                  <a:schemeClr val="tx1"/>
                </a:solidFill>
                <a:effectLst>
                  <a:glow rad="127000">
                    <a:schemeClr val="bg1">
                      <a:alpha val="60000"/>
                    </a:schemeClr>
                  </a:glow>
                  <a:outerShdw blurRad="50800" dist="50800" dir="2700000" algn="ctr" rotWithShape="0">
                    <a:schemeClr val="bg1"/>
                  </a:outerShdw>
                </a:effectLst>
                <a:sym typeface="Arial" charset="0"/>
              </a:rPr>
              <a:t>.</a:t>
            </a:r>
          </a:p>
          <a:p>
            <a:pPr>
              <a:spcAft>
                <a:spcPts val="0"/>
              </a:spcAft>
            </a:pPr>
            <a:r>
              <a:rPr lang="en-US" sz="2900" dirty="0">
                <a:solidFill>
                  <a:srgbClr val="FFFF00"/>
                </a:solidFill>
                <a:effectLst>
                  <a:glow rad="127000">
                    <a:schemeClr val="bg1">
                      <a:alpha val="60000"/>
                    </a:schemeClr>
                  </a:glow>
                  <a:outerShdw blurRad="50800" dist="50800" dir="2700000" algn="ctr" rotWithShape="0">
                    <a:schemeClr val="bg1"/>
                  </a:outerShdw>
                </a:effectLst>
                <a:latin typeface="Arial Black" pitchFamily="34" charset="0"/>
                <a:sym typeface="Arial" charset="0"/>
              </a:rPr>
              <a:t>Harassing, degrading, or bullying violates the values we discussed and the principles this nation was founded upon</a:t>
            </a:r>
            <a:r>
              <a:rPr lang="en-US" dirty="0">
                <a:solidFill>
                  <a:srgbClr val="FFFF00"/>
                </a:solidFill>
                <a:effectLst>
                  <a:glow rad="127000">
                    <a:schemeClr val="bg1">
                      <a:alpha val="60000"/>
                    </a:schemeClr>
                  </a:glow>
                  <a:outerShdw blurRad="50800" dist="50800" dir="2700000" algn="ctr" rotWithShape="0">
                    <a:schemeClr val="bg1"/>
                  </a:outerShdw>
                </a:effectLst>
                <a:latin typeface="Arial Black" pitchFamily="34" charset="0"/>
                <a:sym typeface="Arial" charset="0"/>
              </a:rPr>
              <a:t>.</a:t>
            </a:r>
          </a:p>
        </p:txBody>
      </p:sp>
      <p:sp>
        <p:nvSpPr>
          <p:cNvPr id="7" name="TextBox 6"/>
          <p:cNvSpPr txBox="1"/>
          <p:nvPr/>
        </p:nvSpPr>
        <p:spPr>
          <a:xfrm>
            <a:off x="7696200" y="6375797"/>
            <a:ext cx="1006680" cy="326530"/>
          </a:xfrm>
          <a:prstGeom prst="rect">
            <a:avLst/>
          </a:prstGeom>
          <a:noFill/>
        </p:spPr>
        <p:txBody>
          <a:bodyPr wrap="none" lIns="64291" tIns="32146" rIns="64291" bIns="32146" rtlCol="0">
            <a:spAutoFit/>
          </a:bodyPr>
          <a:lstStyle/>
          <a:p>
            <a:r>
              <a:rPr lang="en-US" sz="1700" dirty="0"/>
              <a:t>– Page 9</a:t>
            </a:r>
          </a:p>
        </p:txBody>
      </p:sp>
      <p:pic>
        <p:nvPicPr>
          <p:cNvPr id="8" name="Picture 7" descr="CTC logo white - clear bkgnd - gif.gif"/>
          <p:cNvPicPr>
            <a:picLocks noChangeAspect="1"/>
          </p:cNvPicPr>
          <p:nvPr/>
        </p:nvPicPr>
        <p:blipFill>
          <a:blip r:embed="rId6" cstate="print"/>
          <a:stretch>
            <a:fillRect/>
          </a:stretch>
        </p:blipFill>
        <p:spPr>
          <a:xfrm>
            <a:off x="78304" y="6579349"/>
            <a:ext cx="217691" cy="217691"/>
          </a:xfrm>
          <a:prstGeom prst="rect">
            <a:avLst/>
          </a:prstGeom>
          <a:effectLst>
            <a:glow rad="63500">
              <a:schemeClr val="bg1">
                <a:lumMod val="65000"/>
                <a:lumOff val="35000"/>
                <a:alpha val="40000"/>
              </a:schemeClr>
            </a:glow>
            <a:outerShdw blurRad="50800" dist="127000" dir="2700000" algn="tl" rotWithShape="0">
              <a:prstClr val="black">
                <a:alpha val="40000"/>
              </a:prstClr>
            </a:outerShdw>
          </a:effectLst>
        </p:spPr>
      </p:pic>
      <p:pic>
        <p:nvPicPr>
          <p:cNvPr id="9"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749978" y="6268641"/>
            <a:ext cx="258961" cy="455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99490412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50182">
                                            <p:txEl>
                                              <p:pRg st="0" end="0"/>
                                            </p:txEl>
                                          </p:spTgt>
                                        </p:tgtEl>
                                        <p:attrNameLst>
                                          <p:attrName>style.visibility</p:attrName>
                                        </p:attrNameLst>
                                      </p:cBhvr>
                                      <p:to>
                                        <p:strVal val="visible"/>
                                      </p:to>
                                    </p:set>
                                    <p:animEffect transition="in" filter="fade">
                                      <p:cBhvr>
                                        <p:cTn id="7" dur="1000"/>
                                        <p:tgtEl>
                                          <p:spTgt spid="50182">
                                            <p:txEl>
                                              <p:pRg st="0" end="0"/>
                                            </p:txEl>
                                          </p:spTgt>
                                        </p:tgtEl>
                                      </p:cBhvr>
                                    </p:animEffect>
                                  </p:childTnLst>
                                </p:cTn>
                              </p:par>
                            </p:childTnLst>
                          </p:cTn>
                        </p:par>
                        <p:par>
                          <p:cTn id="8" fill="hold">
                            <p:stCondLst>
                              <p:cond delay="1500"/>
                            </p:stCondLst>
                            <p:childTnLst>
                              <p:par>
                                <p:cTn id="9" presetID="10" presetClass="entr" presetSubtype="0" fill="hold" grpId="0" nodeType="afterEffect">
                                  <p:stCondLst>
                                    <p:cond delay="0"/>
                                  </p:stCondLst>
                                  <p:childTnLst>
                                    <p:set>
                                      <p:cBhvr>
                                        <p:cTn id="10" dur="1" fill="hold">
                                          <p:stCondLst>
                                            <p:cond delay="0"/>
                                          </p:stCondLst>
                                        </p:cTn>
                                        <p:tgtEl>
                                          <p:spTgt spid="50182">
                                            <p:txEl>
                                              <p:pRg st="1" end="1"/>
                                            </p:txEl>
                                          </p:spTgt>
                                        </p:tgtEl>
                                        <p:attrNameLst>
                                          <p:attrName>style.visibility</p:attrName>
                                        </p:attrNameLst>
                                      </p:cBhvr>
                                      <p:to>
                                        <p:strVal val="visible"/>
                                      </p:to>
                                    </p:set>
                                    <p:animEffect transition="in" filter="fade">
                                      <p:cBhvr>
                                        <p:cTn id="11" dur="1000"/>
                                        <p:tgtEl>
                                          <p:spTgt spid="50182">
                                            <p:txEl>
                                              <p:pRg st="1" end="1"/>
                                            </p:txEl>
                                          </p:spTgt>
                                        </p:tgtEl>
                                      </p:cBhvr>
                                    </p:animEffect>
                                  </p:childTnLst>
                                </p:cTn>
                              </p:par>
                            </p:childTnLst>
                          </p:cTn>
                        </p:par>
                      </p:childTnLst>
                    </p:cTn>
                  </p:par>
                  <p:par>
                    <p:cTn id="12" fill="hold">
                      <p:stCondLst>
                        <p:cond delay="indefinite"/>
                      </p:stCondLst>
                      <p:childTnLst>
                        <p:par>
                          <p:cTn id="13" fill="hold" nodeType="afterGroup">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0182">
                                            <p:txEl>
                                              <p:pRg st="2" end="2"/>
                                            </p:txEl>
                                          </p:spTgt>
                                        </p:tgtEl>
                                        <p:attrNameLst>
                                          <p:attrName>style.visibility</p:attrName>
                                        </p:attrNameLst>
                                      </p:cBhvr>
                                      <p:to>
                                        <p:strVal val="visible"/>
                                      </p:to>
                                    </p:set>
                                    <p:animEffect transition="in" filter="fade">
                                      <p:cBhvr>
                                        <p:cTn id="16" dur="1000"/>
                                        <p:tgtEl>
                                          <p:spTgt spid="5018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50182">
                                            <p:txEl>
                                              <p:pRg st="3" end="3"/>
                                            </p:txEl>
                                          </p:spTgt>
                                        </p:tgtEl>
                                        <p:attrNameLst>
                                          <p:attrName>style.visibility</p:attrName>
                                        </p:attrNameLst>
                                      </p:cBhvr>
                                      <p:to>
                                        <p:strVal val="visible"/>
                                      </p:to>
                                    </p:set>
                                    <p:animEffect transition="in" filter="wipe(left)">
                                      <p:cBhvr>
                                        <p:cTn id="21" dur="500"/>
                                        <p:tgtEl>
                                          <p:spTgt spid="50182">
                                            <p:txEl>
                                              <p:pRg st="3" end="3"/>
                                            </p:txEl>
                                          </p:spTgt>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2" grpId="0" build="p"/>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 name="Picture 4"/>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rightnessContrast bright="-30000"/>
                    </a14:imgEffect>
                  </a14:imgLayer>
                </a14:imgProps>
              </a:ext>
              <a:ext uri="{28A0092B-C50C-407E-A947-70E740481C1C}">
                <a14:useLocalDpi xmlns:a14="http://schemas.microsoft.com/office/drawing/2010/main" val="0"/>
              </a:ext>
            </a:extLst>
          </a:blip>
          <a:srcRect t="4940" r="20459"/>
          <a:stretch/>
        </p:blipFill>
        <p:spPr bwMode="auto">
          <a:xfrm>
            <a:off x="6410326" y="0"/>
            <a:ext cx="2733674" cy="3030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8673" name="Rectangle 1"/>
          <p:cNvSpPr>
            <a:spLocks noGrp="1" noChangeArrowheads="1"/>
          </p:cNvSpPr>
          <p:nvPr>
            <p:ph type="title" idx="4294967295"/>
          </p:nvPr>
        </p:nvSpPr>
        <p:spPr>
          <a:xfrm>
            <a:off x="0" y="1"/>
            <a:ext cx="9144000" cy="1219200"/>
          </a:xfrm>
          <a:noFill/>
          <a:ln>
            <a:noFill/>
          </a:ln>
          <a:effectLst>
            <a:glow rad="101600">
              <a:schemeClr val="bg1">
                <a:alpha val="60000"/>
              </a:schemeClr>
            </a:glow>
            <a:outerShdw dist="35921"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35717" tIns="35717" rIns="35717" bIns="35717" numCol="1" anchor="ctr" anchorCtr="0" compatLnSpc="1">
            <a:prstTxWarp prst="textNoShape">
              <a:avLst/>
            </a:prstTxWarp>
          </a:bodyPr>
          <a:lstStyle/>
          <a:p>
            <a:pPr>
              <a:lnSpc>
                <a:spcPct val="90000"/>
              </a:lnSpc>
            </a:pPr>
            <a:r>
              <a:rPr lang="en-US" sz="5300" kern="1200" dirty="0">
                <a:effectLst>
                  <a:outerShdw blurRad="38100" dist="38100" dir="2700000" algn="tl">
                    <a:srgbClr val="000000">
                      <a:alpha val="43137"/>
                    </a:srgbClr>
                  </a:outerShdw>
                </a:effectLst>
                <a:latin typeface="Arial Black" pitchFamily="34" charset="0"/>
                <a:sym typeface="Arial Bold" charset="0"/>
              </a:rPr>
              <a:t>What can you do?</a:t>
            </a:r>
          </a:p>
        </p:txBody>
      </p:sp>
      <p:sp>
        <p:nvSpPr>
          <p:cNvPr id="28677" name="Rectangle 5"/>
          <p:cNvSpPr>
            <a:spLocks/>
          </p:cNvSpPr>
          <p:nvPr/>
        </p:nvSpPr>
        <p:spPr bwMode="auto">
          <a:xfrm>
            <a:off x="533400" y="1143000"/>
            <a:ext cx="8346058" cy="1529423"/>
          </a:xfrm>
          <a:prstGeom prst="rect">
            <a:avLst/>
          </a:prstGeom>
          <a:noFill/>
          <a:ln>
            <a:noFill/>
          </a:ln>
          <a:effectLst/>
          <a:extLst>
            <a:ext uri="{909E8E84-426E-40DD-AFC4-6F175D3DCCD1}">
              <a14:hiddenFill xmlns:a14="http://schemas.microsoft.com/office/drawing/2010/main">
                <a:blipFill dpi="0" rotWithShape="0">
                  <a:blip r:embed="rId5"/>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4291" tIns="32146" rIns="64291" bIns="32146">
            <a:spAutoFit/>
          </a:bodyPr>
          <a:lstStyle/>
          <a:p>
            <a:pPr algn="l">
              <a:lnSpc>
                <a:spcPct val="90000"/>
              </a:lnSpc>
              <a:spcBef>
                <a:spcPts val="1687"/>
              </a:spcBef>
            </a:pPr>
            <a:r>
              <a:rPr lang="en-US" dirty="0">
                <a:solidFill>
                  <a:srgbClr val="FFFF00"/>
                </a:solidFill>
                <a:effectLst>
                  <a:outerShdw blurRad="50800" dist="50800" dir="2700000" algn="ctr" rotWithShape="0">
                    <a:schemeClr val="bg1"/>
                  </a:outerShdw>
                </a:effectLst>
                <a:latin typeface="Arial Black" pitchFamily="34" charset="0"/>
                <a:sym typeface="Arial Bold" charset="0"/>
              </a:rPr>
              <a:t>Some watch. Upstanders act. </a:t>
            </a:r>
          </a:p>
          <a:p>
            <a:pPr algn="l">
              <a:lnSpc>
                <a:spcPct val="90000"/>
              </a:lnSpc>
              <a:spcBef>
                <a:spcPts val="1687"/>
              </a:spcBef>
            </a:pPr>
            <a:r>
              <a:rPr lang="en-US" dirty="0">
                <a:solidFill>
                  <a:srgbClr val="FFFF00"/>
                </a:solidFill>
                <a:effectLst>
                  <a:outerShdw blurRad="50800" dist="50800" dir="2700000" algn="ctr" rotWithShape="0">
                    <a:schemeClr val="bg1"/>
                  </a:outerShdw>
                </a:effectLst>
                <a:latin typeface="Arial Black" pitchFamily="34" charset="0"/>
                <a:sym typeface="Arial Bold" charset="0"/>
              </a:rPr>
              <a:t>Always react in a safe way when you witness bullying or cruelty.</a:t>
            </a:r>
          </a:p>
        </p:txBody>
      </p:sp>
      <p:sp>
        <p:nvSpPr>
          <p:cNvPr id="28681" name="Rectangle 9"/>
          <p:cNvSpPr>
            <a:spLocks/>
          </p:cNvSpPr>
          <p:nvPr/>
        </p:nvSpPr>
        <p:spPr bwMode="auto">
          <a:xfrm>
            <a:off x="533400" y="3030598"/>
            <a:ext cx="8346058" cy="3301190"/>
          </a:xfrm>
          <a:prstGeom prst="rect">
            <a:avLst/>
          </a:prstGeom>
          <a:noFill/>
          <a:ln>
            <a:noFill/>
          </a:ln>
          <a:effectLst>
            <a:glow rad="127000">
              <a:schemeClr val="bg1">
                <a:alpha val="80000"/>
              </a:schemeClr>
            </a:glow>
            <a:outerShdw blurRad="50800" dist="25400" dir="2700000" algn="ctr" rotWithShape="0">
              <a:schemeClr val="bg1"/>
            </a:outerShdw>
          </a:effectLst>
          <a:extLst>
            <a:ext uri="{909E8E84-426E-40DD-AFC4-6F175D3DCCD1}">
              <a14:hiddenFill xmlns:a14="http://schemas.microsoft.com/office/drawing/2010/main">
                <a:blipFill dpi="0" rotWithShape="0">
                  <a:blip r:embed="rId5"/>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Lst>
        </p:spPr>
        <p:txBody>
          <a:bodyPr wrap="square" lIns="64291" tIns="32146" rIns="64291" bIns="32146">
            <a:spAutoFit/>
          </a:bodyPr>
          <a:lstStyle/>
          <a:p>
            <a:pPr marL="281275" indent="-281275" algn="l">
              <a:lnSpc>
                <a:spcPct val="95000"/>
              </a:lnSpc>
              <a:spcAft>
                <a:spcPts val="1800"/>
              </a:spcAft>
              <a:buFontTx/>
              <a:buChar char="•"/>
            </a:pPr>
            <a:r>
              <a:rPr lang="en-US" sz="2900" dirty="0">
                <a:effectLst/>
                <a:sym typeface="Arial" charset="0"/>
              </a:rPr>
              <a:t>Don’t join in and don’t stand by. Stand up - act!</a:t>
            </a:r>
          </a:p>
          <a:p>
            <a:pPr marL="281275" indent="-281275" algn="l">
              <a:lnSpc>
                <a:spcPct val="95000"/>
              </a:lnSpc>
              <a:spcAft>
                <a:spcPts val="1800"/>
              </a:spcAft>
              <a:buFontTx/>
              <a:buChar char="•"/>
            </a:pPr>
            <a:r>
              <a:rPr lang="en-US" sz="2900" dirty="0">
                <a:effectLst/>
                <a:sym typeface="Arial" charset="0"/>
              </a:rPr>
              <a:t>If you feel safe, tell the person bullying that this is not okay (ask a friend to stand with you)</a:t>
            </a:r>
          </a:p>
          <a:p>
            <a:pPr marL="281275" indent="-281275" algn="l">
              <a:lnSpc>
                <a:spcPct val="95000"/>
              </a:lnSpc>
              <a:spcAft>
                <a:spcPts val="1800"/>
              </a:spcAft>
              <a:buFontTx/>
              <a:buChar char="•"/>
            </a:pPr>
            <a:r>
              <a:rPr lang="en-US" sz="2900" dirty="0">
                <a:effectLst/>
                <a:sym typeface="Arial" charset="0"/>
              </a:rPr>
              <a:t>Report it to an adult you respect</a:t>
            </a:r>
          </a:p>
          <a:p>
            <a:pPr marL="281275" indent="-281275" algn="l">
              <a:lnSpc>
                <a:spcPct val="95000"/>
              </a:lnSpc>
              <a:spcAft>
                <a:spcPts val="1800"/>
              </a:spcAft>
              <a:buFontTx/>
              <a:buChar char="•"/>
            </a:pPr>
            <a:r>
              <a:rPr lang="en-US" sz="2900" dirty="0">
                <a:effectLst/>
                <a:sym typeface="Arial" charset="0"/>
              </a:rPr>
              <a:t>Comfort the person targeted by letting them know you care</a:t>
            </a:r>
          </a:p>
        </p:txBody>
      </p:sp>
      <p:sp>
        <p:nvSpPr>
          <p:cNvPr id="8" name="TextBox 7"/>
          <p:cNvSpPr txBox="1"/>
          <p:nvPr/>
        </p:nvSpPr>
        <p:spPr>
          <a:xfrm>
            <a:off x="7632700" y="6375797"/>
            <a:ext cx="1128508" cy="326530"/>
          </a:xfrm>
          <a:prstGeom prst="rect">
            <a:avLst/>
          </a:prstGeom>
          <a:noFill/>
        </p:spPr>
        <p:txBody>
          <a:bodyPr wrap="none" lIns="64291" tIns="32146" rIns="64291" bIns="32146" rtlCol="0">
            <a:spAutoFit/>
          </a:bodyPr>
          <a:lstStyle/>
          <a:p>
            <a:r>
              <a:rPr lang="en-US" sz="1700" dirty="0"/>
              <a:t>– Page 10</a:t>
            </a:r>
          </a:p>
        </p:txBody>
      </p:sp>
      <p:pic>
        <p:nvPicPr>
          <p:cNvPr id="9" name="Picture 8" descr="CTC logo white - clear bkgnd - gif.gif"/>
          <p:cNvPicPr>
            <a:picLocks noChangeAspect="1"/>
          </p:cNvPicPr>
          <p:nvPr/>
        </p:nvPicPr>
        <p:blipFill>
          <a:blip r:embed="rId6" cstate="print"/>
          <a:stretch>
            <a:fillRect/>
          </a:stretch>
        </p:blipFill>
        <p:spPr>
          <a:xfrm>
            <a:off x="78304" y="6579349"/>
            <a:ext cx="217691" cy="217691"/>
          </a:xfrm>
          <a:prstGeom prst="rect">
            <a:avLst/>
          </a:prstGeom>
          <a:effectLst>
            <a:glow rad="63500">
              <a:schemeClr val="bg1">
                <a:lumMod val="65000"/>
                <a:lumOff val="35000"/>
                <a:alpha val="40000"/>
              </a:schemeClr>
            </a:glow>
            <a:outerShdw blurRad="50800" dist="127000" dir="2700000" algn="tl" rotWithShape="0">
              <a:prstClr val="black">
                <a:alpha val="40000"/>
              </a:prstClr>
            </a:outerShdw>
          </a:effectLst>
        </p:spPr>
      </p:pic>
      <p:pic>
        <p:nvPicPr>
          <p:cNvPr id="10"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749978" y="6268641"/>
            <a:ext cx="258961" cy="455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364979057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8677"/>
                                        </p:tgtEl>
                                        <p:attrNameLst>
                                          <p:attrName>style.visibility</p:attrName>
                                        </p:attrNameLst>
                                      </p:cBhvr>
                                      <p:to>
                                        <p:strVal val="visible"/>
                                      </p:to>
                                    </p:set>
                                    <p:animEffect transition="in" filter="fade">
                                      <p:cBhvr>
                                        <p:cTn id="7" dur="1000"/>
                                        <p:tgtEl>
                                          <p:spTgt spid="28677"/>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2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8681">
                                            <p:txEl>
                                              <p:pRg st="0" end="0"/>
                                            </p:txEl>
                                          </p:spTgt>
                                        </p:tgtEl>
                                        <p:attrNameLst>
                                          <p:attrName>style.visibility</p:attrName>
                                        </p:attrNameLst>
                                      </p:cBhvr>
                                      <p:to>
                                        <p:strVal val="visible"/>
                                      </p:to>
                                    </p:set>
                                    <p:animEffect transition="in" filter="fade">
                                      <p:cBhvr>
                                        <p:cTn id="15" dur="1000"/>
                                        <p:tgtEl>
                                          <p:spTgt spid="28681">
                                            <p:txEl>
                                              <p:pRg st="0" end="0"/>
                                            </p:txEl>
                                          </p:spTgt>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28681">
                                            <p:txEl>
                                              <p:pRg st="1" end="1"/>
                                            </p:txEl>
                                          </p:spTgt>
                                        </p:tgtEl>
                                        <p:attrNameLst>
                                          <p:attrName>style.visibility</p:attrName>
                                        </p:attrNameLst>
                                      </p:cBhvr>
                                      <p:to>
                                        <p:strVal val="visible"/>
                                      </p:to>
                                    </p:set>
                                    <p:animEffect transition="in" filter="fade">
                                      <p:cBhvr>
                                        <p:cTn id="19" dur="1000"/>
                                        <p:tgtEl>
                                          <p:spTgt spid="28681">
                                            <p:txEl>
                                              <p:pRg st="1" end="1"/>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8681">
                                            <p:txEl>
                                              <p:pRg st="2" end="2"/>
                                            </p:txEl>
                                          </p:spTgt>
                                        </p:tgtEl>
                                        <p:attrNameLst>
                                          <p:attrName>style.visibility</p:attrName>
                                        </p:attrNameLst>
                                      </p:cBhvr>
                                      <p:to>
                                        <p:strVal val="visible"/>
                                      </p:to>
                                    </p:set>
                                    <p:animEffect transition="in" filter="fade">
                                      <p:cBhvr>
                                        <p:cTn id="23" dur="1000"/>
                                        <p:tgtEl>
                                          <p:spTgt spid="28681">
                                            <p:txEl>
                                              <p:pRg st="2" end="2"/>
                                            </p:txEl>
                                          </p:spTgt>
                                        </p:tgtEl>
                                      </p:cBhvr>
                                    </p:animEffect>
                                  </p:childTnLst>
                                </p:cTn>
                              </p:par>
                            </p:childTnLst>
                          </p:cTn>
                        </p:par>
                        <p:par>
                          <p:cTn id="24" fill="hold">
                            <p:stCondLst>
                              <p:cond delay="3000"/>
                            </p:stCondLst>
                            <p:childTnLst>
                              <p:par>
                                <p:cTn id="25" presetID="10" presetClass="entr" presetSubtype="0" fill="hold" grpId="0" nodeType="afterEffect">
                                  <p:stCondLst>
                                    <p:cond delay="0"/>
                                  </p:stCondLst>
                                  <p:childTnLst>
                                    <p:set>
                                      <p:cBhvr>
                                        <p:cTn id="26" dur="1" fill="hold">
                                          <p:stCondLst>
                                            <p:cond delay="0"/>
                                          </p:stCondLst>
                                        </p:cTn>
                                        <p:tgtEl>
                                          <p:spTgt spid="28681">
                                            <p:txEl>
                                              <p:pRg st="3" end="3"/>
                                            </p:txEl>
                                          </p:spTgt>
                                        </p:tgtEl>
                                        <p:attrNameLst>
                                          <p:attrName>style.visibility</p:attrName>
                                        </p:attrNameLst>
                                      </p:cBhvr>
                                      <p:to>
                                        <p:strVal val="visible"/>
                                      </p:to>
                                    </p:set>
                                    <p:animEffect transition="in" filter="fade">
                                      <p:cBhvr>
                                        <p:cTn id="27" dur="1000"/>
                                        <p:tgtEl>
                                          <p:spTgt spid="28681">
                                            <p:txEl>
                                              <p:pRg st="3" end="3"/>
                                            </p:txEl>
                                          </p:spTgt>
                                        </p:tgtEl>
                                      </p:cBhvr>
                                    </p:animEffect>
                                  </p:childTnLst>
                                </p:cTn>
                              </p:par>
                            </p:childTnLst>
                          </p:cTn>
                        </p:par>
                        <p:par>
                          <p:cTn id="28" fill="hold">
                            <p:stCondLst>
                              <p:cond delay="4000"/>
                            </p:stCondLst>
                            <p:childTnLst>
                              <p:par>
                                <p:cTn id="29" presetID="10" presetClass="entr" presetSubtype="0"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7" grpId="0"/>
      <p:bldP spid="28681" grpId="0" build="p"/>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3" name="Rectangle 1"/>
          <p:cNvSpPr>
            <a:spLocks noGrp="1" noChangeArrowheads="1"/>
          </p:cNvSpPr>
          <p:nvPr>
            <p:ph type="title" idx="4294967295"/>
          </p:nvPr>
        </p:nvSpPr>
        <p:spPr>
          <a:xfrm>
            <a:off x="0" y="1"/>
            <a:ext cx="9144000" cy="1676400"/>
          </a:xfrm>
          <a:noFill/>
          <a:ln>
            <a:noFill/>
          </a:ln>
          <a:effectLst>
            <a:glow rad="101600">
              <a:schemeClr val="bg1">
                <a:alpha val="60000"/>
              </a:schemeClr>
            </a:glow>
            <a:outerShdw dist="35921"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35717" tIns="35717" rIns="35717" bIns="35717" numCol="1" anchor="ctr" anchorCtr="0" compatLnSpc="1">
            <a:prstTxWarp prst="textNoShape">
              <a:avLst/>
            </a:prstTxWarp>
          </a:bodyPr>
          <a:lstStyle/>
          <a:p>
            <a:pPr>
              <a:lnSpc>
                <a:spcPct val="90000"/>
              </a:lnSpc>
            </a:pPr>
            <a:r>
              <a:rPr lang="en-US" sz="4700" kern="1200" dirty="0">
                <a:effectLst>
                  <a:outerShdw blurRad="38100" dist="38100" dir="2700000" algn="tl">
                    <a:srgbClr val="000000">
                      <a:alpha val="43137"/>
                    </a:srgbClr>
                  </a:outerShdw>
                </a:effectLst>
                <a:latin typeface="Arial Black" pitchFamily="34" charset="0"/>
                <a:sym typeface="Arial Bold" charset="0"/>
              </a:rPr>
              <a:t>Strategies to Stop Cyberbullying</a:t>
            </a:r>
          </a:p>
        </p:txBody>
      </p:sp>
      <p:sp>
        <p:nvSpPr>
          <p:cNvPr id="8" name="TextBox 7"/>
          <p:cNvSpPr txBox="1"/>
          <p:nvPr/>
        </p:nvSpPr>
        <p:spPr>
          <a:xfrm>
            <a:off x="7621470" y="6379070"/>
            <a:ext cx="1128508" cy="326530"/>
          </a:xfrm>
          <a:prstGeom prst="rect">
            <a:avLst/>
          </a:prstGeom>
          <a:noFill/>
        </p:spPr>
        <p:txBody>
          <a:bodyPr wrap="none" lIns="64291" tIns="32146" rIns="64291" bIns="32146" rtlCol="0">
            <a:spAutoFit/>
          </a:bodyPr>
          <a:lstStyle/>
          <a:p>
            <a:r>
              <a:rPr lang="en-US" sz="1700" dirty="0"/>
              <a:t>– Page 10</a:t>
            </a:r>
          </a:p>
        </p:txBody>
      </p:sp>
      <p:pic>
        <p:nvPicPr>
          <p:cNvPr id="9" name="Picture 8" descr="CTC logo white - clear bkgnd - gif.gif"/>
          <p:cNvPicPr>
            <a:picLocks noChangeAspect="1"/>
          </p:cNvPicPr>
          <p:nvPr/>
        </p:nvPicPr>
        <p:blipFill>
          <a:blip r:embed="rId3" cstate="print"/>
          <a:stretch>
            <a:fillRect/>
          </a:stretch>
        </p:blipFill>
        <p:spPr>
          <a:xfrm>
            <a:off x="78304" y="6579349"/>
            <a:ext cx="217691" cy="217691"/>
          </a:xfrm>
          <a:prstGeom prst="rect">
            <a:avLst/>
          </a:prstGeom>
          <a:effectLst>
            <a:glow rad="63500">
              <a:schemeClr val="bg1">
                <a:lumMod val="65000"/>
                <a:lumOff val="35000"/>
                <a:alpha val="40000"/>
              </a:schemeClr>
            </a:glow>
            <a:outerShdw blurRad="50800" dist="127000" dir="2700000" algn="tl" rotWithShape="0">
              <a:prstClr val="black">
                <a:alpha val="40000"/>
              </a:prstClr>
            </a:outerShdw>
          </a:effectLst>
        </p:spPr>
      </p:pic>
      <p:pic>
        <p:nvPicPr>
          <p:cNvPr id="1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49978" y="6268641"/>
            <a:ext cx="258961" cy="455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 name="TextBox 1"/>
          <p:cNvSpPr txBox="1"/>
          <p:nvPr/>
        </p:nvSpPr>
        <p:spPr>
          <a:xfrm>
            <a:off x="187149" y="1725573"/>
            <a:ext cx="8821790" cy="4370427"/>
          </a:xfrm>
          <a:prstGeom prst="rect">
            <a:avLst/>
          </a:prstGeom>
          <a:noFill/>
        </p:spPr>
        <p:txBody>
          <a:bodyPr wrap="square" rtlCol="0">
            <a:spAutoFit/>
          </a:bodyPr>
          <a:lstStyle/>
          <a:p>
            <a:pPr marL="457200" indent="-457200" algn="l">
              <a:spcAft>
                <a:spcPts val="1500"/>
              </a:spcAft>
              <a:buFont typeface="Arial" panose="020B0604020202020204" pitchFamily="34" charset="0"/>
              <a:buChar char="•"/>
            </a:pPr>
            <a:r>
              <a:rPr lang="en-US" sz="2900" dirty="0">
                <a:solidFill>
                  <a:schemeClr val="tx1"/>
                </a:solidFill>
                <a:effectLst>
                  <a:outerShdw blurRad="38100" dist="38100" dir="2700000" algn="tl">
                    <a:srgbClr val="000000">
                      <a:alpha val="43137"/>
                    </a:srgbClr>
                  </a:outerShdw>
                </a:effectLst>
              </a:rPr>
              <a:t>Think before you post</a:t>
            </a:r>
          </a:p>
          <a:p>
            <a:pPr marL="457200" indent="-457200" algn="l">
              <a:spcAft>
                <a:spcPts val="1500"/>
              </a:spcAft>
              <a:buFont typeface="Arial" panose="020B0604020202020204" pitchFamily="34" charset="0"/>
              <a:buChar char="•"/>
            </a:pPr>
            <a:r>
              <a:rPr lang="en-US" sz="2900" dirty="0">
                <a:solidFill>
                  <a:schemeClr val="tx1"/>
                </a:solidFill>
                <a:effectLst>
                  <a:outerShdw blurRad="38100" dist="38100" dir="2700000" algn="tl">
                    <a:srgbClr val="000000">
                      <a:alpha val="43137"/>
                    </a:srgbClr>
                  </a:outerShdw>
                </a:effectLst>
              </a:rPr>
              <a:t>Protect access to your digital world</a:t>
            </a:r>
          </a:p>
          <a:p>
            <a:pPr marL="457200" indent="-457200" algn="l">
              <a:spcAft>
                <a:spcPts val="1500"/>
              </a:spcAft>
              <a:buFont typeface="Arial" panose="020B0604020202020204" pitchFamily="34" charset="0"/>
              <a:buChar char="•"/>
            </a:pPr>
            <a:r>
              <a:rPr lang="en-US" sz="2900" dirty="0">
                <a:solidFill>
                  <a:schemeClr val="tx1"/>
                </a:solidFill>
                <a:effectLst>
                  <a:outerShdw blurRad="38100" dist="38100" dir="2700000" algn="tl">
                    <a:srgbClr val="000000">
                      <a:alpha val="43137"/>
                    </a:srgbClr>
                  </a:outerShdw>
                </a:effectLst>
              </a:rPr>
              <a:t>Treat others the way you want to be treated online</a:t>
            </a:r>
          </a:p>
          <a:p>
            <a:pPr marL="457200" indent="-457200" algn="l">
              <a:spcAft>
                <a:spcPts val="1500"/>
              </a:spcAft>
              <a:buFont typeface="Arial" panose="020B0604020202020204" pitchFamily="34" charset="0"/>
              <a:buChar char="•"/>
            </a:pPr>
            <a:r>
              <a:rPr lang="en-US" sz="2900" dirty="0">
                <a:solidFill>
                  <a:schemeClr val="tx1"/>
                </a:solidFill>
                <a:effectLst>
                  <a:outerShdw blurRad="38100" dist="38100" dir="2700000" algn="tl">
                    <a:srgbClr val="000000">
                      <a:alpha val="43137"/>
                    </a:srgbClr>
                  </a:outerShdw>
                </a:effectLst>
              </a:rPr>
              <a:t>Let a trusted adult know what’s going on</a:t>
            </a:r>
          </a:p>
          <a:p>
            <a:pPr marL="457200" indent="-457200" algn="l">
              <a:spcAft>
                <a:spcPts val="1500"/>
              </a:spcAft>
              <a:buFont typeface="Arial" panose="020B0604020202020204" pitchFamily="34" charset="0"/>
              <a:buChar char="•"/>
            </a:pPr>
            <a:r>
              <a:rPr lang="en-US" sz="2900" dirty="0">
                <a:solidFill>
                  <a:schemeClr val="tx1"/>
                </a:solidFill>
                <a:effectLst>
                  <a:outerShdw blurRad="38100" dist="38100" dir="2700000" algn="tl">
                    <a:srgbClr val="000000">
                      <a:alpha val="43137"/>
                    </a:srgbClr>
                  </a:outerShdw>
                </a:effectLst>
              </a:rPr>
              <a:t>Don’t respond to disrespectful messages or posts</a:t>
            </a:r>
          </a:p>
          <a:p>
            <a:pPr marL="457200" indent="-457200" algn="l">
              <a:spcAft>
                <a:spcPts val="1500"/>
              </a:spcAft>
              <a:buFont typeface="Arial" panose="020B0604020202020204" pitchFamily="34" charset="0"/>
              <a:buChar char="•"/>
            </a:pPr>
            <a:r>
              <a:rPr lang="en-US" sz="2900" dirty="0">
                <a:solidFill>
                  <a:schemeClr val="tx1"/>
                </a:solidFill>
                <a:effectLst>
                  <a:outerShdw blurRad="38100" dist="38100" dir="2700000" algn="tl">
                    <a:srgbClr val="000000">
                      <a:alpha val="43137"/>
                    </a:srgbClr>
                  </a:outerShdw>
                </a:effectLst>
              </a:rPr>
              <a:t>Block the person cyberbullying</a:t>
            </a:r>
          </a:p>
          <a:p>
            <a:pPr marL="457200" indent="-457200" algn="l">
              <a:spcAft>
                <a:spcPts val="1500"/>
              </a:spcAft>
              <a:buFont typeface="Arial" panose="020B0604020202020204" pitchFamily="34" charset="0"/>
              <a:buChar char="•"/>
            </a:pPr>
            <a:r>
              <a:rPr lang="en-US" sz="2900" dirty="0">
                <a:solidFill>
                  <a:schemeClr val="tx1"/>
                </a:solidFill>
                <a:effectLst>
                  <a:outerShdw blurRad="38100" dist="38100" dir="2700000" algn="tl">
                    <a:srgbClr val="000000">
                      <a:alpha val="43137"/>
                    </a:srgbClr>
                  </a:outerShdw>
                </a:effectLst>
              </a:rPr>
              <a:t>Don’t spread hurtful messages or posts</a:t>
            </a:r>
          </a:p>
        </p:txBody>
      </p:sp>
    </p:spTree>
    <p:extLst>
      <p:ext uri="{BB962C8B-B14F-4D97-AF65-F5344CB8AC3E}">
        <p14:creationId xmlns:p14="http://schemas.microsoft.com/office/powerpoint/2010/main" val="273035682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val="0"/>
              </a:ext>
            </a:extLst>
          </a:blip>
          <a:srcRect t="1330"/>
          <a:stretch/>
        </p:blipFill>
        <p:spPr>
          <a:xfrm>
            <a:off x="3200400" y="-1"/>
            <a:ext cx="5808539" cy="6268641"/>
          </a:xfrm>
          <a:prstGeom prst="rect">
            <a:avLst/>
          </a:prstGeom>
        </p:spPr>
      </p:pic>
      <p:sp>
        <p:nvSpPr>
          <p:cNvPr id="17409" name="Rectangle 1"/>
          <p:cNvSpPr>
            <a:spLocks noGrp="1" noChangeArrowheads="1"/>
          </p:cNvSpPr>
          <p:nvPr>
            <p:ph type="title" idx="4294967295"/>
          </p:nvPr>
        </p:nvSpPr>
        <p:spPr>
          <a:xfrm>
            <a:off x="0" y="381000"/>
            <a:ext cx="9144000" cy="1196578"/>
          </a:xfrm>
          <a:noFill/>
          <a:ln>
            <a:noFill/>
          </a:ln>
          <a:effectLst>
            <a:glow rad="101600">
              <a:schemeClr val="bg1">
                <a:alpha val="60000"/>
              </a:schemeClr>
            </a:glow>
            <a:outerShdw dist="35921"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35717" tIns="35717" rIns="35717" bIns="35717" numCol="1" anchor="ctr" anchorCtr="0" compatLnSpc="1">
            <a:prstTxWarp prst="textNoShape">
              <a:avLst/>
            </a:prstTxWarp>
          </a:bodyPr>
          <a:lstStyle/>
          <a:p>
            <a:pPr>
              <a:lnSpc>
                <a:spcPct val="90000"/>
              </a:lnSpc>
            </a:pPr>
            <a:r>
              <a:rPr lang="en-US" sz="5300" kern="1200" dirty="0">
                <a:effectLst>
                  <a:glow rad="127000">
                    <a:schemeClr val="bg1">
                      <a:alpha val="60000"/>
                    </a:schemeClr>
                  </a:glow>
                  <a:outerShdw blurRad="38100" dist="38100" dir="2700000" algn="tl">
                    <a:srgbClr val="000000">
                      <a:alpha val="43137"/>
                    </a:srgbClr>
                  </a:outerShdw>
                </a:effectLst>
                <a:latin typeface="Arial Black" pitchFamily="34" charset="0"/>
                <a:sym typeface="Arial Black" pitchFamily="34" charset="0"/>
              </a:rPr>
              <a:t>Character Attributes</a:t>
            </a:r>
          </a:p>
        </p:txBody>
      </p:sp>
      <p:sp>
        <p:nvSpPr>
          <p:cNvPr id="17413" name="Rectangle 5"/>
          <p:cNvSpPr>
            <a:spLocks/>
          </p:cNvSpPr>
          <p:nvPr/>
        </p:nvSpPr>
        <p:spPr bwMode="auto">
          <a:xfrm>
            <a:off x="821531" y="1821656"/>
            <a:ext cx="7812767" cy="3422249"/>
          </a:xfrm>
          <a:prstGeom prst="rect">
            <a:avLst/>
          </a:prstGeom>
          <a:noFill/>
          <a:ln>
            <a:noFill/>
          </a:ln>
          <a:effectLst/>
          <a:extLst>
            <a:ext uri="{909E8E84-426E-40DD-AFC4-6F175D3DCCD1}">
              <a14:hiddenFill xmlns:a14="http://schemas.microsoft.com/office/drawing/2010/main">
                <a:blipFill dpi="0" rotWithShape="0">
                  <a:blip r:embed="rId5"/>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4291" tIns="32146" rIns="64291" bIns="32146">
            <a:spAutoFit/>
          </a:bodyPr>
          <a:lstStyle/>
          <a:p>
            <a:pPr algn="l">
              <a:lnSpc>
                <a:spcPct val="120000"/>
              </a:lnSpc>
              <a:spcBef>
                <a:spcPts val="1687"/>
              </a:spcBef>
            </a:pPr>
            <a:r>
              <a:rPr lang="en-US" sz="3400" dirty="0">
                <a:solidFill>
                  <a:schemeClr val="tx1"/>
                </a:solidFill>
                <a:effectLst>
                  <a:glow rad="127000">
                    <a:schemeClr val="bg1">
                      <a:alpha val="60000"/>
                    </a:schemeClr>
                  </a:glow>
                  <a:outerShdw blurRad="50800" dist="50800" dir="2700000" algn="ctr" rotWithShape="0">
                    <a:schemeClr val="bg1"/>
                  </a:outerShdw>
                </a:effectLst>
                <a:sym typeface="Arial" charset="0"/>
              </a:rPr>
              <a:t>Before we think about building respect in your school, let’s consider some character attributes.</a:t>
            </a:r>
          </a:p>
          <a:p>
            <a:pPr algn="l">
              <a:lnSpc>
                <a:spcPct val="120000"/>
              </a:lnSpc>
              <a:spcBef>
                <a:spcPts val="1687"/>
              </a:spcBef>
            </a:pPr>
            <a:r>
              <a:rPr lang="en-US" sz="3400" dirty="0">
                <a:solidFill>
                  <a:schemeClr val="tx1"/>
                </a:solidFill>
                <a:effectLst>
                  <a:glow rad="127000">
                    <a:schemeClr val="bg1">
                      <a:alpha val="60000"/>
                    </a:schemeClr>
                  </a:glow>
                  <a:outerShdw blurRad="50800" dist="50800" dir="2700000" algn="ctr" rotWithShape="0">
                    <a:schemeClr val="bg1"/>
                  </a:outerShdw>
                </a:effectLst>
                <a:sym typeface="Arial" charset="0"/>
              </a:rPr>
              <a:t>Select a characteristic on page 1 and write how you feel you live it. </a:t>
            </a:r>
            <a:endParaRPr lang="en-US" dirty="0">
              <a:solidFill>
                <a:schemeClr val="tx1"/>
              </a:solidFill>
              <a:effectLst>
                <a:glow rad="127000">
                  <a:schemeClr val="bg1">
                    <a:alpha val="60000"/>
                  </a:schemeClr>
                </a:glow>
                <a:outerShdw blurRad="50800" dist="50800" dir="2700000" algn="ctr" rotWithShape="0">
                  <a:schemeClr val="bg1"/>
                </a:outerShdw>
              </a:effectLst>
              <a:sym typeface="Arial" charset="0"/>
            </a:endParaRPr>
          </a:p>
        </p:txBody>
      </p:sp>
      <p:sp>
        <p:nvSpPr>
          <p:cNvPr id="6" name="TextBox 5"/>
          <p:cNvSpPr txBox="1"/>
          <p:nvPr/>
        </p:nvSpPr>
        <p:spPr>
          <a:xfrm>
            <a:off x="7620000" y="6375797"/>
            <a:ext cx="1006681" cy="326530"/>
          </a:xfrm>
          <a:prstGeom prst="rect">
            <a:avLst/>
          </a:prstGeom>
          <a:noFill/>
        </p:spPr>
        <p:txBody>
          <a:bodyPr wrap="none" lIns="64291" tIns="32146" rIns="64291" bIns="32146" rtlCol="0">
            <a:spAutoFit/>
          </a:bodyPr>
          <a:lstStyle/>
          <a:p>
            <a:r>
              <a:rPr lang="en-US" sz="1700" dirty="0"/>
              <a:t>– Page 1</a:t>
            </a:r>
          </a:p>
        </p:txBody>
      </p:sp>
      <p:pic>
        <p:nvPicPr>
          <p:cNvPr id="7" name="Picture 6" descr="CTC logo white - clear bkgnd - gif.gif"/>
          <p:cNvPicPr>
            <a:picLocks noChangeAspect="1"/>
          </p:cNvPicPr>
          <p:nvPr/>
        </p:nvPicPr>
        <p:blipFill>
          <a:blip r:embed="rId6" cstate="print"/>
          <a:stretch>
            <a:fillRect/>
          </a:stretch>
        </p:blipFill>
        <p:spPr>
          <a:xfrm>
            <a:off x="78304" y="6579349"/>
            <a:ext cx="217691" cy="217691"/>
          </a:xfrm>
          <a:prstGeom prst="rect">
            <a:avLst/>
          </a:prstGeom>
          <a:effectLst>
            <a:glow rad="63500">
              <a:schemeClr val="bg1">
                <a:lumMod val="65000"/>
                <a:lumOff val="35000"/>
                <a:alpha val="40000"/>
              </a:schemeClr>
            </a:glow>
            <a:outerShdw blurRad="50800" dist="127000" dir="2700000" algn="tl" rotWithShape="0">
              <a:prstClr val="black">
                <a:alpha val="40000"/>
              </a:prstClr>
            </a:outerShdw>
          </a:effectLst>
        </p:spPr>
      </p:pic>
      <p:pic>
        <p:nvPicPr>
          <p:cNvPr id="9"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749978" y="6268641"/>
            <a:ext cx="258961" cy="455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231294952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7413"/>
                                        </p:tgtEl>
                                        <p:attrNameLst>
                                          <p:attrName>style.visibility</p:attrName>
                                        </p:attrNameLst>
                                      </p:cBhvr>
                                      <p:to>
                                        <p:strVal val="visible"/>
                                      </p:to>
                                    </p:set>
                                    <p:animEffect transition="in" filter="fade">
                                      <p:cBhvr>
                                        <p:cTn id="7" dur="1000"/>
                                        <p:tgtEl>
                                          <p:spTgt spid="17413"/>
                                        </p:tgtEl>
                                      </p:cBhvr>
                                    </p:animEffect>
                                  </p:childTnLst>
                                </p:cTn>
                              </p:par>
                            </p:childTnLst>
                          </p:cTn>
                        </p:par>
                        <p:par>
                          <p:cTn id="8" fill="hold">
                            <p:stCondLst>
                              <p:cond delay="15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3" grpId="0"/>
    </p:bld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extBox 8"/>
          <p:cNvSpPr txBox="1"/>
          <p:nvPr/>
        </p:nvSpPr>
        <p:spPr>
          <a:xfrm>
            <a:off x="7620000" y="6375797"/>
            <a:ext cx="1128508" cy="326530"/>
          </a:xfrm>
          <a:prstGeom prst="rect">
            <a:avLst/>
          </a:prstGeom>
          <a:noFill/>
        </p:spPr>
        <p:txBody>
          <a:bodyPr wrap="none" lIns="64291" tIns="32146" rIns="64291" bIns="32146" rtlCol="0">
            <a:spAutoFit/>
          </a:bodyPr>
          <a:lstStyle/>
          <a:p>
            <a:r>
              <a:rPr lang="en-US" sz="1700" dirty="0"/>
              <a:t>– Page 10</a:t>
            </a:r>
          </a:p>
        </p:txBody>
      </p:sp>
      <p:pic>
        <p:nvPicPr>
          <p:cNvPr id="10" name="Picture 9" descr="CTC logo white - clear bkgnd - gif.gif"/>
          <p:cNvPicPr>
            <a:picLocks noChangeAspect="1"/>
          </p:cNvPicPr>
          <p:nvPr/>
        </p:nvPicPr>
        <p:blipFill>
          <a:blip r:embed="rId3" cstate="print"/>
          <a:stretch>
            <a:fillRect/>
          </a:stretch>
        </p:blipFill>
        <p:spPr>
          <a:xfrm>
            <a:off x="78304" y="6579349"/>
            <a:ext cx="217691" cy="217691"/>
          </a:xfrm>
          <a:prstGeom prst="rect">
            <a:avLst/>
          </a:prstGeom>
          <a:effectLst>
            <a:glow rad="63500">
              <a:schemeClr val="bg1">
                <a:lumMod val="65000"/>
                <a:lumOff val="35000"/>
                <a:alpha val="40000"/>
              </a:schemeClr>
            </a:glow>
            <a:outerShdw blurRad="50800" dist="127000" dir="2700000" algn="tl" rotWithShape="0">
              <a:prstClr val="black">
                <a:alpha val="40000"/>
              </a:prstClr>
            </a:outerShdw>
          </a:effectLst>
        </p:spPr>
      </p:pic>
      <p:sp>
        <p:nvSpPr>
          <p:cNvPr id="2" name="Title 1"/>
          <p:cNvSpPr>
            <a:spLocks noGrp="1"/>
          </p:cNvSpPr>
          <p:nvPr>
            <p:ph type="title" idx="4294967295"/>
          </p:nvPr>
        </p:nvSpPr>
        <p:spPr>
          <a:xfrm>
            <a:off x="993001" y="990600"/>
            <a:ext cx="7358063" cy="4572000"/>
          </a:xfrm>
        </p:spPr>
        <p:txBody>
          <a:bodyPr/>
          <a:lstStyle/>
          <a:p>
            <a:r>
              <a:rPr lang="en-US" sz="4800" dirty="0"/>
              <a:t>This slide is hidden in the slide show mode. The notes here are continuation of instructor notes on cyberbullying from previous slide.</a:t>
            </a:r>
          </a:p>
        </p:txBody>
      </p:sp>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49978" y="6268641"/>
            <a:ext cx="258961" cy="455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371752438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9" name="Rectangle 3"/>
          <p:cNvSpPr>
            <a:spLocks/>
          </p:cNvSpPr>
          <p:nvPr/>
        </p:nvSpPr>
        <p:spPr bwMode="auto">
          <a:xfrm>
            <a:off x="0" y="34062"/>
            <a:ext cx="9144000" cy="1185138"/>
          </a:xfrm>
          <a:prstGeom prst="rect">
            <a:avLst/>
          </a:prstGeom>
          <a:noFill/>
          <a:ln>
            <a:noFill/>
          </a:ln>
          <a:effectLst>
            <a:glow rad="101600">
              <a:schemeClr val="bg1">
                <a:alpha val="60000"/>
              </a:schemeClr>
            </a:glow>
            <a:outerShdw dist="35921"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35717" tIns="35717" rIns="35717" bIns="35717" numCol="1" anchor="ctr" anchorCtr="0" compatLnSpc="1">
            <a:prstTxWarp prst="textNoShape">
              <a:avLst/>
            </a:prstTxWarp>
          </a:bodyPr>
          <a:lstStyle/>
          <a:p>
            <a:pPr>
              <a:lnSpc>
                <a:spcPct val="90000"/>
              </a:lnSpc>
            </a:pPr>
            <a:r>
              <a:rPr lang="en-US" sz="5300" dirty="0">
                <a:solidFill>
                  <a:schemeClr val="tx1"/>
                </a:solidFill>
                <a:effectLst>
                  <a:outerShdw blurRad="38100" dist="38100" dir="2700000" algn="tl">
                    <a:srgbClr val="000000">
                      <a:alpha val="43137"/>
                    </a:srgbClr>
                  </a:outerShdw>
                </a:effectLst>
                <a:latin typeface="Arial Black" pitchFamily="34" charset="0"/>
                <a:ea typeface="+mj-ea"/>
                <a:cs typeface="+mj-cs"/>
                <a:sym typeface="Arial Bold" charset="0"/>
              </a:rPr>
              <a:t>Changing the Culture</a:t>
            </a:r>
          </a:p>
        </p:txBody>
      </p:sp>
      <p:sp>
        <p:nvSpPr>
          <p:cNvPr id="29702" name="Rectangle 6"/>
          <p:cNvSpPr>
            <a:spLocks/>
          </p:cNvSpPr>
          <p:nvPr/>
        </p:nvSpPr>
        <p:spPr bwMode="auto">
          <a:xfrm>
            <a:off x="295996" y="1143000"/>
            <a:ext cx="8712944" cy="511196"/>
          </a:xfrm>
          <a:prstGeom prst="rect">
            <a:avLst/>
          </a:prstGeom>
          <a:noFill/>
          <a:ln>
            <a:noFill/>
          </a:ln>
          <a:effectLst/>
          <a:extLst>
            <a:ext uri="{909E8E84-426E-40DD-AFC4-6F175D3DCCD1}">
              <a14:hiddenFill xmlns:a14="http://schemas.microsoft.com/office/drawing/2010/main">
                <a:blipFill dpi="0" rotWithShape="0">
                  <a:blip r:embed="rId3"/>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4291" tIns="32146" rIns="64291" bIns="32146">
            <a:spAutoFit/>
          </a:bodyPr>
          <a:lstStyle/>
          <a:p>
            <a:pPr algn="l"/>
            <a:r>
              <a:rPr lang="en-US" sz="2900" b="1" dirty="0">
                <a:solidFill>
                  <a:srgbClr val="FFFF00"/>
                </a:solidFill>
                <a:sym typeface="Arial Bold" charset="0"/>
              </a:rPr>
              <a:t>Become an upstander and change expectations.</a:t>
            </a:r>
          </a:p>
        </p:txBody>
      </p:sp>
      <p:sp>
        <p:nvSpPr>
          <p:cNvPr id="8" name="TextBox 7"/>
          <p:cNvSpPr txBox="1"/>
          <p:nvPr/>
        </p:nvSpPr>
        <p:spPr>
          <a:xfrm>
            <a:off x="7620000" y="6375797"/>
            <a:ext cx="1128508" cy="326530"/>
          </a:xfrm>
          <a:prstGeom prst="rect">
            <a:avLst/>
          </a:prstGeom>
          <a:noFill/>
        </p:spPr>
        <p:txBody>
          <a:bodyPr wrap="none" lIns="64291" tIns="32146" rIns="64291" bIns="32146" rtlCol="0">
            <a:spAutoFit/>
          </a:bodyPr>
          <a:lstStyle/>
          <a:p>
            <a:r>
              <a:rPr lang="en-US" sz="1700" dirty="0"/>
              <a:t>– Page 10</a:t>
            </a: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2055050"/>
            <a:ext cx="1602120" cy="4650550"/>
          </a:xfrm>
          <a:prstGeom prst="rect">
            <a:avLst/>
          </a:prstGeom>
        </p:spPr>
      </p:pic>
      <p:pic>
        <p:nvPicPr>
          <p:cNvPr id="9" name="Picture 8" descr="CTC logo white - clear bkgnd - gif.gif"/>
          <p:cNvPicPr>
            <a:picLocks noChangeAspect="1"/>
          </p:cNvPicPr>
          <p:nvPr/>
        </p:nvPicPr>
        <p:blipFill>
          <a:blip r:embed="rId5" cstate="print"/>
          <a:stretch>
            <a:fillRect/>
          </a:stretch>
        </p:blipFill>
        <p:spPr>
          <a:xfrm>
            <a:off x="78304" y="6579349"/>
            <a:ext cx="217691" cy="217691"/>
          </a:xfrm>
          <a:prstGeom prst="rect">
            <a:avLst/>
          </a:prstGeom>
          <a:effectLst>
            <a:glow rad="63500">
              <a:schemeClr val="bg1">
                <a:lumMod val="65000"/>
                <a:lumOff val="35000"/>
                <a:alpha val="40000"/>
              </a:schemeClr>
            </a:glow>
            <a:outerShdw blurRad="50800" dist="127000" dir="2700000" algn="tl" rotWithShape="0">
              <a:prstClr val="black">
                <a:alpha val="40000"/>
              </a:prstClr>
            </a:outerShdw>
          </a:effectLst>
        </p:spPr>
      </p:pic>
      <p:sp>
        <p:nvSpPr>
          <p:cNvPr id="29705" name="Rectangle 9"/>
          <p:cNvSpPr>
            <a:spLocks/>
          </p:cNvSpPr>
          <p:nvPr/>
        </p:nvSpPr>
        <p:spPr bwMode="auto">
          <a:xfrm>
            <a:off x="1447800" y="1799897"/>
            <a:ext cx="7561139" cy="4466125"/>
          </a:xfrm>
          <a:prstGeom prst="rect">
            <a:avLst/>
          </a:prstGeom>
          <a:noFill/>
          <a:ln>
            <a:noFill/>
          </a:ln>
          <a:effectLst/>
          <a:extLst>
            <a:ext uri="{909E8E84-426E-40DD-AFC4-6F175D3DCCD1}">
              <a14:hiddenFill xmlns:a14="http://schemas.microsoft.com/office/drawing/2010/main">
                <a:blipFill dpi="0" rotWithShape="0">
                  <a:blip r:embed="rId3"/>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4291" tIns="32146" rIns="64291" bIns="32146">
            <a:spAutoFit/>
          </a:bodyPr>
          <a:lstStyle/>
          <a:p>
            <a:pPr marL="362756" lvl="1" indent="-282392" algn="l">
              <a:spcAft>
                <a:spcPct val="50000"/>
              </a:spcAft>
              <a:buFontTx/>
              <a:buChar char="•"/>
            </a:pPr>
            <a:r>
              <a:rPr lang="en-US" sz="2900" dirty="0">
                <a:effectLst>
                  <a:outerShdw blurRad="38100" dist="38100" dir="2700000" algn="tl">
                    <a:srgbClr val="000000">
                      <a:alpha val="43137"/>
                    </a:srgbClr>
                  </a:outerShdw>
                </a:effectLst>
                <a:sym typeface="Arial" charset="0"/>
              </a:rPr>
              <a:t>If you realize you sometimes bully others, change your behavior – </a:t>
            </a:r>
            <a:r>
              <a:rPr lang="en-US" sz="3600" b="1" dirty="0">
                <a:effectLst>
                  <a:outerShdw blurRad="38100" dist="38100" dir="2700000" algn="tl">
                    <a:srgbClr val="000000">
                      <a:alpha val="43137"/>
                    </a:srgbClr>
                  </a:outerShdw>
                </a:effectLst>
                <a:sym typeface="Arial" charset="0"/>
              </a:rPr>
              <a:t>stop</a:t>
            </a:r>
          </a:p>
          <a:p>
            <a:pPr marL="362756" lvl="1" indent="-282392" algn="l">
              <a:spcAft>
                <a:spcPct val="50000"/>
              </a:spcAft>
              <a:buFontTx/>
              <a:buChar char="•"/>
            </a:pPr>
            <a:r>
              <a:rPr lang="en-US" sz="2900" dirty="0">
                <a:effectLst>
                  <a:outerShdw blurRad="38100" dist="38100" dir="2700000" algn="tl">
                    <a:srgbClr val="000000">
                      <a:alpha val="43137"/>
                    </a:srgbClr>
                  </a:outerShdw>
                </a:effectLst>
                <a:sym typeface="Arial" charset="0"/>
              </a:rPr>
              <a:t>Be a positive role model – setting the example of standing up for others </a:t>
            </a:r>
          </a:p>
          <a:p>
            <a:pPr marL="362756" lvl="1" indent="-282392" algn="l">
              <a:spcAft>
                <a:spcPct val="50000"/>
              </a:spcAft>
              <a:buFontTx/>
              <a:buChar char="•"/>
            </a:pPr>
            <a:r>
              <a:rPr lang="en-US" sz="2900" dirty="0">
                <a:effectLst>
                  <a:outerShdw blurRad="38100" dist="38100" dir="2700000" algn="tl">
                    <a:srgbClr val="000000">
                      <a:alpha val="43137"/>
                    </a:srgbClr>
                  </a:outerShdw>
                </a:effectLst>
                <a:sym typeface="Arial" charset="0"/>
              </a:rPr>
              <a:t>Be an “activist” and strengthen your school and community </a:t>
            </a:r>
          </a:p>
          <a:p>
            <a:pPr marL="362756" lvl="1" indent="-282392" algn="l">
              <a:spcAft>
                <a:spcPct val="50000"/>
              </a:spcAft>
              <a:buFontTx/>
              <a:buChar char="•"/>
            </a:pPr>
            <a:r>
              <a:rPr lang="en-US" sz="2900" dirty="0">
                <a:effectLst>
                  <a:outerShdw blurRad="38100" dist="38100" dir="2700000" algn="tl">
                    <a:srgbClr val="000000">
                      <a:alpha val="43137"/>
                    </a:srgbClr>
                  </a:outerShdw>
                </a:effectLst>
                <a:sym typeface="Arial" charset="0"/>
              </a:rPr>
              <a:t>Reach out – take the first step, including those regularly excluded in social settings</a:t>
            </a:r>
          </a:p>
        </p:txBody>
      </p:sp>
      <p:pic>
        <p:nvPicPr>
          <p:cNvPr id="10"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49978" y="6268641"/>
            <a:ext cx="258961" cy="455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199259121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9702"/>
                                        </p:tgtEl>
                                        <p:attrNameLst>
                                          <p:attrName>style.visibility</p:attrName>
                                        </p:attrNameLst>
                                      </p:cBhvr>
                                      <p:to>
                                        <p:strVal val="visible"/>
                                      </p:to>
                                    </p:set>
                                    <p:animEffect transition="in" filter="fade">
                                      <p:cBhvr>
                                        <p:cTn id="7" dur="1000"/>
                                        <p:tgtEl>
                                          <p:spTgt spid="29702"/>
                                        </p:tgtEl>
                                      </p:cBhvr>
                                    </p:animEffect>
                                  </p:childTnLst>
                                </p:cTn>
                              </p:par>
                            </p:childTnLst>
                          </p:cTn>
                        </p:par>
                        <p:par>
                          <p:cTn id="8" fill="hold" nodeType="afterGroup">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9705">
                                            <p:txEl>
                                              <p:pRg st="0" end="0"/>
                                            </p:txEl>
                                          </p:spTgt>
                                        </p:tgtEl>
                                        <p:attrNameLst>
                                          <p:attrName>style.visibility</p:attrName>
                                        </p:attrNameLst>
                                      </p:cBhvr>
                                      <p:to>
                                        <p:strVal val="visible"/>
                                      </p:to>
                                    </p:set>
                                    <p:animEffect transition="in" filter="fade">
                                      <p:cBhvr>
                                        <p:cTn id="11" dur="1000"/>
                                        <p:tgtEl>
                                          <p:spTgt spid="29705">
                                            <p:txEl>
                                              <p:pRg st="0" end="0"/>
                                            </p:tx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29705">
                                            <p:txEl>
                                              <p:pRg st="1" end="1"/>
                                            </p:txEl>
                                          </p:spTgt>
                                        </p:tgtEl>
                                        <p:attrNameLst>
                                          <p:attrName>style.visibility</p:attrName>
                                        </p:attrNameLst>
                                      </p:cBhvr>
                                      <p:to>
                                        <p:strVal val="visible"/>
                                      </p:to>
                                    </p:set>
                                    <p:animEffect transition="in" filter="fade">
                                      <p:cBhvr>
                                        <p:cTn id="15" dur="1000"/>
                                        <p:tgtEl>
                                          <p:spTgt spid="29705">
                                            <p:txEl>
                                              <p:pRg st="1" end="1"/>
                                            </p:txEl>
                                          </p:spTgt>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29705">
                                            <p:txEl>
                                              <p:pRg st="2" end="2"/>
                                            </p:txEl>
                                          </p:spTgt>
                                        </p:tgtEl>
                                        <p:attrNameLst>
                                          <p:attrName>style.visibility</p:attrName>
                                        </p:attrNameLst>
                                      </p:cBhvr>
                                      <p:to>
                                        <p:strVal val="visible"/>
                                      </p:to>
                                    </p:set>
                                    <p:animEffect transition="in" filter="fade">
                                      <p:cBhvr>
                                        <p:cTn id="19" dur="1000"/>
                                        <p:tgtEl>
                                          <p:spTgt spid="29705">
                                            <p:txEl>
                                              <p:pRg st="2" end="2"/>
                                            </p:txEl>
                                          </p:spTgt>
                                        </p:tgtEl>
                                      </p:cBhvr>
                                    </p:animEffect>
                                  </p:childTnLst>
                                </p:cTn>
                              </p:par>
                            </p:childTnLst>
                          </p:cTn>
                        </p:par>
                        <p:par>
                          <p:cTn id="20" fill="hold" nodeType="afterGroup">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29705">
                                            <p:txEl>
                                              <p:pRg st="3" end="3"/>
                                            </p:txEl>
                                          </p:spTgt>
                                        </p:tgtEl>
                                        <p:attrNameLst>
                                          <p:attrName>style.visibility</p:attrName>
                                        </p:attrNameLst>
                                      </p:cBhvr>
                                      <p:to>
                                        <p:strVal val="visible"/>
                                      </p:to>
                                    </p:set>
                                    <p:animEffect transition="in" filter="fade">
                                      <p:cBhvr>
                                        <p:cTn id="23" dur="1000"/>
                                        <p:tgtEl>
                                          <p:spTgt spid="29705">
                                            <p:txEl>
                                              <p:pRg st="3" end="3"/>
                                            </p:txEl>
                                          </p:spTgt>
                                        </p:tgtEl>
                                      </p:cBhvr>
                                    </p:animEffect>
                                  </p:childTnLst>
                                </p:cTn>
                              </p:par>
                            </p:childTnLst>
                          </p:cTn>
                        </p:par>
                        <p:par>
                          <p:cTn id="24" fill="hold">
                            <p:stCondLst>
                              <p:cond delay="5000"/>
                            </p:stCondLst>
                            <p:childTnLst>
                              <p:par>
                                <p:cTn id="25" presetID="10" presetClass="entr" presetSubtype="0"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2" grpId="0"/>
      <p:bldP spid="29705" grpId="0" build="p" bldLvl="2"/>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9" name="Rectangle 3"/>
          <p:cNvSpPr>
            <a:spLocks/>
          </p:cNvSpPr>
          <p:nvPr/>
        </p:nvSpPr>
        <p:spPr bwMode="auto">
          <a:xfrm>
            <a:off x="0" y="267891"/>
            <a:ext cx="9144000" cy="1637109"/>
          </a:xfrm>
          <a:prstGeom prst="rect">
            <a:avLst/>
          </a:prstGeom>
          <a:noFill/>
          <a:ln>
            <a:noFill/>
          </a:ln>
          <a:effectLst>
            <a:glow rad="101600">
              <a:schemeClr val="bg1">
                <a:alpha val="60000"/>
              </a:schemeClr>
            </a:glow>
            <a:outerShdw dist="35921"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35717" tIns="35717" rIns="35717" bIns="35717" numCol="1" anchor="ctr" anchorCtr="0" compatLnSpc="1">
            <a:prstTxWarp prst="textNoShape">
              <a:avLst/>
            </a:prstTxWarp>
          </a:bodyPr>
          <a:lstStyle/>
          <a:p>
            <a:pPr>
              <a:lnSpc>
                <a:spcPct val="90000"/>
              </a:lnSpc>
            </a:pPr>
            <a:r>
              <a:rPr lang="en-US" sz="5300" dirty="0">
                <a:solidFill>
                  <a:schemeClr val="tx1"/>
                </a:solidFill>
                <a:effectLst>
                  <a:outerShdw blurRad="38100" dist="38100" dir="2700000" algn="tl">
                    <a:srgbClr val="000000">
                      <a:alpha val="43137"/>
                    </a:srgbClr>
                  </a:outerShdw>
                </a:effectLst>
                <a:latin typeface="Arial Black" pitchFamily="34" charset="0"/>
                <a:ea typeface="+mj-ea"/>
                <a:cs typeface="+mj-cs"/>
                <a:sym typeface="Arial Bold" charset="0"/>
              </a:rPr>
              <a:t>Make Bullying Socially Unacceptable</a:t>
            </a:r>
          </a:p>
        </p:txBody>
      </p:sp>
      <p:sp>
        <p:nvSpPr>
          <p:cNvPr id="29702" name="Rectangle 6"/>
          <p:cNvSpPr>
            <a:spLocks/>
          </p:cNvSpPr>
          <p:nvPr/>
        </p:nvSpPr>
        <p:spPr bwMode="auto">
          <a:xfrm>
            <a:off x="528497" y="2057400"/>
            <a:ext cx="8366002" cy="526585"/>
          </a:xfrm>
          <a:prstGeom prst="rect">
            <a:avLst/>
          </a:prstGeom>
          <a:noFill/>
          <a:ln>
            <a:noFill/>
          </a:ln>
          <a:effectLst/>
          <a:extLst>
            <a:ext uri="{909E8E84-426E-40DD-AFC4-6F175D3DCCD1}">
              <a14:hiddenFill xmlns:a14="http://schemas.microsoft.com/office/drawing/2010/main">
                <a:blipFill dpi="0" rotWithShape="0">
                  <a:blip r:embed="rId3"/>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4291" tIns="32146" rIns="64291" bIns="32146">
            <a:spAutoFit/>
          </a:bodyPr>
          <a:lstStyle/>
          <a:p>
            <a:pPr algn="l"/>
            <a:r>
              <a:rPr lang="en-US" b="1" dirty="0">
                <a:solidFill>
                  <a:srgbClr val="FFFF00"/>
                </a:solidFill>
                <a:sym typeface="Arial Bold" charset="0"/>
              </a:rPr>
              <a:t>Would this make your school feel safer?</a:t>
            </a:r>
          </a:p>
        </p:txBody>
      </p:sp>
      <p:sp>
        <p:nvSpPr>
          <p:cNvPr id="29705" name="Rectangle 9"/>
          <p:cNvSpPr>
            <a:spLocks/>
          </p:cNvSpPr>
          <p:nvPr/>
        </p:nvSpPr>
        <p:spPr bwMode="auto">
          <a:xfrm>
            <a:off x="457200" y="2830948"/>
            <a:ext cx="8422258" cy="3188852"/>
          </a:xfrm>
          <a:prstGeom prst="rect">
            <a:avLst/>
          </a:prstGeom>
          <a:noFill/>
          <a:ln>
            <a:noFill/>
          </a:ln>
          <a:effectLst/>
          <a:extLst>
            <a:ext uri="{909E8E84-426E-40DD-AFC4-6F175D3DCCD1}">
              <a14:hiddenFill xmlns:a14="http://schemas.microsoft.com/office/drawing/2010/main">
                <a:blipFill dpi="0" rotWithShape="0">
                  <a:blip r:embed="rId3"/>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4291" tIns="32146" rIns="64291" bIns="32146">
            <a:spAutoFit/>
          </a:bodyPr>
          <a:lstStyle/>
          <a:p>
            <a:pPr marL="362756" lvl="1" indent="-282392" algn="l">
              <a:spcAft>
                <a:spcPct val="50000"/>
              </a:spcAft>
              <a:buFontTx/>
              <a:buChar char="•"/>
            </a:pPr>
            <a:r>
              <a:rPr lang="en-US" sz="2900" dirty="0">
                <a:effectLst/>
                <a:sym typeface="Arial" charset="0"/>
              </a:rPr>
              <a:t>Bullying behavior changes if students </a:t>
            </a:r>
            <a:r>
              <a:rPr lang="en-US" sz="2900" b="1" dirty="0">
                <a:solidFill>
                  <a:srgbClr val="FFFF00"/>
                </a:solidFill>
                <a:effectLst/>
                <a:sym typeface="Arial" charset="0"/>
              </a:rPr>
              <a:t>AND</a:t>
            </a:r>
            <a:r>
              <a:rPr lang="en-US" sz="2900" dirty="0">
                <a:effectLst/>
                <a:sym typeface="Arial" charset="0"/>
              </a:rPr>
              <a:t> teachers make it clear it is unacceptable and immature</a:t>
            </a:r>
          </a:p>
          <a:p>
            <a:pPr marL="362756" lvl="1" indent="-282392" algn="l">
              <a:spcAft>
                <a:spcPct val="50000"/>
              </a:spcAft>
              <a:buFontTx/>
              <a:buChar char="•"/>
            </a:pPr>
            <a:r>
              <a:rPr lang="en-US" sz="2900" dirty="0">
                <a:effectLst/>
                <a:sym typeface="Arial" charset="0"/>
              </a:rPr>
              <a:t>What can </a:t>
            </a:r>
            <a:r>
              <a:rPr lang="en-US" sz="2900" b="1" dirty="0">
                <a:solidFill>
                  <a:srgbClr val="FFFF00"/>
                </a:solidFill>
                <a:effectLst/>
                <a:sym typeface="Arial" charset="0"/>
              </a:rPr>
              <a:t>WILL</a:t>
            </a:r>
            <a:r>
              <a:rPr lang="en-US" sz="2900" dirty="0">
                <a:effectLst/>
                <a:sym typeface="Arial" charset="0"/>
              </a:rPr>
              <a:t> you do? (ex: I won’t gossip)</a:t>
            </a:r>
          </a:p>
          <a:p>
            <a:pPr marL="362756" lvl="1" indent="-282392" algn="l">
              <a:spcAft>
                <a:spcPct val="50000"/>
              </a:spcAft>
              <a:buFontTx/>
              <a:buChar char="•"/>
            </a:pPr>
            <a:r>
              <a:rPr lang="en-US" sz="2900" dirty="0">
                <a:effectLst/>
                <a:sym typeface="Arial" charset="0"/>
              </a:rPr>
              <a:t>Think about how you can help make kind behavior more common</a:t>
            </a:r>
          </a:p>
        </p:txBody>
      </p:sp>
      <p:sp>
        <p:nvSpPr>
          <p:cNvPr id="8" name="TextBox 7"/>
          <p:cNvSpPr txBox="1"/>
          <p:nvPr/>
        </p:nvSpPr>
        <p:spPr>
          <a:xfrm>
            <a:off x="7650649" y="6375797"/>
            <a:ext cx="1112351" cy="326530"/>
          </a:xfrm>
          <a:prstGeom prst="rect">
            <a:avLst/>
          </a:prstGeom>
          <a:noFill/>
        </p:spPr>
        <p:txBody>
          <a:bodyPr wrap="none" lIns="64291" tIns="32146" rIns="64291" bIns="32146" rtlCol="0">
            <a:spAutoFit/>
          </a:bodyPr>
          <a:lstStyle/>
          <a:p>
            <a:r>
              <a:rPr lang="en-US" sz="1700" dirty="0"/>
              <a:t>– Page 11</a:t>
            </a:r>
          </a:p>
        </p:txBody>
      </p:sp>
      <p:pic>
        <p:nvPicPr>
          <p:cNvPr id="9" name="Picture 8" descr="CTC logo white - clear bkgnd - gif.gif"/>
          <p:cNvPicPr>
            <a:picLocks noChangeAspect="1"/>
          </p:cNvPicPr>
          <p:nvPr/>
        </p:nvPicPr>
        <p:blipFill>
          <a:blip r:embed="rId4" cstate="print"/>
          <a:stretch>
            <a:fillRect/>
          </a:stretch>
        </p:blipFill>
        <p:spPr>
          <a:xfrm>
            <a:off x="78304" y="6579349"/>
            <a:ext cx="217691" cy="217691"/>
          </a:xfrm>
          <a:prstGeom prst="rect">
            <a:avLst/>
          </a:prstGeom>
          <a:effectLst>
            <a:glow rad="63500">
              <a:schemeClr val="bg1">
                <a:lumMod val="65000"/>
                <a:lumOff val="35000"/>
                <a:alpha val="40000"/>
              </a:schemeClr>
            </a:glow>
            <a:outerShdw blurRad="50800" dist="127000" dir="2700000" algn="tl" rotWithShape="0">
              <a:prstClr val="black">
                <a:alpha val="40000"/>
              </a:prstClr>
            </a:outerShdw>
          </a:effectLst>
        </p:spPr>
      </p:pic>
      <p:pic>
        <p:nvPicPr>
          <p:cNvPr id="1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749978" y="6268641"/>
            <a:ext cx="258961" cy="455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 name="Multiply 1"/>
          <p:cNvSpPr/>
          <p:nvPr/>
        </p:nvSpPr>
        <p:spPr bwMode="auto">
          <a:xfrm>
            <a:off x="1752600" y="4333011"/>
            <a:ext cx="762000" cy="603826"/>
          </a:xfrm>
          <a:prstGeom prst="mathMultiply">
            <a:avLst/>
          </a:prstGeom>
          <a:solidFill>
            <a:srgbClr val="C00000"/>
          </a:solidFill>
          <a:ln w="28575">
            <a:solidFill>
              <a:schemeClr val="tx1"/>
            </a:solid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0000"/>
              </a:solidFill>
              <a:effectLst/>
              <a:latin typeface="Arial" charset="0"/>
              <a:sym typeface="Gill Sans" charset="0"/>
            </a:endParaRPr>
          </a:p>
        </p:txBody>
      </p:sp>
    </p:spTree>
    <p:extLst>
      <p:ext uri="{BB962C8B-B14F-4D97-AF65-F5344CB8AC3E}">
        <p14:creationId xmlns:p14="http://schemas.microsoft.com/office/powerpoint/2010/main" val="119800660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9702"/>
                                        </p:tgtEl>
                                        <p:attrNameLst>
                                          <p:attrName>style.visibility</p:attrName>
                                        </p:attrNameLst>
                                      </p:cBhvr>
                                      <p:to>
                                        <p:strVal val="visible"/>
                                      </p:to>
                                    </p:set>
                                    <p:animEffect transition="in" filter="fade">
                                      <p:cBhvr>
                                        <p:cTn id="7" dur="1000"/>
                                        <p:tgtEl>
                                          <p:spTgt spid="29702"/>
                                        </p:tgtEl>
                                      </p:cBhvr>
                                    </p:animEffect>
                                  </p:childTnLst>
                                </p:cTn>
                              </p:par>
                            </p:childTnLst>
                          </p:cTn>
                        </p:par>
                        <p:par>
                          <p:cTn id="8" fill="hold" nodeType="afterGroup">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9705">
                                            <p:txEl>
                                              <p:pRg st="0" end="0"/>
                                            </p:txEl>
                                          </p:spTgt>
                                        </p:tgtEl>
                                        <p:attrNameLst>
                                          <p:attrName>style.visibility</p:attrName>
                                        </p:attrNameLst>
                                      </p:cBhvr>
                                      <p:to>
                                        <p:strVal val="visible"/>
                                      </p:to>
                                    </p:set>
                                    <p:animEffect transition="in" filter="fade">
                                      <p:cBhvr>
                                        <p:cTn id="11" dur="1000"/>
                                        <p:tgtEl>
                                          <p:spTgt spid="2970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9705">
                                            <p:txEl>
                                              <p:pRg st="1" end="1"/>
                                            </p:txEl>
                                          </p:spTgt>
                                        </p:tgtEl>
                                        <p:attrNameLst>
                                          <p:attrName>style.visibility</p:attrName>
                                        </p:attrNameLst>
                                      </p:cBhvr>
                                      <p:to>
                                        <p:strVal val="visible"/>
                                      </p:to>
                                    </p:set>
                                    <p:animEffect transition="in" filter="fade">
                                      <p:cBhvr>
                                        <p:cTn id="16" dur="1000"/>
                                        <p:tgtEl>
                                          <p:spTgt spid="29705">
                                            <p:txEl>
                                              <p:pRg st="1" end="1"/>
                                            </p:txEl>
                                          </p:spTgt>
                                        </p:tgtEl>
                                      </p:cBhvr>
                                    </p:animEffect>
                                  </p:childTnLst>
                                </p:cTn>
                              </p:par>
                            </p:childTnLst>
                          </p:cTn>
                        </p:par>
                        <p:par>
                          <p:cTn id="17" fill="hold">
                            <p:stCondLst>
                              <p:cond delay="1000"/>
                            </p:stCondLst>
                            <p:childTnLst>
                              <p:par>
                                <p:cTn id="18" presetID="31" presetClass="entr" presetSubtype="0"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1000" fill="hold"/>
                                        <p:tgtEl>
                                          <p:spTgt spid="2"/>
                                        </p:tgtEl>
                                        <p:attrNameLst>
                                          <p:attrName>ppt_w</p:attrName>
                                        </p:attrNameLst>
                                      </p:cBhvr>
                                      <p:tavLst>
                                        <p:tav tm="0">
                                          <p:val>
                                            <p:fltVal val="0"/>
                                          </p:val>
                                        </p:tav>
                                        <p:tav tm="100000">
                                          <p:val>
                                            <p:strVal val="#ppt_w"/>
                                          </p:val>
                                        </p:tav>
                                      </p:tavLst>
                                    </p:anim>
                                    <p:anim calcmode="lin" valueType="num">
                                      <p:cBhvr>
                                        <p:cTn id="21" dur="1000" fill="hold"/>
                                        <p:tgtEl>
                                          <p:spTgt spid="2"/>
                                        </p:tgtEl>
                                        <p:attrNameLst>
                                          <p:attrName>ppt_h</p:attrName>
                                        </p:attrNameLst>
                                      </p:cBhvr>
                                      <p:tavLst>
                                        <p:tav tm="0">
                                          <p:val>
                                            <p:fltVal val="0"/>
                                          </p:val>
                                        </p:tav>
                                        <p:tav tm="100000">
                                          <p:val>
                                            <p:strVal val="#ppt_h"/>
                                          </p:val>
                                        </p:tav>
                                      </p:tavLst>
                                    </p:anim>
                                    <p:anim calcmode="lin" valueType="num">
                                      <p:cBhvr>
                                        <p:cTn id="22" dur="1000" fill="hold"/>
                                        <p:tgtEl>
                                          <p:spTgt spid="2"/>
                                        </p:tgtEl>
                                        <p:attrNameLst>
                                          <p:attrName>style.rotation</p:attrName>
                                        </p:attrNameLst>
                                      </p:cBhvr>
                                      <p:tavLst>
                                        <p:tav tm="0">
                                          <p:val>
                                            <p:fltVal val="90"/>
                                          </p:val>
                                        </p:tav>
                                        <p:tav tm="100000">
                                          <p:val>
                                            <p:fltVal val="0"/>
                                          </p:val>
                                        </p:tav>
                                      </p:tavLst>
                                    </p:anim>
                                    <p:animEffect transition="in" filter="fade">
                                      <p:cBhvr>
                                        <p:cTn id="23" dur="10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9705">
                                            <p:txEl>
                                              <p:pRg st="2" end="2"/>
                                            </p:txEl>
                                          </p:spTgt>
                                        </p:tgtEl>
                                        <p:attrNameLst>
                                          <p:attrName>style.visibility</p:attrName>
                                        </p:attrNameLst>
                                      </p:cBhvr>
                                      <p:to>
                                        <p:strVal val="visible"/>
                                      </p:to>
                                    </p:set>
                                    <p:animEffect transition="in" filter="fade">
                                      <p:cBhvr>
                                        <p:cTn id="28" dur="1000"/>
                                        <p:tgtEl>
                                          <p:spTgt spid="29705">
                                            <p:txEl>
                                              <p:pRg st="2" end="2"/>
                                            </p:txEl>
                                          </p:spTgt>
                                        </p:tgtEl>
                                      </p:cBhvr>
                                    </p:animEffect>
                                  </p:childTnLst>
                                </p:cTn>
                              </p:par>
                            </p:childTnLst>
                          </p:cTn>
                        </p:par>
                        <p:par>
                          <p:cTn id="29" fill="hold">
                            <p:stCondLst>
                              <p:cond delay="1000"/>
                            </p:stCondLst>
                            <p:childTnLst>
                              <p:par>
                                <p:cTn id="30" presetID="10" presetClass="entr" presetSubtype="0"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2" grpId="0"/>
      <p:bldP spid="29705" grpId="0" uiExpand="1" build="p" bldLvl="2"/>
      <p:bldP spid="2" grpId="0" animBg="1"/>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702" name="Rectangle 6"/>
          <p:cNvSpPr>
            <a:spLocks/>
          </p:cNvSpPr>
          <p:nvPr/>
        </p:nvSpPr>
        <p:spPr bwMode="auto">
          <a:xfrm>
            <a:off x="642937" y="2055286"/>
            <a:ext cx="7891463" cy="2219356"/>
          </a:xfrm>
          <a:prstGeom prst="rect">
            <a:avLst/>
          </a:prstGeom>
          <a:noFill/>
          <a:ln>
            <a:noFill/>
          </a:ln>
          <a:effectLst/>
          <a:extLst>
            <a:ext uri="{909E8E84-426E-40DD-AFC4-6F175D3DCCD1}">
              <a14:hiddenFill xmlns:a14="http://schemas.microsoft.com/office/drawing/2010/main">
                <a:blipFill dpi="0" rotWithShape="0">
                  <a:blip r:embed="rId3"/>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4291" tIns="32146" rIns="64291" bIns="32146">
            <a:spAutoFit/>
          </a:bodyPr>
          <a:lstStyle/>
          <a:p>
            <a:pPr algn="l"/>
            <a:r>
              <a:rPr lang="en-US" b="1" dirty="0">
                <a:solidFill>
                  <a:srgbClr val="FFFF00"/>
                </a:solidFill>
                <a:sym typeface="Arial Bold" charset="0"/>
              </a:rPr>
              <a:t>What could you have done in Mike’s and Michelle’s stories? </a:t>
            </a:r>
          </a:p>
          <a:p>
            <a:pPr algn="l"/>
            <a:endParaRPr lang="en-US" sz="2000" b="1" dirty="0">
              <a:solidFill>
                <a:srgbClr val="FFFF00"/>
              </a:solidFill>
              <a:sym typeface="Arial Bold" charset="0"/>
            </a:endParaRPr>
          </a:p>
          <a:p>
            <a:pPr algn="l"/>
            <a:r>
              <a:rPr lang="en-US" b="1" dirty="0">
                <a:solidFill>
                  <a:srgbClr val="FFFF00"/>
                </a:solidFill>
                <a:sym typeface="Arial Bold" charset="0"/>
              </a:rPr>
              <a:t>Write your action and the associated value on page 11.</a:t>
            </a:r>
          </a:p>
        </p:txBody>
      </p:sp>
      <p:sp>
        <p:nvSpPr>
          <p:cNvPr id="9" name="TextBox 8"/>
          <p:cNvSpPr txBox="1"/>
          <p:nvPr/>
        </p:nvSpPr>
        <p:spPr>
          <a:xfrm>
            <a:off x="7650649" y="6375797"/>
            <a:ext cx="1112351" cy="326530"/>
          </a:xfrm>
          <a:prstGeom prst="rect">
            <a:avLst/>
          </a:prstGeom>
          <a:noFill/>
        </p:spPr>
        <p:txBody>
          <a:bodyPr wrap="none" lIns="64291" tIns="32146" rIns="64291" bIns="32146" rtlCol="0">
            <a:spAutoFit/>
          </a:bodyPr>
          <a:lstStyle/>
          <a:p>
            <a:r>
              <a:rPr lang="en-US" sz="1700" dirty="0"/>
              <a:t>– Page 11</a:t>
            </a:r>
          </a:p>
        </p:txBody>
      </p:sp>
      <p:pic>
        <p:nvPicPr>
          <p:cNvPr id="11" name="Picture 10" descr="CTC logo white - clear bkgnd - gif.gif"/>
          <p:cNvPicPr>
            <a:picLocks noChangeAspect="1"/>
          </p:cNvPicPr>
          <p:nvPr/>
        </p:nvPicPr>
        <p:blipFill>
          <a:blip r:embed="rId4" cstate="print"/>
          <a:stretch>
            <a:fillRect/>
          </a:stretch>
        </p:blipFill>
        <p:spPr>
          <a:xfrm>
            <a:off x="78304" y="6579349"/>
            <a:ext cx="217691" cy="217691"/>
          </a:xfrm>
          <a:prstGeom prst="rect">
            <a:avLst/>
          </a:prstGeom>
          <a:effectLst>
            <a:glow rad="63500">
              <a:schemeClr val="bg1">
                <a:lumMod val="65000"/>
                <a:lumOff val="35000"/>
                <a:alpha val="40000"/>
              </a:schemeClr>
            </a:glow>
            <a:outerShdw blurRad="50800" dist="127000" dir="2700000" algn="tl" rotWithShape="0">
              <a:prstClr val="black">
                <a:alpha val="40000"/>
              </a:prstClr>
            </a:outerShdw>
          </a:effectLst>
        </p:spPr>
      </p:pic>
      <p:sp>
        <p:nvSpPr>
          <p:cNvPr id="12" name="Rectangle 1"/>
          <p:cNvSpPr>
            <a:spLocks noGrp="1" noChangeArrowheads="1"/>
          </p:cNvSpPr>
          <p:nvPr>
            <p:ph type="title" idx="4294967295"/>
          </p:nvPr>
        </p:nvSpPr>
        <p:spPr>
          <a:xfrm>
            <a:off x="0" y="152400"/>
            <a:ext cx="9143999" cy="1714500"/>
          </a:xfrm>
          <a:noFill/>
          <a:ln>
            <a:noFill/>
          </a:ln>
          <a:effectLst>
            <a:glow rad="101600">
              <a:schemeClr val="bg1">
                <a:alpha val="60000"/>
              </a:schemeClr>
            </a:glow>
            <a:outerShdw dist="35921"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35717" tIns="35717" rIns="35717" bIns="35717" numCol="1" anchor="ctr" anchorCtr="0" compatLnSpc="1">
            <a:prstTxWarp prst="textNoShape">
              <a:avLst/>
            </a:prstTxWarp>
          </a:bodyPr>
          <a:lstStyle/>
          <a:p>
            <a:pPr>
              <a:lnSpc>
                <a:spcPct val="90000"/>
              </a:lnSpc>
            </a:pPr>
            <a:r>
              <a:rPr lang="en-US" sz="5300" kern="1200" dirty="0">
                <a:effectLst>
                  <a:outerShdw blurRad="38100" dist="38100" dir="2700000" algn="tl">
                    <a:srgbClr val="000000">
                      <a:alpha val="43137"/>
                    </a:srgbClr>
                  </a:outerShdw>
                </a:effectLst>
                <a:latin typeface="Arial Black" pitchFamily="34" charset="0"/>
                <a:sym typeface="Arial Bold" charset="0"/>
              </a:rPr>
              <a:t>What could you </a:t>
            </a:r>
            <a:br>
              <a:rPr lang="en-US" sz="5300" kern="1200" dirty="0">
                <a:effectLst>
                  <a:outerShdw blurRad="38100" dist="38100" dir="2700000" algn="tl">
                    <a:srgbClr val="000000">
                      <a:alpha val="43137"/>
                    </a:srgbClr>
                  </a:outerShdw>
                </a:effectLst>
                <a:latin typeface="Arial Black" pitchFamily="34" charset="0"/>
                <a:sym typeface="Arial Bold" charset="0"/>
              </a:rPr>
            </a:br>
            <a:r>
              <a:rPr lang="en-US" sz="5300" kern="1200" dirty="0">
                <a:effectLst>
                  <a:outerShdw blurRad="38100" dist="38100" dir="2700000" algn="tl">
                    <a:srgbClr val="000000">
                      <a:alpha val="43137"/>
                    </a:srgbClr>
                  </a:outerShdw>
                </a:effectLst>
                <a:latin typeface="Arial Black" pitchFamily="34" charset="0"/>
                <a:sym typeface="Arial Bold" charset="0"/>
              </a:rPr>
              <a:t>have done?</a:t>
            </a:r>
          </a:p>
        </p:txBody>
      </p:sp>
      <p:sp>
        <p:nvSpPr>
          <p:cNvPr id="3" name="Rectangle 2"/>
          <p:cNvSpPr/>
          <p:nvPr/>
        </p:nvSpPr>
        <p:spPr>
          <a:xfrm>
            <a:off x="642937" y="4367570"/>
            <a:ext cx="7772400" cy="1877437"/>
          </a:xfrm>
          <a:prstGeom prst="rect">
            <a:avLst/>
          </a:prstGeom>
        </p:spPr>
        <p:txBody>
          <a:bodyPr wrap="square" numCol="1">
            <a:spAutoFit/>
          </a:bodyPr>
          <a:lstStyle/>
          <a:p>
            <a:pPr marL="457200" indent="-457200" algn="l">
              <a:buFont typeface="Arial" pitchFamily="34" charset="0"/>
              <a:buChar char="•"/>
            </a:pPr>
            <a:r>
              <a:rPr lang="en-US" sz="2900" b="1" dirty="0">
                <a:solidFill>
                  <a:schemeClr val="tx1"/>
                </a:solidFill>
                <a:sym typeface="Arial Bold" charset="0"/>
              </a:rPr>
              <a:t>Loyalty</a:t>
            </a:r>
          </a:p>
          <a:p>
            <a:pPr marL="457200" indent="-457200" algn="l">
              <a:buFont typeface="Arial" pitchFamily="34" charset="0"/>
              <a:buChar char="•"/>
            </a:pPr>
            <a:r>
              <a:rPr lang="en-US" sz="2900" b="1" dirty="0">
                <a:solidFill>
                  <a:schemeClr val="tx1"/>
                </a:solidFill>
                <a:sym typeface="Arial Bold" charset="0"/>
              </a:rPr>
              <a:t>Duty</a:t>
            </a:r>
          </a:p>
          <a:p>
            <a:pPr marL="457200" indent="-457200" algn="l">
              <a:buFont typeface="Arial" pitchFamily="34" charset="0"/>
              <a:buChar char="•"/>
            </a:pPr>
            <a:r>
              <a:rPr lang="en-US" sz="2900" b="1" dirty="0">
                <a:solidFill>
                  <a:schemeClr val="tx1"/>
                </a:solidFill>
                <a:sym typeface="Arial Bold" charset="0"/>
              </a:rPr>
              <a:t>Respect	</a:t>
            </a:r>
          </a:p>
          <a:p>
            <a:pPr marL="457200" indent="-457200" algn="l">
              <a:buFont typeface="Arial" pitchFamily="34" charset="0"/>
              <a:buChar char="•"/>
            </a:pPr>
            <a:r>
              <a:rPr lang="en-US" sz="2900" b="1" dirty="0">
                <a:solidFill>
                  <a:schemeClr val="tx1"/>
                </a:solidFill>
                <a:sym typeface="Arial Bold" charset="0"/>
              </a:rPr>
              <a:t>Selfless Service</a:t>
            </a:r>
          </a:p>
        </p:txBody>
      </p:sp>
      <p:sp>
        <p:nvSpPr>
          <p:cNvPr id="4" name="Rectangle 3"/>
          <p:cNvSpPr/>
          <p:nvPr/>
        </p:nvSpPr>
        <p:spPr>
          <a:xfrm>
            <a:off x="4074542" y="4367570"/>
            <a:ext cx="4917058" cy="1431161"/>
          </a:xfrm>
          <a:prstGeom prst="rect">
            <a:avLst/>
          </a:prstGeom>
        </p:spPr>
        <p:txBody>
          <a:bodyPr wrap="square">
            <a:spAutoFit/>
          </a:bodyPr>
          <a:lstStyle/>
          <a:p>
            <a:pPr marL="457200" indent="-457200" algn="l">
              <a:buFont typeface="Arial" pitchFamily="34" charset="0"/>
              <a:buChar char="•"/>
            </a:pPr>
            <a:r>
              <a:rPr lang="en-US" sz="2900" b="1" dirty="0">
                <a:solidFill>
                  <a:schemeClr val="tx1"/>
                </a:solidFill>
                <a:sym typeface="Arial Bold" charset="0"/>
              </a:rPr>
              <a:t>Honor</a:t>
            </a:r>
          </a:p>
          <a:p>
            <a:pPr marL="457200" indent="-457200" algn="l">
              <a:buFont typeface="Arial" pitchFamily="34" charset="0"/>
              <a:buChar char="•"/>
            </a:pPr>
            <a:r>
              <a:rPr lang="en-US" sz="2900" b="1" dirty="0">
                <a:solidFill>
                  <a:schemeClr val="tx1"/>
                </a:solidFill>
                <a:sym typeface="Arial Bold" charset="0"/>
              </a:rPr>
              <a:t>Integrity</a:t>
            </a:r>
          </a:p>
          <a:p>
            <a:pPr marL="457200" indent="-457200" algn="l">
              <a:buFont typeface="Arial" pitchFamily="34" charset="0"/>
              <a:buChar char="•"/>
            </a:pPr>
            <a:r>
              <a:rPr lang="en-US" sz="2900" b="1" dirty="0">
                <a:solidFill>
                  <a:schemeClr val="tx1"/>
                </a:solidFill>
                <a:sym typeface="Arial Bold" charset="0"/>
              </a:rPr>
              <a:t>Personal Courage</a:t>
            </a:r>
          </a:p>
        </p:txBody>
      </p:sp>
      <p:pic>
        <p:nvPicPr>
          <p:cNvPr id="1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749978" y="6268641"/>
            <a:ext cx="258961" cy="455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360433724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9702">
                                            <p:txEl>
                                              <p:pRg st="0" end="0"/>
                                            </p:txEl>
                                          </p:spTgt>
                                        </p:tgtEl>
                                        <p:attrNameLst>
                                          <p:attrName>style.visibility</p:attrName>
                                        </p:attrNameLst>
                                      </p:cBhvr>
                                      <p:to>
                                        <p:strVal val="visible"/>
                                      </p:to>
                                    </p:set>
                                    <p:animEffect transition="in" filter="fade">
                                      <p:cBhvr>
                                        <p:cTn id="7" dur="500"/>
                                        <p:tgtEl>
                                          <p:spTgt spid="2970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9702">
                                            <p:txEl>
                                              <p:pRg st="2" end="2"/>
                                            </p:txEl>
                                          </p:spTgt>
                                        </p:tgtEl>
                                        <p:attrNameLst>
                                          <p:attrName>style.visibility</p:attrName>
                                        </p:attrNameLst>
                                      </p:cBhvr>
                                      <p:to>
                                        <p:strVal val="visible"/>
                                      </p:to>
                                    </p:set>
                                    <p:animEffect transition="in" filter="fade">
                                      <p:cBhvr>
                                        <p:cTn id="12" dur="500"/>
                                        <p:tgtEl>
                                          <p:spTgt spid="29702">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par>
                          <p:cTn id="19" fill="hold">
                            <p:stCondLst>
                              <p:cond delay="500"/>
                            </p:stCondLst>
                            <p:childTnLst>
                              <p:par>
                                <p:cTn id="20" presetID="10" presetClass="entr" presetSubtype="0"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2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2" grpId="0" build="p"/>
      <p:bldP spid="3" grpId="0"/>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extBox 8"/>
          <p:cNvSpPr txBox="1"/>
          <p:nvPr/>
        </p:nvSpPr>
        <p:spPr>
          <a:xfrm>
            <a:off x="7650650" y="6375797"/>
            <a:ext cx="1112350" cy="326530"/>
          </a:xfrm>
          <a:prstGeom prst="rect">
            <a:avLst/>
          </a:prstGeom>
          <a:noFill/>
        </p:spPr>
        <p:txBody>
          <a:bodyPr wrap="none" lIns="64291" tIns="32146" rIns="64291" bIns="32146" rtlCol="0">
            <a:spAutoFit/>
          </a:bodyPr>
          <a:lstStyle/>
          <a:p>
            <a:r>
              <a:rPr lang="en-US" sz="1700" dirty="0"/>
              <a:t>– Page 11</a:t>
            </a:r>
          </a:p>
        </p:txBody>
      </p:sp>
      <p:pic>
        <p:nvPicPr>
          <p:cNvPr id="10" name="Picture 9" descr="CTC logo white - clear bkgnd - gif.gif"/>
          <p:cNvPicPr>
            <a:picLocks noChangeAspect="1"/>
          </p:cNvPicPr>
          <p:nvPr/>
        </p:nvPicPr>
        <p:blipFill>
          <a:blip r:embed="rId3" cstate="print"/>
          <a:stretch>
            <a:fillRect/>
          </a:stretch>
        </p:blipFill>
        <p:spPr>
          <a:xfrm>
            <a:off x="78304" y="6579349"/>
            <a:ext cx="217691" cy="217691"/>
          </a:xfrm>
          <a:prstGeom prst="rect">
            <a:avLst/>
          </a:prstGeom>
          <a:effectLst>
            <a:glow rad="63500">
              <a:schemeClr val="bg1">
                <a:lumMod val="65000"/>
                <a:lumOff val="35000"/>
                <a:alpha val="40000"/>
              </a:schemeClr>
            </a:glow>
            <a:outerShdw blurRad="50800" dist="127000" dir="2700000" algn="tl" rotWithShape="0">
              <a:prstClr val="black">
                <a:alpha val="40000"/>
              </a:prstClr>
            </a:outerShdw>
          </a:effectLst>
        </p:spPr>
      </p:pic>
      <p:sp>
        <p:nvSpPr>
          <p:cNvPr id="2" name="Title 1"/>
          <p:cNvSpPr>
            <a:spLocks noGrp="1"/>
          </p:cNvSpPr>
          <p:nvPr>
            <p:ph type="title" idx="4294967295"/>
          </p:nvPr>
        </p:nvSpPr>
        <p:spPr>
          <a:xfrm>
            <a:off x="861462" y="990600"/>
            <a:ext cx="7358063" cy="4191000"/>
          </a:xfrm>
        </p:spPr>
        <p:txBody>
          <a:bodyPr/>
          <a:lstStyle/>
          <a:p>
            <a:r>
              <a:rPr lang="en-US" sz="4800" dirty="0"/>
              <a:t>This slide is hidden in the slide show mode. The notes here are continuation of previous slide instructor notes.</a:t>
            </a:r>
          </a:p>
        </p:txBody>
      </p:sp>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49978" y="6268641"/>
            <a:ext cx="258961" cy="455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237125689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5" name="Rectangle 1"/>
          <p:cNvSpPr>
            <a:spLocks noGrp="1" noChangeArrowheads="1"/>
          </p:cNvSpPr>
          <p:nvPr>
            <p:ph type="title" idx="4294967295"/>
          </p:nvPr>
        </p:nvSpPr>
        <p:spPr>
          <a:xfrm>
            <a:off x="0" y="76200"/>
            <a:ext cx="9144000" cy="1364784"/>
          </a:xfrm>
          <a:noFill/>
          <a:ln>
            <a:noFill/>
          </a:ln>
          <a:effectLst>
            <a:glow rad="101600">
              <a:schemeClr val="bg1">
                <a:alpha val="60000"/>
              </a:schemeClr>
            </a:glow>
            <a:outerShdw dist="35921"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35717" tIns="35717" rIns="35717" bIns="35717" numCol="1" anchor="ctr" anchorCtr="0" compatLnSpc="1">
            <a:prstTxWarp prst="textNoShape">
              <a:avLst/>
            </a:prstTxWarp>
          </a:bodyPr>
          <a:lstStyle/>
          <a:p>
            <a:pPr>
              <a:lnSpc>
                <a:spcPct val="90000"/>
              </a:lnSpc>
            </a:pPr>
            <a:r>
              <a:rPr lang="en-US" sz="5300" kern="1200" dirty="0">
                <a:effectLst>
                  <a:outerShdw blurRad="38100" dist="38100" dir="2700000" algn="tl">
                    <a:srgbClr val="000000">
                      <a:alpha val="43137"/>
                    </a:srgbClr>
                  </a:outerShdw>
                </a:effectLst>
                <a:latin typeface="Arial Black" pitchFamily="34" charset="0"/>
                <a:sym typeface="Arial Black" pitchFamily="34" charset="0"/>
              </a:rPr>
              <a:t>Think Back…</a:t>
            </a:r>
          </a:p>
        </p:txBody>
      </p:sp>
      <p:sp>
        <p:nvSpPr>
          <p:cNvPr id="31748" name="Rectangle 4"/>
          <p:cNvSpPr>
            <a:spLocks/>
          </p:cNvSpPr>
          <p:nvPr/>
        </p:nvSpPr>
        <p:spPr bwMode="auto">
          <a:xfrm>
            <a:off x="767953" y="3810000"/>
            <a:ext cx="7766447" cy="1524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marL="464327" indent="-241093" algn="l">
              <a:spcBef>
                <a:spcPts val="0"/>
              </a:spcBef>
              <a:spcAft>
                <a:spcPts val="1800"/>
              </a:spcAft>
              <a:buSzPct val="100000"/>
              <a:buFont typeface="Arial Bold" charset="0"/>
              <a:buChar char="•"/>
            </a:pPr>
            <a:r>
              <a:rPr lang="en-US" dirty="0">
                <a:effectLst/>
                <a:sym typeface="Arial" charset="0"/>
              </a:rPr>
              <a:t>What would you do differently?</a:t>
            </a:r>
          </a:p>
          <a:p>
            <a:pPr marL="464327" indent="-241093" algn="l">
              <a:spcBef>
                <a:spcPts val="0"/>
              </a:spcBef>
              <a:spcAft>
                <a:spcPts val="1800"/>
              </a:spcAft>
              <a:buSzPct val="100000"/>
              <a:buFont typeface="Arial Bold" charset="0"/>
              <a:buChar char="•"/>
            </a:pPr>
            <a:r>
              <a:rPr lang="en-US" dirty="0">
                <a:effectLst/>
                <a:sym typeface="Arial" charset="0"/>
              </a:rPr>
              <a:t>What would you say?</a:t>
            </a:r>
          </a:p>
        </p:txBody>
      </p:sp>
      <p:sp>
        <p:nvSpPr>
          <p:cNvPr id="31751" name="Rectangle 7"/>
          <p:cNvSpPr>
            <a:spLocks/>
          </p:cNvSpPr>
          <p:nvPr/>
        </p:nvSpPr>
        <p:spPr bwMode="auto">
          <a:xfrm>
            <a:off x="851752" y="1600200"/>
            <a:ext cx="7682648" cy="1911579"/>
          </a:xfrm>
          <a:prstGeom prst="rect">
            <a:avLst/>
          </a:prstGeom>
          <a:noFill/>
          <a:ln>
            <a:noFill/>
          </a:ln>
          <a:effectLst/>
          <a:extLst>
            <a:ext uri="{909E8E84-426E-40DD-AFC4-6F175D3DCCD1}">
              <a14:hiddenFill xmlns:a14="http://schemas.microsoft.com/office/drawing/2010/main">
                <a:blipFill dpi="0" rotWithShape="0">
                  <a:blip r:embed="rId3"/>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4291" tIns="32146" rIns="64291" bIns="32146">
            <a:spAutoFit/>
          </a:bodyPr>
          <a:lstStyle/>
          <a:p>
            <a:pPr algn="l"/>
            <a:r>
              <a:rPr lang="en-US" b="1" dirty="0">
                <a:solidFill>
                  <a:srgbClr val="FFFF00"/>
                </a:solidFill>
                <a:sym typeface="Arial Bold" charset="0"/>
              </a:rPr>
              <a:t>You don’t need to write anything down, but think about the bullying incident you wrote about on page 5, if you could go back in time…</a:t>
            </a:r>
          </a:p>
        </p:txBody>
      </p:sp>
      <p:sp>
        <p:nvSpPr>
          <p:cNvPr id="7" name="TextBox 6"/>
          <p:cNvSpPr txBox="1"/>
          <p:nvPr/>
        </p:nvSpPr>
        <p:spPr>
          <a:xfrm>
            <a:off x="7650649" y="6375797"/>
            <a:ext cx="1112351" cy="326530"/>
          </a:xfrm>
          <a:prstGeom prst="rect">
            <a:avLst/>
          </a:prstGeom>
          <a:noFill/>
        </p:spPr>
        <p:txBody>
          <a:bodyPr wrap="none" lIns="64291" tIns="32146" rIns="64291" bIns="32146" rtlCol="0">
            <a:spAutoFit/>
          </a:bodyPr>
          <a:lstStyle/>
          <a:p>
            <a:r>
              <a:rPr lang="en-US" sz="1700" dirty="0"/>
              <a:t>– Page 11</a:t>
            </a:r>
          </a:p>
        </p:txBody>
      </p:sp>
      <p:pic>
        <p:nvPicPr>
          <p:cNvPr id="8" name="Picture 7" descr="CTC logo white - clear bkgnd - gif.gif"/>
          <p:cNvPicPr>
            <a:picLocks noChangeAspect="1"/>
          </p:cNvPicPr>
          <p:nvPr/>
        </p:nvPicPr>
        <p:blipFill>
          <a:blip r:embed="rId4" cstate="print"/>
          <a:stretch>
            <a:fillRect/>
          </a:stretch>
        </p:blipFill>
        <p:spPr>
          <a:xfrm>
            <a:off x="78304" y="6579349"/>
            <a:ext cx="217691" cy="217691"/>
          </a:xfrm>
          <a:prstGeom prst="rect">
            <a:avLst/>
          </a:prstGeom>
          <a:effectLst>
            <a:glow rad="63500">
              <a:schemeClr val="bg1">
                <a:lumMod val="65000"/>
                <a:lumOff val="35000"/>
                <a:alpha val="40000"/>
              </a:schemeClr>
            </a:glow>
            <a:outerShdw blurRad="50800" dist="127000" dir="2700000" algn="tl" rotWithShape="0">
              <a:prstClr val="black">
                <a:alpha val="40000"/>
              </a:prstClr>
            </a:outerShdw>
          </a:effectLst>
        </p:spPr>
      </p:pic>
      <p:pic>
        <p:nvPicPr>
          <p:cNvPr id="9"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749978" y="6268641"/>
            <a:ext cx="258961" cy="455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354032013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1748">
                                            <p:txEl>
                                              <p:pRg st="0" end="0"/>
                                            </p:txEl>
                                          </p:spTgt>
                                        </p:tgtEl>
                                        <p:attrNameLst>
                                          <p:attrName>style.visibility</p:attrName>
                                        </p:attrNameLst>
                                      </p:cBhvr>
                                      <p:to>
                                        <p:strVal val="visible"/>
                                      </p:to>
                                    </p:set>
                                    <p:animEffect transition="in" filter="fade">
                                      <p:cBhvr>
                                        <p:cTn id="7" dur="1000"/>
                                        <p:tgtEl>
                                          <p:spTgt spid="31748">
                                            <p:txEl>
                                              <p:pRg st="0" end="0"/>
                                            </p:txEl>
                                          </p:spTgt>
                                        </p:tgtEl>
                                      </p:cBhvr>
                                    </p:animEffect>
                                  </p:childTnLst>
                                </p:cTn>
                              </p:par>
                            </p:childTnLst>
                          </p:cTn>
                        </p:par>
                        <p:par>
                          <p:cTn id="8" fill="hold" nodeType="afterGroup">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1748">
                                            <p:txEl>
                                              <p:pRg st="1" end="1"/>
                                            </p:txEl>
                                          </p:spTgt>
                                        </p:tgtEl>
                                        <p:attrNameLst>
                                          <p:attrName>style.visibility</p:attrName>
                                        </p:attrNameLst>
                                      </p:cBhvr>
                                      <p:to>
                                        <p:strVal val="visible"/>
                                      </p:to>
                                    </p:set>
                                    <p:animEffect transition="in" filter="fade">
                                      <p:cBhvr>
                                        <p:cTn id="11" dur="1000"/>
                                        <p:tgtEl>
                                          <p:spTgt spid="31748">
                                            <p:txEl>
                                              <p:pRg st="1" end="1"/>
                                            </p:txEl>
                                          </p:spTgt>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8" grpId="0" build="p"/>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t="5375" r="15105"/>
          <a:stretch/>
        </p:blipFill>
        <p:spPr>
          <a:xfrm>
            <a:off x="5943600" y="0"/>
            <a:ext cx="3200401" cy="6438814"/>
          </a:xfrm>
          <a:prstGeom prst="rect">
            <a:avLst/>
          </a:prstGeom>
        </p:spPr>
      </p:pic>
      <p:sp>
        <p:nvSpPr>
          <p:cNvPr id="31745" name="Rectangle 1"/>
          <p:cNvSpPr>
            <a:spLocks noGrp="1" noChangeArrowheads="1"/>
          </p:cNvSpPr>
          <p:nvPr>
            <p:ph type="title" idx="4294967295"/>
          </p:nvPr>
        </p:nvSpPr>
        <p:spPr>
          <a:xfrm>
            <a:off x="-1" y="1"/>
            <a:ext cx="9144001" cy="1371599"/>
          </a:xfrm>
          <a:noFill/>
          <a:ln>
            <a:noFill/>
          </a:ln>
          <a:effectLst>
            <a:glow rad="101600">
              <a:schemeClr val="bg1">
                <a:alpha val="60000"/>
              </a:schemeClr>
            </a:glow>
            <a:outerShdw dist="35921"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35717" tIns="35717" rIns="35717" bIns="35717" numCol="1" anchor="ctr" anchorCtr="0" compatLnSpc="1">
            <a:prstTxWarp prst="textNoShape">
              <a:avLst/>
            </a:prstTxWarp>
          </a:bodyPr>
          <a:lstStyle/>
          <a:p>
            <a:pPr>
              <a:lnSpc>
                <a:spcPct val="90000"/>
              </a:lnSpc>
            </a:pPr>
            <a:r>
              <a:rPr lang="en-US" sz="5300" kern="1200" dirty="0">
                <a:effectLst>
                  <a:outerShdw blurRad="38100" dist="38100" dir="2700000" algn="tl">
                    <a:srgbClr val="000000">
                      <a:alpha val="43137"/>
                    </a:srgbClr>
                  </a:outerShdw>
                </a:effectLst>
                <a:latin typeface="Arial Black" pitchFamily="34" charset="0"/>
                <a:sym typeface="Arial Black" pitchFamily="34" charset="0"/>
              </a:rPr>
              <a:t>Next Steps?</a:t>
            </a:r>
          </a:p>
        </p:txBody>
      </p:sp>
      <p:sp>
        <p:nvSpPr>
          <p:cNvPr id="7" name="TextBox 6"/>
          <p:cNvSpPr txBox="1"/>
          <p:nvPr/>
        </p:nvSpPr>
        <p:spPr>
          <a:xfrm>
            <a:off x="7634492" y="6375797"/>
            <a:ext cx="1128508" cy="326530"/>
          </a:xfrm>
          <a:prstGeom prst="rect">
            <a:avLst/>
          </a:prstGeom>
          <a:noFill/>
        </p:spPr>
        <p:txBody>
          <a:bodyPr wrap="none" lIns="64291" tIns="32146" rIns="64291" bIns="32146" rtlCol="0">
            <a:spAutoFit/>
          </a:bodyPr>
          <a:lstStyle/>
          <a:p>
            <a:r>
              <a:rPr lang="en-US" sz="1700" dirty="0"/>
              <a:t>– Page 12</a:t>
            </a:r>
          </a:p>
        </p:txBody>
      </p:sp>
      <p:pic>
        <p:nvPicPr>
          <p:cNvPr id="9" name="Picture 8" descr="CTC logo white - clear bkgnd - gif.gif"/>
          <p:cNvPicPr>
            <a:picLocks noChangeAspect="1"/>
          </p:cNvPicPr>
          <p:nvPr/>
        </p:nvPicPr>
        <p:blipFill>
          <a:blip r:embed="rId5" cstate="print"/>
          <a:stretch>
            <a:fillRect/>
          </a:stretch>
        </p:blipFill>
        <p:spPr>
          <a:xfrm>
            <a:off x="78304" y="6579349"/>
            <a:ext cx="217691" cy="217691"/>
          </a:xfrm>
          <a:prstGeom prst="rect">
            <a:avLst/>
          </a:prstGeom>
          <a:effectLst>
            <a:glow rad="63500">
              <a:schemeClr val="bg1">
                <a:lumMod val="65000"/>
                <a:lumOff val="35000"/>
                <a:alpha val="40000"/>
              </a:schemeClr>
            </a:glow>
            <a:outerShdw blurRad="50800" dist="127000" dir="2700000" algn="tl" rotWithShape="0">
              <a:prstClr val="black">
                <a:alpha val="40000"/>
              </a:prstClr>
            </a:outerShdw>
          </a:effectLst>
        </p:spPr>
      </p:pic>
      <p:sp>
        <p:nvSpPr>
          <p:cNvPr id="2" name="Rectangle 1"/>
          <p:cNvSpPr/>
          <p:nvPr/>
        </p:nvSpPr>
        <p:spPr>
          <a:xfrm>
            <a:off x="609600" y="1524000"/>
            <a:ext cx="8269858" cy="4247317"/>
          </a:xfrm>
          <a:prstGeom prst="rect">
            <a:avLst/>
          </a:prstGeom>
          <a:ln>
            <a:noFill/>
          </a:ln>
        </p:spPr>
        <p:txBody>
          <a:bodyPr wrap="square">
            <a:spAutoFit/>
          </a:bodyPr>
          <a:lstStyle/>
          <a:p>
            <a:pPr algn="l">
              <a:spcAft>
                <a:spcPts val="1200"/>
              </a:spcAft>
            </a:pPr>
            <a:r>
              <a:rPr lang="en-US" dirty="0">
                <a:effectLst>
                  <a:glow rad="127000">
                    <a:schemeClr val="bg1">
                      <a:alpha val="70000"/>
                    </a:schemeClr>
                  </a:glow>
                  <a:outerShdw blurRad="38100" dist="38100" dir="2700000" algn="ctr" rotWithShape="0">
                    <a:schemeClr val="bg1"/>
                  </a:outerShdw>
                </a:effectLst>
              </a:rPr>
              <a:t>Schools are partnerships between students, educators, parents, and the community. As a key partner, what can you do? </a:t>
            </a:r>
          </a:p>
          <a:p>
            <a:pPr marL="457200" indent="-457200" algn="l">
              <a:spcAft>
                <a:spcPts val="1200"/>
              </a:spcAft>
              <a:buFont typeface="Arial" pitchFamily="34" charset="0"/>
              <a:buChar char="•"/>
            </a:pPr>
            <a:r>
              <a:rPr lang="en-US" dirty="0">
                <a:effectLst>
                  <a:glow rad="127000">
                    <a:schemeClr val="bg1">
                      <a:alpha val="70000"/>
                    </a:schemeClr>
                  </a:glow>
                  <a:outerShdw blurRad="38100" dist="38100" dir="2700000" algn="ctr" rotWithShape="0">
                    <a:schemeClr val="bg1"/>
                  </a:outerShdw>
                </a:effectLst>
              </a:rPr>
              <a:t>Consider the questions on pages 12-13 as a good starting point for a discussion with teachers and administrators</a:t>
            </a:r>
          </a:p>
          <a:p>
            <a:pPr marL="457200" indent="-457200" algn="l">
              <a:spcAft>
                <a:spcPts val="1200"/>
              </a:spcAft>
              <a:buFont typeface="Arial" pitchFamily="34" charset="0"/>
              <a:buChar char="•"/>
            </a:pPr>
            <a:r>
              <a:rPr lang="en-US" dirty="0">
                <a:effectLst>
                  <a:glow rad="127000">
                    <a:schemeClr val="bg1">
                      <a:alpha val="70000"/>
                    </a:schemeClr>
                  </a:glow>
                  <a:outerShdw blurRad="38100" dist="38100" dir="2700000" algn="ctr" rotWithShape="0">
                    <a:schemeClr val="bg1"/>
                  </a:outerShdw>
                </a:effectLst>
              </a:rPr>
              <a:t>Request to form a student/faculty committee</a:t>
            </a:r>
          </a:p>
          <a:p>
            <a:pPr marL="457200" indent="-457200" algn="l">
              <a:spcAft>
                <a:spcPts val="1200"/>
              </a:spcAft>
              <a:buFont typeface="Arial" pitchFamily="34" charset="0"/>
              <a:buChar char="•"/>
            </a:pPr>
            <a:r>
              <a:rPr lang="en-US" dirty="0">
                <a:effectLst>
                  <a:glow rad="127000">
                    <a:schemeClr val="bg1">
                      <a:alpha val="70000"/>
                    </a:schemeClr>
                  </a:glow>
                  <a:outerShdw blurRad="38100" dist="38100" dir="2700000" algn="ctr" rotWithShape="0">
                    <a:schemeClr val="bg1"/>
                  </a:outerShdw>
                </a:effectLst>
              </a:rPr>
              <a:t>Student Council meet with Principal</a:t>
            </a:r>
          </a:p>
        </p:txBody>
      </p:sp>
      <p:pic>
        <p:nvPicPr>
          <p:cNvPr id="8"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49978" y="6268641"/>
            <a:ext cx="258961" cy="455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89017936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494488" y="533400"/>
            <a:ext cx="8043660" cy="5552069"/>
          </a:xfrm>
          <a:prstGeom prst="rect">
            <a:avLst/>
          </a:prstGeom>
        </p:spPr>
      </p:pic>
      <p:sp>
        <p:nvSpPr>
          <p:cNvPr id="7" name="TextBox 6"/>
          <p:cNvSpPr txBox="1"/>
          <p:nvPr/>
        </p:nvSpPr>
        <p:spPr>
          <a:xfrm>
            <a:off x="7634492" y="6375797"/>
            <a:ext cx="1128508" cy="326530"/>
          </a:xfrm>
          <a:prstGeom prst="rect">
            <a:avLst/>
          </a:prstGeom>
          <a:noFill/>
        </p:spPr>
        <p:txBody>
          <a:bodyPr wrap="none" lIns="64291" tIns="32146" rIns="64291" bIns="32146" rtlCol="0">
            <a:spAutoFit/>
          </a:bodyPr>
          <a:lstStyle/>
          <a:p>
            <a:r>
              <a:rPr lang="en-US" sz="1700" dirty="0"/>
              <a:t>– Page 13</a:t>
            </a:r>
          </a:p>
        </p:txBody>
      </p:sp>
      <p:pic>
        <p:nvPicPr>
          <p:cNvPr id="9" name="Picture 8" descr="CTC logo white - clear bkgnd - gif.gif"/>
          <p:cNvPicPr>
            <a:picLocks noChangeAspect="1"/>
          </p:cNvPicPr>
          <p:nvPr/>
        </p:nvPicPr>
        <p:blipFill>
          <a:blip r:embed="rId5" cstate="print"/>
          <a:stretch>
            <a:fillRect/>
          </a:stretch>
        </p:blipFill>
        <p:spPr>
          <a:xfrm>
            <a:off x="78304" y="6579349"/>
            <a:ext cx="217691" cy="217691"/>
          </a:xfrm>
          <a:prstGeom prst="rect">
            <a:avLst/>
          </a:prstGeom>
          <a:effectLst>
            <a:glow rad="63500">
              <a:schemeClr val="bg1">
                <a:lumMod val="65000"/>
                <a:lumOff val="35000"/>
                <a:alpha val="40000"/>
              </a:schemeClr>
            </a:glow>
            <a:outerShdw blurRad="50800" dist="127000" dir="2700000" algn="tl" rotWithShape="0">
              <a:prstClr val="black">
                <a:alpha val="40000"/>
              </a:prstClr>
            </a:outerShdw>
          </a:effectLst>
        </p:spPr>
      </p:pic>
      <p:sp>
        <p:nvSpPr>
          <p:cNvPr id="2" name="Rectangle 1"/>
          <p:cNvSpPr/>
          <p:nvPr/>
        </p:nvSpPr>
        <p:spPr>
          <a:xfrm>
            <a:off x="706318" y="3693855"/>
            <a:ext cx="7620000" cy="2554545"/>
          </a:xfrm>
          <a:prstGeom prst="rect">
            <a:avLst/>
          </a:prstGeom>
        </p:spPr>
        <p:txBody>
          <a:bodyPr wrap="square">
            <a:spAutoFit/>
          </a:bodyPr>
          <a:lstStyle/>
          <a:p>
            <a:pPr>
              <a:spcAft>
                <a:spcPts val="1200"/>
              </a:spcAft>
            </a:pPr>
            <a:r>
              <a:rPr lang="en-US" sz="4800" b="1" dirty="0">
                <a:solidFill>
                  <a:srgbClr val="FFFF00"/>
                </a:solidFill>
                <a:effectLst>
                  <a:outerShdw blurRad="50800" dist="50800" dir="2700000" algn="tl" rotWithShape="0">
                    <a:prstClr val="black"/>
                  </a:outerShdw>
                </a:effectLst>
              </a:rPr>
              <a:t>Remember: Safety first! </a:t>
            </a:r>
          </a:p>
          <a:p>
            <a:pPr>
              <a:spcAft>
                <a:spcPts val="1200"/>
              </a:spcAft>
            </a:pPr>
            <a:r>
              <a:rPr lang="en-US" sz="4800" b="1" dirty="0">
                <a:solidFill>
                  <a:srgbClr val="FFFF00"/>
                </a:solidFill>
                <a:effectLst>
                  <a:outerShdw blurRad="50800" dist="50800" dir="2700000" algn="tl" rotWithShape="0">
                    <a:prstClr val="black"/>
                  </a:outerShdw>
                </a:effectLst>
              </a:rPr>
              <a:t>Protect yourself and then others!</a:t>
            </a:r>
          </a:p>
        </p:txBody>
      </p:sp>
      <p:pic>
        <p:nvPicPr>
          <p:cNvPr id="8"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49978" y="6268641"/>
            <a:ext cx="258961" cy="455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31745" name="Rectangle 1"/>
          <p:cNvSpPr>
            <a:spLocks noGrp="1" noChangeArrowheads="1"/>
          </p:cNvSpPr>
          <p:nvPr>
            <p:ph type="title" idx="4294967295"/>
          </p:nvPr>
        </p:nvSpPr>
        <p:spPr>
          <a:xfrm>
            <a:off x="1" y="1"/>
            <a:ext cx="9144000" cy="1219199"/>
          </a:xfrm>
          <a:noFill/>
          <a:ln>
            <a:noFill/>
          </a:ln>
          <a:effectLst>
            <a:glow rad="101600">
              <a:schemeClr val="bg1">
                <a:alpha val="60000"/>
              </a:schemeClr>
            </a:glow>
            <a:outerShdw dist="35921"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35717" tIns="35717" rIns="35717" bIns="35717" numCol="1" anchor="ctr" anchorCtr="0" compatLnSpc="1">
            <a:prstTxWarp prst="textNoShape">
              <a:avLst/>
            </a:prstTxWarp>
            <a:normAutofit fontScale="90000"/>
          </a:bodyPr>
          <a:lstStyle/>
          <a:p>
            <a:pPr>
              <a:lnSpc>
                <a:spcPct val="90000"/>
              </a:lnSpc>
            </a:pPr>
            <a:br>
              <a:rPr lang="en-US" sz="3200" b="1" dirty="0"/>
            </a:br>
            <a:br>
              <a:rPr lang="en-US" sz="3200" b="1" dirty="0"/>
            </a:br>
            <a:br>
              <a:rPr lang="en-US" b="1" dirty="0"/>
            </a:br>
            <a:r>
              <a:rPr lang="en-US" b="1" dirty="0">
                <a:latin typeface="Arial Black" panose="020B0A04020102020204" pitchFamily="34" charset="0"/>
              </a:rPr>
              <a:t>Important…</a:t>
            </a:r>
            <a:br>
              <a:rPr lang="en-US" sz="3200" b="1" dirty="0"/>
            </a:br>
            <a:br>
              <a:rPr lang="en-US" sz="3200" b="1" dirty="0"/>
            </a:br>
            <a:br>
              <a:rPr lang="en-US" sz="3200" b="1" dirty="0"/>
            </a:br>
            <a:endParaRPr lang="en-US" sz="3200" kern="1200" dirty="0">
              <a:effectLst>
                <a:outerShdw blurRad="38100" dist="38100" dir="2700000" algn="tl">
                  <a:srgbClr val="000000">
                    <a:alpha val="43137"/>
                  </a:srgbClr>
                </a:outerShdw>
              </a:effectLst>
              <a:latin typeface="Arial Black" pitchFamily="34" charset="0"/>
              <a:sym typeface="Arial Black" pitchFamily="34" charset="0"/>
            </a:endParaRPr>
          </a:p>
        </p:txBody>
      </p:sp>
      <p:sp>
        <p:nvSpPr>
          <p:cNvPr id="4" name="Rectangle 3"/>
          <p:cNvSpPr/>
          <p:nvPr/>
        </p:nvSpPr>
        <p:spPr>
          <a:xfrm>
            <a:off x="706318" y="1675212"/>
            <a:ext cx="7620000" cy="1569660"/>
          </a:xfrm>
          <a:prstGeom prst="rect">
            <a:avLst/>
          </a:prstGeom>
        </p:spPr>
        <p:txBody>
          <a:bodyPr wrap="square">
            <a:spAutoFit/>
          </a:bodyPr>
          <a:lstStyle/>
          <a:p>
            <a:r>
              <a:rPr lang="en-US" sz="3200" dirty="0">
                <a:effectLst>
                  <a:glow rad="152400">
                    <a:schemeClr val="bg1">
                      <a:alpha val="70000"/>
                    </a:schemeClr>
                  </a:glow>
                </a:effectLst>
              </a:rPr>
              <a:t>We all have choices. By choosing to live with the values we discussed, we can build respect and help prevent bullying. </a:t>
            </a:r>
          </a:p>
        </p:txBody>
      </p:sp>
    </p:spTree>
    <p:extLst>
      <p:ext uri="{BB962C8B-B14F-4D97-AF65-F5344CB8AC3E}">
        <p14:creationId xmlns:p14="http://schemas.microsoft.com/office/powerpoint/2010/main" val="34728007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brightnessContrast bright="-80000"/>
                    </a14:imgEffect>
                  </a14:imgLayer>
                </a14:imgProps>
              </a:ext>
              <a:ext uri="{28A0092B-C50C-407E-A947-70E740481C1C}">
                <a14:useLocalDpi xmlns:a14="http://schemas.microsoft.com/office/drawing/2010/main" val="0"/>
              </a:ext>
            </a:extLst>
          </a:blip>
          <a:stretch>
            <a:fillRect/>
          </a:stretch>
        </p:blipFill>
        <p:spPr>
          <a:xfrm>
            <a:off x="4267200" y="93758"/>
            <a:ext cx="4724400" cy="6764242"/>
          </a:xfrm>
          <a:prstGeom prst="rect">
            <a:avLst/>
          </a:prstGeom>
        </p:spPr>
      </p:pic>
      <p:pic>
        <p:nvPicPr>
          <p:cNvPr id="2" name="Picture 1"/>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val="0"/>
              </a:ext>
            </a:extLst>
          </a:blip>
          <a:srcRect b="9716"/>
          <a:stretch/>
        </p:blipFill>
        <p:spPr>
          <a:xfrm>
            <a:off x="966787" y="275349"/>
            <a:ext cx="7264003" cy="6582652"/>
          </a:xfrm>
          <a:prstGeom prst="rect">
            <a:avLst/>
          </a:prstGeom>
        </p:spPr>
      </p:pic>
      <p:sp>
        <p:nvSpPr>
          <p:cNvPr id="17409" name="Rectangle 1"/>
          <p:cNvSpPr>
            <a:spLocks noGrp="1" noChangeArrowheads="1"/>
          </p:cNvSpPr>
          <p:nvPr>
            <p:ph type="title" idx="4294967295"/>
          </p:nvPr>
        </p:nvSpPr>
        <p:spPr>
          <a:xfrm>
            <a:off x="607218" y="214313"/>
            <a:ext cx="8536781" cy="1196578"/>
          </a:xfrm>
          <a:noFill/>
          <a:ln>
            <a:noFill/>
          </a:ln>
          <a:effectLst>
            <a:glow rad="101600">
              <a:schemeClr val="bg1">
                <a:alpha val="60000"/>
              </a:schemeClr>
            </a:glow>
            <a:outerShdw dist="35921"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35717" tIns="35717" rIns="35717" bIns="35717" numCol="1" anchor="ctr" anchorCtr="0" compatLnSpc="1">
            <a:prstTxWarp prst="textNoShape">
              <a:avLst/>
            </a:prstTxWarp>
          </a:bodyPr>
          <a:lstStyle/>
          <a:p>
            <a:pPr algn="l">
              <a:lnSpc>
                <a:spcPct val="90000"/>
              </a:lnSpc>
            </a:pPr>
            <a:r>
              <a:rPr lang="en-US" sz="5300" kern="1200" dirty="0">
                <a:effectLst>
                  <a:outerShdw blurRad="38100" dist="38100" dir="2700000" algn="tl">
                    <a:srgbClr val="000000">
                      <a:alpha val="43137"/>
                    </a:srgbClr>
                  </a:outerShdw>
                </a:effectLst>
                <a:latin typeface="Arial Black" pitchFamily="34" charset="0"/>
                <a:sym typeface="Arial Black" pitchFamily="34" charset="0"/>
              </a:rPr>
              <a:t>In the Guard –</a:t>
            </a:r>
          </a:p>
        </p:txBody>
      </p:sp>
      <p:sp>
        <p:nvSpPr>
          <p:cNvPr id="17413" name="Rectangle 5"/>
          <p:cNvSpPr>
            <a:spLocks/>
          </p:cNvSpPr>
          <p:nvPr/>
        </p:nvSpPr>
        <p:spPr bwMode="auto">
          <a:xfrm>
            <a:off x="607219" y="2085334"/>
            <a:ext cx="7983141" cy="3858266"/>
          </a:xfrm>
          <a:prstGeom prst="rect">
            <a:avLst/>
          </a:prstGeom>
          <a:noFill/>
          <a:ln>
            <a:noFill/>
          </a:ln>
          <a:effectLst/>
          <a:extLst>
            <a:ext uri="{909E8E84-426E-40DD-AFC4-6F175D3DCCD1}">
              <a14:hiddenFill xmlns:a14="http://schemas.microsoft.com/office/drawing/2010/main">
                <a:blipFill dpi="0" rotWithShape="0">
                  <a:blip r:embed="rId7"/>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4291" tIns="32146" rIns="64291" bIns="32146">
            <a:spAutoFit/>
          </a:bodyPr>
          <a:lstStyle/>
          <a:p>
            <a:pPr>
              <a:lnSpc>
                <a:spcPct val="120000"/>
              </a:lnSpc>
              <a:spcBef>
                <a:spcPts val="1687"/>
              </a:spcBef>
            </a:pPr>
            <a:r>
              <a:rPr lang="en-US" sz="3400" dirty="0">
                <a:solidFill>
                  <a:srgbClr val="FFFF00"/>
                </a:solidFill>
                <a:effectLst>
                  <a:glow rad="127000">
                    <a:schemeClr val="bg1"/>
                  </a:glow>
                  <a:outerShdw blurRad="38100" dist="38100" dir="2700000" algn="tl">
                    <a:srgbClr val="000000">
                      <a:alpha val="43137"/>
                    </a:srgbClr>
                  </a:outerShdw>
                </a:effectLst>
                <a:latin typeface="Arial Black" pitchFamily="34" charset="0"/>
                <a:sym typeface="Arial" charset="0"/>
              </a:rPr>
              <a:t>we’ve made a solemn vow to protect and serve others. </a:t>
            </a:r>
          </a:p>
          <a:p>
            <a:pPr>
              <a:lnSpc>
                <a:spcPct val="120000"/>
              </a:lnSpc>
              <a:spcBef>
                <a:spcPts val="1687"/>
              </a:spcBef>
            </a:pPr>
            <a:endParaRPr lang="en-US" sz="3400" dirty="0">
              <a:solidFill>
                <a:schemeClr val="tx1"/>
              </a:solidFill>
              <a:effectLst>
                <a:glow rad="127000">
                  <a:schemeClr val="bg1"/>
                </a:glow>
              </a:effectLst>
              <a:sym typeface="Arial" charset="0"/>
            </a:endParaRPr>
          </a:p>
          <a:p>
            <a:pPr>
              <a:lnSpc>
                <a:spcPct val="120000"/>
              </a:lnSpc>
              <a:spcBef>
                <a:spcPts val="1687"/>
              </a:spcBef>
            </a:pPr>
            <a:endParaRPr lang="en-US" sz="3400" dirty="0">
              <a:solidFill>
                <a:schemeClr val="tx1"/>
              </a:solidFill>
              <a:effectLst>
                <a:glow rad="127000">
                  <a:schemeClr val="bg1"/>
                </a:glow>
              </a:effectLst>
              <a:sym typeface="Arial" charset="0"/>
            </a:endParaRPr>
          </a:p>
          <a:p>
            <a:pPr>
              <a:lnSpc>
                <a:spcPct val="120000"/>
              </a:lnSpc>
              <a:spcBef>
                <a:spcPts val="1687"/>
              </a:spcBef>
            </a:pPr>
            <a:r>
              <a:rPr lang="en-US" sz="3400" dirty="0">
                <a:solidFill>
                  <a:srgbClr val="FFFF00"/>
                </a:solidFill>
                <a:effectLst>
                  <a:glow rad="127000">
                    <a:schemeClr val="bg1"/>
                  </a:glow>
                  <a:outerShdw blurRad="38100" dist="38100" dir="2700000" algn="tl">
                    <a:srgbClr val="000000">
                      <a:alpha val="43137"/>
                    </a:srgbClr>
                  </a:outerShdw>
                </a:effectLst>
                <a:latin typeface="Arial Black" pitchFamily="34" charset="0"/>
                <a:sym typeface="Arial" charset="0"/>
              </a:rPr>
              <a:t>What about you?</a:t>
            </a:r>
          </a:p>
        </p:txBody>
      </p:sp>
    </p:spTree>
    <p:extLst>
      <p:ext uri="{BB962C8B-B14F-4D97-AF65-F5344CB8AC3E}">
        <p14:creationId xmlns:p14="http://schemas.microsoft.com/office/powerpoint/2010/main" val="267800397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7413">
                                            <p:txEl>
                                              <p:pRg st="0" end="0"/>
                                            </p:txEl>
                                          </p:spTgt>
                                        </p:tgtEl>
                                        <p:attrNameLst>
                                          <p:attrName>style.visibility</p:attrName>
                                        </p:attrNameLst>
                                      </p:cBhvr>
                                      <p:to>
                                        <p:strVal val="visible"/>
                                      </p:to>
                                    </p:set>
                                    <p:animEffect transition="in" filter="fade">
                                      <p:cBhvr>
                                        <p:cTn id="7" dur="1000"/>
                                        <p:tgtEl>
                                          <p:spTgt spid="17413">
                                            <p:txEl>
                                              <p:pRg st="0" end="0"/>
                                            </p:txEl>
                                          </p:spTgt>
                                        </p:tgtEl>
                                      </p:cBhvr>
                                    </p:animEffect>
                                  </p:childTnLst>
                                </p:cTn>
                              </p:par>
                            </p:childTnLst>
                          </p:cTn>
                        </p:par>
                        <p:par>
                          <p:cTn id="8" fill="hold">
                            <p:stCondLst>
                              <p:cond delay="1500"/>
                            </p:stCondLst>
                            <p:childTnLst>
                              <p:par>
                                <p:cTn id="9" presetID="10" presetClass="entr" presetSubtype="0" fill="hold" grpId="0" nodeType="afterEffect">
                                  <p:stCondLst>
                                    <p:cond delay="1500"/>
                                  </p:stCondLst>
                                  <p:childTnLst>
                                    <p:set>
                                      <p:cBhvr>
                                        <p:cTn id="10" dur="1" fill="hold">
                                          <p:stCondLst>
                                            <p:cond delay="0"/>
                                          </p:stCondLst>
                                        </p:cTn>
                                        <p:tgtEl>
                                          <p:spTgt spid="17413">
                                            <p:txEl>
                                              <p:pRg st="3" end="3"/>
                                            </p:txEl>
                                          </p:spTgt>
                                        </p:tgtEl>
                                        <p:attrNameLst>
                                          <p:attrName>style.visibility</p:attrName>
                                        </p:attrNameLst>
                                      </p:cBhvr>
                                      <p:to>
                                        <p:strVal val="visible"/>
                                      </p:to>
                                    </p:set>
                                    <p:animEffect transition="in" filter="fade">
                                      <p:cBhvr>
                                        <p:cTn id="11" dur="1000"/>
                                        <p:tgtEl>
                                          <p:spTgt spid="1741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3" grpId="0" build="p"/>
    </p:bld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BDDD1DB-CF26-4B46-B4A5-02AE367E060C}"/>
              </a:ext>
            </a:extLst>
          </p:cNvPr>
          <p:cNvSpPr/>
          <p:nvPr/>
        </p:nvSpPr>
        <p:spPr bwMode="auto">
          <a:xfrm>
            <a:off x="0" y="0"/>
            <a:ext cx="9144000" cy="6858000"/>
          </a:xfrm>
          <a:prstGeom prst="rect">
            <a:avLst/>
          </a:prstGeom>
          <a:solidFill>
            <a:schemeClr val="tx1"/>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latin typeface="Arial" charset="0"/>
              <a:sym typeface="Gill Sans" charset="0"/>
            </a:endParaRPr>
          </a:p>
        </p:txBody>
      </p:sp>
      <p:pic>
        <p:nvPicPr>
          <p:cNvPr id="3" name="Picture 2">
            <a:extLst>
              <a:ext uri="{FF2B5EF4-FFF2-40B4-BE49-F238E27FC236}">
                <a16:creationId xmlns:a16="http://schemas.microsoft.com/office/drawing/2014/main" id="{CD587410-DB76-416E-B6AD-14D0CACF31D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000" y="0"/>
            <a:ext cx="6858000" cy="6858000"/>
          </a:xfrm>
          <a:prstGeom prst="rect">
            <a:avLst/>
          </a:prstGeom>
          <a:solidFill>
            <a:schemeClr val="tx1"/>
          </a:solidFill>
        </p:spPr>
      </p:pic>
    </p:spTree>
    <p:extLst>
      <p:ext uri="{BB962C8B-B14F-4D97-AF65-F5344CB8AC3E}">
        <p14:creationId xmlns:p14="http://schemas.microsoft.com/office/powerpoint/2010/main" val="3753565136"/>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09" name="Rectangle 1"/>
          <p:cNvSpPr>
            <a:spLocks noGrp="1" noChangeArrowheads="1"/>
          </p:cNvSpPr>
          <p:nvPr>
            <p:ph type="title" idx="4294967295"/>
          </p:nvPr>
        </p:nvSpPr>
        <p:spPr>
          <a:xfrm>
            <a:off x="0" y="76200"/>
            <a:ext cx="9144000" cy="1196578"/>
          </a:xfrm>
          <a:noFill/>
          <a:ln>
            <a:noFill/>
          </a:ln>
          <a:effectLst>
            <a:glow rad="101600">
              <a:schemeClr val="bg1">
                <a:alpha val="60000"/>
              </a:schemeClr>
            </a:glow>
            <a:outerShdw dist="35921"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35717" tIns="35717" rIns="35717" bIns="35717" numCol="1" anchor="ctr" anchorCtr="0" compatLnSpc="1">
            <a:prstTxWarp prst="textNoShape">
              <a:avLst/>
            </a:prstTxWarp>
          </a:bodyPr>
          <a:lstStyle/>
          <a:p>
            <a:pPr>
              <a:lnSpc>
                <a:spcPct val="90000"/>
              </a:lnSpc>
            </a:pPr>
            <a:r>
              <a:rPr lang="en-US" sz="5300" kern="1200" dirty="0">
                <a:effectLst>
                  <a:outerShdw blurRad="38100" dist="38100" dir="2700000" algn="tl">
                    <a:srgbClr val="000000">
                      <a:alpha val="43137"/>
                    </a:srgbClr>
                  </a:outerShdw>
                </a:effectLst>
                <a:latin typeface="Arial Black" pitchFamily="34" charset="0"/>
                <a:sym typeface="Arial Black" pitchFamily="34" charset="0"/>
              </a:rPr>
              <a:t>Character Attributes</a:t>
            </a:r>
          </a:p>
        </p:txBody>
      </p:sp>
      <p:sp>
        <p:nvSpPr>
          <p:cNvPr id="17413" name="Rectangle 5"/>
          <p:cNvSpPr>
            <a:spLocks/>
          </p:cNvSpPr>
          <p:nvPr/>
        </p:nvSpPr>
        <p:spPr bwMode="auto">
          <a:xfrm>
            <a:off x="457200" y="1143000"/>
            <a:ext cx="8422257" cy="1135982"/>
          </a:xfrm>
          <a:prstGeom prst="rect">
            <a:avLst/>
          </a:prstGeom>
          <a:noFill/>
          <a:ln>
            <a:noFill/>
          </a:ln>
          <a:effectLst/>
          <a:extLst>
            <a:ext uri="{909E8E84-426E-40DD-AFC4-6F175D3DCCD1}">
              <a14:hiddenFill xmlns:a14="http://schemas.microsoft.com/office/drawing/2010/main">
                <a:blipFill dpi="0" rotWithShape="0">
                  <a:blip r:embed="rId3"/>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4291" tIns="32146" rIns="64291" bIns="32146">
            <a:spAutoFit/>
          </a:bodyPr>
          <a:lstStyle/>
          <a:p>
            <a:pPr algn="l">
              <a:lnSpc>
                <a:spcPct val="120000"/>
              </a:lnSpc>
              <a:spcBef>
                <a:spcPts val="1687"/>
              </a:spcBef>
            </a:pPr>
            <a:r>
              <a:rPr lang="en-US" sz="2900" dirty="0">
                <a:solidFill>
                  <a:schemeClr val="tx1"/>
                </a:solidFill>
                <a:sym typeface="Arial" charset="0"/>
              </a:rPr>
              <a:t>How important is it to treat others in a manner consistent with the character traits just discussed? </a:t>
            </a:r>
          </a:p>
        </p:txBody>
      </p:sp>
      <p:sp>
        <p:nvSpPr>
          <p:cNvPr id="9" name="TextBox 8"/>
          <p:cNvSpPr txBox="1"/>
          <p:nvPr/>
        </p:nvSpPr>
        <p:spPr>
          <a:xfrm>
            <a:off x="7620000" y="6375797"/>
            <a:ext cx="1006681" cy="326530"/>
          </a:xfrm>
          <a:prstGeom prst="rect">
            <a:avLst/>
          </a:prstGeom>
          <a:noFill/>
        </p:spPr>
        <p:txBody>
          <a:bodyPr wrap="none" lIns="64291" tIns="32146" rIns="64291" bIns="32146" rtlCol="0">
            <a:spAutoFit/>
          </a:bodyPr>
          <a:lstStyle/>
          <a:p>
            <a:r>
              <a:rPr lang="en-US" sz="1700" dirty="0"/>
              <a:t>– Page 1</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1" y="2194537"/>
            <a:ext cx="8177097" cy="1539263"/>
          </a:xfrm>
          <a:prstGeom prst="rect">
            <a:avLst/>
          </a:prstGeom>
        </p:spPr>
      </p:pic>
      <p:pic>
        <p:nvPicPr>
          <p:cNvPr id="12" name="Picture 11" descr="CTC logo white - clear bkgnd - gif.gif"/>
          <p:cNvPicPr>
            <a:picLocks noChangeAspect="1"/>
          </p:cNvPicPr>
          <p:nvPr/>
        </p:nvPicPr>
        <p:blipFill>
          <a:blip r:embed="rId5" cstate="print"/>
          <a:stretch>
            <a:fillRect/>
          </a:stretch>
        </p:blipFill>
        <p:spPr>
          <a:xfrm>
            <a:off x="78304" y="6579349"/>
            <a:ext cx="217691" cy="217691"/>
          </a:xfrm>
          <a:prstGeom prst="rect">
            <a:avLst/>
          </a:prstGeom>
          <a:effectLst>
            <a:glow rad="63500">
              <a:schemeClr val="bg1">
                <a:lumMod val="65000"/>
                <a:lumOff val="35000"/>
                <a:alpha val="40000"/>
              </a:schemeClr>
            </a:glow>
            <a:outerShdw blurRad="50800" dist="127000" dir="2700000" algn="tl" rotWithShape="0">
              <a:prstClr val="black">
                <a:alpha val="40000"/>
              </a:prstClr>
            </a:outerShdw>
          </a:effectLst>
        </p:spPr>
      </p:pic>
      <p:sp>
        <p:nvSpPr>
          <p:cNvPr id="2" name="Rectangle 1"/>
          <p:cNvSpPr/>
          <p:nvPr/>
        </p:nvSpPr>
        <p:spPr>
          <a:xfrm>
            <a:off x="457201" y="3945165"/>
            <a:ext cx="8177096" cy="578620"/>
          </a:xfrm>
          <a:prstGeom prst="rect">
            <a:avLst/>
          </a:prstGeom>
        </p:spPr>
        <p:txBody>
          <a:bodyPr wrap="square">
            <a:spAutoFit/>
          </a:bodyPr>
          <a:lstStyle/>
          <a:p>
            <a:pPr>
              <a:lnSpc>
                <a:spcPct val="120000"/>
              </a:lnSpc>
              <a:spcBef>
                <a:spcPts val="1687"/>
              </a:spcBef>
            </a:pPr>
            <a:r>
              <a:rPr lang="en-US" sz="2900" dirty="0">
                <a:solidFill>
                  <a:schemeClr val="tx1"/>
                </a:solidFill>
                <a:sym typeface="Arial" charset="0"/>
              </a:rPr>
              <a:t>Why or why aren’t these attributes important?</a:t>
            </a:r>
          </a:p>
        </p:txBody>
      </p:sp>
      <p:sp>
        <p:nvSpPr>
          <p:cNvPr id="10" name="Rectangle 9"/>
          <p:cNvSpPr/>
          <p:nvPr/>
        </p:nvSpPr>
        <p:spPr>
          <a:xfrm>
            <a:off x="822960" y="4724400"/>
            <a:ext cx="7378542" cy="1274195"/>
          </a:xfrm>
          <a:prstGeom prst="rect">
            <a:avLst/>
          </a:prstGeom>
        </p:spPr>
        <p:txBody>
          <a:bodyPr wrap="square">
            <a:spAutoFit/>
          </a:bodyPr>
          <a:lstStyle/>
          <a:p>
            <a:pPr>
              <a:lnSpc>
                <a:spcPct val="120000"/>
              </a:lnSpc>
              <a:spcBef>
                <a:spcPts val="1687"/>
              </a:spcBef>
            </a:pPr>
            <a:r>
              <a:rPr lang="en-US" sz="3200" dirty="0">
                <a:solidFill>
                  <a:srgbClr val="FFFF00"/>
                </a:solidFill>
                <a:effectLst>
                  <a:outerShdw blurRad="38100" dist="38100" dir="2700000" algn="tl">
                    <a:srgbClr val="000000">
                      <a:alpha val="43137"/>
                    </a:srgbClr>
                  </a:outerShdw>
                </a:effectLst>
                <a:latin typeface="Arial Black" pitchFamily="34" charset="0"/>
                <a:sym typeface="Arial" charset="0"/>
              </a:rPr>
              <a:t>Who is a role model you believe exhibits these characteristics?</a:t>
            </a:r>
          </a:p>
        </p:txBody>
      </p:sp>
      <p:pic>
        <p:nvPicPr>
          <p:cNvPr id="11"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49978" y="6268641"/>
            <a:ext cx="258961" cy="455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164243687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49978" y="6268641"/>
            <a:ext cx="258961" cy="455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9" name="TextBox 8"/>
          <p:cNvSpPr txBox="1"/>
          <p:nvPr/>
        </p:nvSpPr>
        <p:spPr>
          <a:xfrm>
            <a:off x="7643554" y="6375797"/>
            <a:ext cx="981801" cy="326530"/>
          </a:xfrm>
          <a:prstGeom prst="rect">
            <a:avLst/>
          </a:prstGeom>
          <a:noFill/>
        </p:spPr>
        <p:txBody>
          <a:bodyPr wrap="none" lIns="64291" tIns="32146" rIns="64291" bIns="32146" rtlCol="0">
            <a:spAutoFit/>
          </a:bodyPr>
          <a:lstStyle/>
          <a:p>
            <a:r>
              <a:rPr lang="en-US" sz="1700" dirty="0"/>
              <a:t>– Appx 1</a:t>
            </a:r>
          </a:p>
        </p:txBody>
      </p:sp>
      <p:pic>
        <p:nvPicPr>
          <p:cNvPr id="10" name="Picture 9" descr="CTC logo white - clear bkgnd - gif.gif"/>
          <p:cNvPicPr>
            <a:picLocks noChangeAspect="1"/>
          </p:cNvPicPr>
          <p:nvPr/>
        </p:nvPicPr>
        <p:blipFill>
          <a:blip r:embed="rId4" cstate="print"/>
          <a:stretch>
            <a:fillRect/>
          </a:stretch>
        </p:blipFill>
        <p:spPr>
          <a:xfrm>
            <a:off x="78304" y="6579349"/>
            <a:ext cx="217691" cy="217691"/>
          </a:xfrm>
          <a:prstGeom prst="rect">
            <a:avLst/>
          </a:prstGeom>
          <a:effectLst>
            <a:glow rad="63500">
              <a:schemeClr val="bg1">
                <a:lumMod val="65000"/>
                <a:lumOff val="35000"/>
                <a:alpha val="40000"/>
              </a:schemeClr>
            </a:glow>
            <a:outerShdw blurRad="50800" dist="127000" dir="2700000" algn="tl" rotWithShape="0">
              <a:prstClr val="black">
                <a:alpha val="40000"/>
              </a:prstClr>
            </a:outerShdw>
          </a:effectLst>
        </p:spPr>
      </p:pic>
      <p:sp>
        <p:nvSpPr>
          <p:cNvPr id="2" name="Title 1"/>
          <p:cNvSpPr>
            <a:spLocks noGrp="1"/>
          </p:cNvSpPr>
          <p:nvPr>
            <p:ph type="title" idx="4294967295"/>
          </p:nvPr>
        </p:nvSpPr>
        <p:spPr>
          <a:xfrm>
            <a:off x="914400" y="533400"/>
            <a:ext cx="7358063" cy="5486400"/>
          </a:xfrm>
        </p:spPr>
        <p:txBody>
          <a:bodyPr/>
          <a:lstStyle/>
          <a:p>
            <a:r>
              <a:rPr lang="en-US" sz="4800" dirty="0"/>
              <a:t>This slide is hidden in the slide show mode.</a:t>
            </a:r>
            <a:br>
              <a:rPr lang="en-US" dirty="0"/>
            </a:br>
            <a:br>
              <a:rPr lang="en-US" dirty="0"/>
            </a:br>
            <a:r>
              <a:rPr lang="en-US" dirty="0"/>
              <a:t> </a:t>
            </a:r>
            <a:r>
              <a:rPr lang="en-US" sz="4800" dirty="0"/>
              <a:t>The information here is an appendix on studies on reporting of bullying.</a:t>
            </a:r>
          </a:p>
        </p:txBody>
      </p:sp>
    </p:spTree>
    <p:extLst>
      <p:ext uri="{BB962C8B-B14F-4D97-AF65-F5344CB8AC3E}">
        <p14:creationId xmlns:p14="http://schemas.microsoft.com/office/powerpoint/2010/main" val="254115609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afterEffect">
                                  <p:stCondLst>
                                    <p:cond delay="0"/>
                                  </p:stCondLst>
                                  <p:childTnLst>
                                    <p:set>
                                      <p:cBhvr>
                                        <p:cTn id="6" dur="1" fill="hold">
                                          <p:stCondLst>
                                            <p:cond delay="0"/>
                                          </p:stCondLst>
                                        </p:cTn>
                                        <p:tgtEl>
                                          <p:spTgt spid="32770"/>
                                        </p:tgtEl>
                                        <p:attrNameLst>
                                          <p:attrName>style.visibility</p:attrName>
                                        </p:attrNameLst>
                                      </p:cBhvr>
                                      <p:to>
                                        <p:strVal val="visible"/>
                                      </p:to>
                                    </p:set>
                                    <p:animEffect transition="in" filter="fade">
                                      <p:cBhvr>
                                        <p:cTn id="7" dur="1000"/>
                                        <p:tgtEl>
                                          <p:spTgt spid="32770"/>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49978" y="6268641"/>
            <a:ext cx="258961" cy="455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9" name="TextBox 8"/>
          <p:cNvSpPr txBox="1"/>
          <p:nvPr/>
        </p:nvSpPr>
        <p:spPr>
          <a:xfrm>
            <a:off x="7632700" y="6375797"/>
            <a:ext cx="981802" cy="326530"/>
          </a:xfrm>
          <a:prstGeom prst="rect">
            <a:avLst/>
          </a:prstGeom>
          <a:noFill/>
        </p:spPr>
        <p:txBody>
          <a:bodyPr wrap="none" lIns="64291" tIns="32146" rIns="64291" bIns="32146" rtlCol="0">
            <a:spAutoFit/>
          </a:bodyPr>
          <a:lstStyle/>
          <a:p>
            <a:r>
              <a:rPr lang="en-US" sz="1700" dirty="0"/>
              <a:t>– Appx 2</a:t>
            </a:r>
          </a:p>
        </p:txBody>
      </p:sp>
      <p:pic>
        <p:nvPicPr>
          <p:cNvPr id="10" name="Picture 9" descr="CTC logo white - clear bkgnd - gif.gif"/>
          <p:cNvPicPr>
            <a:picLocks noChangeAspect="1"/>
          </p:cNvPicPr>
          <p:nvPr/>
        </p:nvPicPr>
        <p:blipFill>
          <a:blip r:embed="rId4" cstate="print"/>
          <a:stretch>
            <a:fillRect/>
          </a:stretch>
        </p:blipFill>
        <p:spPr>
          <a:xfrm>
            <a:off x="78304" y="6579349"/>
            <a:ext cx="217691" cy="217691"/>
          </a:xfrm>
          <a:prstGeom prst="rect">
            <a:avLst/>
          </a:prstGeom>
          <a:effectLst>
            <a:glow rad="63500">
              <a:schemeClr val="bg1">
                <a:lumMod val="65000"/>
                <a:lumOff val="35000"/>
                <a:alpha val="40000"/>
              </a:schemeClr>
            </a:glow>
            <a:outerShdw blurRad="50800" dist="127000" dir="2700000" algn="tl" rotWithShape="0">
              <a:prstClr val="black">
                <a:alpha val="40000"/>
              </a:prstClr>
            </a:outerShdw>
          </a:effectLst>
        </p:spPr>
      </p:pic>
      <p:sp>
        <p:nvSpPr>
          <p:cNvPr id="8" name="Title 1"/>
          <p:cNvSpPr txBox="1">
            <a:spLocks/>
          </p:cNvSpPr>
          <p:nvPr/>
        </p:nvSpPr>
        <p:spPr bwMode="auto">
          <a:xfrm>
            <a:off x="914400" y="533400"/>
            <a:ext cx="7358063" cy="5486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5717" tIns="35717" rIns="35717" bIns="35717" numCol="1" anchor="b" anchorCtr="0" compatLnSpc="1">
            <a:prstTxWarp prst="textNoShape">
              <a:avLst/>
            </a:prstTxWarp>
          </a:bodyPr>
          <a:lstStyle>
            <a:lvl1pPr algn="ctr" rtl="0" fontAlgn="base">
              <a:spcBef>
                <a:spcPct val="0"/>
              </a:spcBef>
              <a:spcAft>
                <a:spcPct val="0"/>
              </a:spcAft>
              <a:defRPr sz="5900">
                <a:solidFill>
                  <a:schemeClr val="tx1"/>
                </a:solidFill>
                <a:latin typeface="+mj-lt"/>
                <a:ea typeface="+mj-ea"/>
                <a:cs typeface="+mj-cs"/>
                <a:sym typeface="Gill Sans" charset="0"/>
              </a:defRPr>
            </a:lvl1pPr>
            <a:lvl2pPr algn="ctr" rtl="0" fontAlgn="base">
              <a:spcBef>
                <a:spcPct val="0"/>
              </a:spcBef>
              <a:spcAft>
                <a:spcPct val="0"/>
              </a:spcAft>
              <a:defRPr sz="5900">
                <a:solidFill>
                  <a:schemeClr val="tx1"/>
                </a:solidFill>
                <a:latin typeface="Gill Sans" charset="0"/>
                <a:sym typeface="Gill Sans" charset="0"/>
              </a:defRPr>
            </a:lvl2pPr>
            <a:lvl3pPr algn="ctr" rtl="0" fontAlgn="base">
              <a:spcBef>
                <a:spcPct val="0"/>
              </a:spcBef>
              <a:spcAft>
                <a:spcPct val="0"/>
              </a:spcAft>
              <a:defRPr sz="5900">
                <a:solidFill>
                  <a:schemeClr val="tx1"/>
                </a:solidFill>
                <a:latin typeface="Gill Sans" charset="0"/>
                <a:sym typeface="Gill Sans" charset="0"/>
              </a:defRPr>
            </a:lvl3pPr>
            <a:lvl4pPr algn="ctr" rtl="0" fontAlgn="base">
              <a:spcBef>
                <a:spcPct val="0"/>
              </a:spcBef>
              <a:spcAft>
                <a:spcPct val="0"/>
              </a:spcAft>
              <a:defRPr sz="5900">
                <a:solidFill>
                  <a:schemeClr val="tx1"/>
                </a:solidFill>
                <a:latin typeface="Gill Sans" charset="0"/>
                <a:sym typeface="Gill Sans" charset="0"/>
              </a:defRPr>
            </a:lvl4pPr>
            <a:lvl5pPr algn="ctr" rtl="0" fontAlgn="base">
              <a:spcBef>
                <a:spcPct val="0"/>
              </a:spcBef>
              <a:spcAft>
                <a:spcPct val="0"/>
              </a:spcAft>
              <a:defRPr sz="5900">
                <a:solidFill>
                  <a:schemeClr val="tx1"/>
                </a:solidFill>
                <a:latin typeface="Gill Sans" charset="0"/>
                <a:sym typeface="Gill Sans" charset="0"/>
              </a:defRPr>
            </a:lvl5pPr>
            <a:lvl6pPr marL="321457" algn="ctr" rtl="0" fontAlgn="base">
              <a:spcBef>
                <a:spcPct val="0"/>
              </a:spcBef>
              <a:spcAft>
                <a:spcPct val="0"/>
              </a:spcAft>
              <a:defRPr sz="5900">
                <a:solidFill>
                  <a:schemeClr val="tx1"/>
                </a:solidFill>
                <a:latin typeface="Gill Sans" charset="0"/>
                <a:sym typeface="Gill Sans" charset="0"/>
              </a:defRPr>
            </a:lvl6pPr>
            <a:lvl7pPr marL="642915" algn="ctr" rtl="0" fontAlgn="base">
              <a:spcBef>
                <a:spcPct val="0"/>
              </a:spcBef>
              <a:spcAft>
                <a:spcPct val="0"/>
              </a:spcAft>
              <a:defRPr sz="5900">
                <a:solidFill>
                  <a:schemeClr val="tx1"/>
                </a:solidFill>
                <a:latin typeface="Gill Sans" charset="0"/>
                <a:sym typeface="Gill Sans" charset="0"/>
              </a:defRPr>
            </a:lvl7pPr>
            <a:lvl8pPr marL="964372" algn="ctr" rtl="0" fontAlgn="base">
              <a:spcBef>
                <a:spcPct val="0"/>
              </a:spcBef>
              <a:spcAft>
                <a:spcPct val="0"/>
              </a:spcAft>
              <a:defRPr sz="5900">
                <a:solidFill>
                  <a:schemeClr val="tx1"/>
                </a:solidFill>
                <a:latin typeface="Gill Sans" charset="0"/>
                <a:sym typeface="Gill Sans" charset="0"/>
              </a:defRPr>
            </a:lvl8pPr>
            <a:lvl9pPr marL="1285829" algn="ctr" rtl="0" fontAlgn="base">
              <a:spcBef>
                <a:spcPct val="0"/>
              </a:spcBef>
              <a:spcAft>
                <a:spcPct val="0"/>
              </a:spcAft>
              <a:defRPr sz="5900">
                <a:solidFill>
                  <a:schemeClr val="tx1"/>
                </a:solidFill>
                <a:latin typeface="Gill Sans" charset="0"/>
                <a:sym typeface="Gill Sans" charset="0"/>
              </a:defRPr>
            </a:lvl9pPr>
          </a:lstStyle>
          <a:p>
            <a:r>
              <a:rPr lang="en-US" sz="4800" dirty="0"/>
              <a:t>This slide is hidden in the slide show mode.</a:t>
            </a:r>
            <a:br>
              <a:rPr lang="en-US" dirty="0"/>
            </a:br>
            <a:br>
              <a:rPr lang="en-US" dirty="0"/>
            </a:br>
            <a:r>
              <a:rPr lang="en-US" dirty="0"/>
              <a:t> </a:t>
            </a:r>
            <a:r>
              <a:rPr lang="en-US" sz="4800" dirty="0"/>
              <a:t>The information here is an appendix on studies on reporting of bullying.</a:t>
            </a:r>
          </a:p>
        </p:txBody>
      </p:sp>
    </p:spTree>
    <p:extLst>
      <p:ext uri="{BB962C8B-B14F-4D97-AF65-F5344CB8AC3E}">
        <p14:creationId xmlns:p14="http://schemas.microsoft.com/office/powerpoint/2010/main" val="364495733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afterEffect">
                                  <p:stCondLst>
                                    <p:cond delay="0"/>
                                  </p:stCondLst>
                                  <p:childTnLst>
                                    <p:set>
                                      <p:cBhvr>
                                        <p:cTn id="6" dur="1" fill="hold">
                                          <p:stCondLst>
                                            <p:cond delay="0"/>
                                          </p:stCondLst>
                                        </p:cTn>
                                        <p:tgtEl>
                                          <p:spTgt spid="32770"/>
                                        </p:tgtEl>
                                        <p:attrNameLst>
                                          <p:attrName>style.visibility</p:attrName>
                                        </p:attrNameLst>
                                      </p:cBhvr>
                                      <p:to>
                                        <p:strVal val="visible"/>
                                      </p:to>
                                    </p:set>
                                    <p:animEffect transition="in" filter="fade">
                                      <p:cBhvr>
                                        <p:cTn id="7" dur="1000"/>
                                        <p:tgtEl>
                                          <p:spTgt spid="32770"/>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49978" y="6268641"/>
            <a:ext cx="258961" cy="455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9" name="TextBox 8"/>
          <p:cNvSpPr txBox="1"/>
          <p:nvPr/>
        </p:nvSpPr>
        <p:spPr>
          <a:xfrm>
            <a:off x="7613095" y="6375797"/>
            <a:ext cx="1042716" cy="326530"/>
          </a:xfrm>
          <a:prstGeom prst="rect">
            <a:avLst/>
          </a:prstGeom>
          <a:noFill/>
        </p:spPr>
        <p:txBody>
          <a:bodyPr wrap="none" lIns="64291" tIns="32146" rIns="64291" bIns="32146" rtlCol="0">
            <a:spAutoFit/>
          </a:bodyPr>
          <a:lstStyle/>
          <a:p>
            <a:r>
              <a:rPr lang="en-US" sz="1700" dirty="0"/>
              <a:t>–  Appx 2</a:t>
            </a:r>
          </a:p>
        </p:txBody>
      </p:sp>
      <p:pic>
        <p:nvPicPr>
          <p:cNvPr id="10" name="Picture 9" descr="CTC logo white - clear bkgnd - gif.gif"/>
          <p:cNvPicPr>
            <a:picLocks noChangeAspect="1"/>
          </p:cNvPicPr>
          <p:nvPr/>
        </p:nvPicPr>
        <p:blipFill>
          <a:blip r:embed="rId4" cstate="print"/>
          <a:stretch>
            <a:fillRect/>
          </a:stretch>
        </p:blipFill>
        <p:spPr>
          <a:xfrm>
            <a:off x="78304" y="6579349"/>
            <a:ext cx="217691" cy="217691"/>
          </a:xfrm>
          <a:prstGeom prst="rect">
            <a:avLst/>
          </a:prstGeom>
          <a:effectLst>
            <a:glow rad="63500">
              <a:schemeClr val="bg1">
                <a:lumMod val="65000"/>
                <a:lumOff val="35000"/>
                <a:alpha val="40000"/>
              </a:schemeClr>
            </a:glow>
            <a:outerShdw blurRad="50800" dist="127000" dir="2700000" algn="tl" rotWithShape="0">
              <a:prstClr val="black">
                <a:alpha val="40000"/>
              </a:prstClr>
            </a:outerShdw>
          </a:effectLst>
        </p:spPr>
      </p:pic>
      <p:sp>
        <p:nvSpPr>
          <p:cNvPr id="8" name="Title 1"/>
          <p:cNvSpPr txBox="1">
            <a:spLocks/>
          </p:cNvSpPr>
          <p:nvPr/>
        </p:nvSpPr>
        <p:spPr bwMode="auto">
          <a:xfrm>
            <a:off x="914400" y="533400"/>
            <a:ext cx="7358063" cy="5486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5717" tIns="35717" rIns="35717" bIns="35717" numCol="1" anchor="b" anchorCtr="0" compatLnSpc="1">
            <a:prstTxWarp prst="textNoShape">
              <a:avLst/>
            </a:prstTxWarp>
          </a:bodyPr>
          <a:lstStyle>
            <a:lvl1pPr algn="ctr" rtl="0" fontAlgn="base">
              <a:spcBef>
                <a:spcPct val="0"/>
              </a:spcBef>
              <a:spcAft>
                <a:spcPct val="0"/>
              </a:spcAft>
              <a:defRPr sz="5900">
                <a:solidFill>
                  <a:schemeClr val="tx1"/>
                </a:solidFill>
                <a:latin typeface="+mj-lt"/>
                <a:ea typeface="+mj-ea"/>
                <a:cs typeface="+mj-cs"/>
                <a:sym typeface="Gill Sans" charset="0"/>
              </a:defRPr>
            </a:lvl1pPr>
            <a:lvl2pPr algn="ctr" rtl="0" fontAlgn="base">
              <a:spcBef>
                <a:spcPct val="0"/>
              </a:spcBef>
              <a:spcAft>
                <a:spcPct val="0"/>
              </a:spcAft>
              <a:defRPr sz="5900">
                <a:solidFill>
                  <a:schemeClr val="tx1"/>
                </a:solidFill>
                <a:latin typeface="Gill Sans" charset="0"/>
                <a:sym typeface="Gill Sans" charset="0"/>
              </a:defRPr>
            </a:lvl2pPr>
            <a:lvl3pPr algn="ctr" rtl="0" fontAlgn="base">
              <a:spcBef>
                <a:spcPct val="0"/>
              </a:spcBef>
              <a:spcAft>
                <a:spcPct val="0"/>
              </a:spcAft>
              <a:defRPr sz="5900">
                <a:solidFill>
                  <a:schemeClr val="tx1"/>
                </a:solidFill>
                <a:latin typeface="Gill Sans" charset="0"/>
                <a:sym typeface="Gill Sans" charset="0"/>
              </a:defRPr>
            </a:lvl3pPr>
            <a:lvl4pPr algn="ctr" rtl="0" fontAlgn="base">
              <a:spcBef>
                <a:spcPct val="0"/>
              </a:spcBef>
              <a:spcAft>
                <a:spcPct val="0"/>
              </a:spcAft>
              <a:defRPr sz="5900">
                <a:solidFill>
                  <a:schemeClr val="tx1"/>
                </a:solidFill>
                <a:latin typeface="Gill Sans" charset="0"/>
                <a:sym typeface="Gill Sans" charset="0"/>
              </a:defRPr>
            </a:lvl4pPr>
            <a:lvl5pPr algn="ctr" rtl="0" fontAlgn="base">
              <a:spcBef>
                <a:spcPct val="0"/>
              </a:spcBef>
              <a:spcAft>
                <a:spcPct val="0"/>
              </a:spcAft>
              <a:defRPr sz="5900">
                <a:solidFill>
                  <a:schemeClr val="tx1"/>
                </a:solidFill>
                <a:latin typeface="Gill Sans" charset="0"/>
                <a:sym typeface="Gill Sans" charset="0"/>
              </a:defRPr>
            </a:lvl5pPr>
            <a:lvl6pPr marL="321457" algn="ctr" rtl="0" fontAlgn="base">
              <a:spcBef>
                <a:spcPct val="0"/>
              </a:spcBef>
              <a:spcAft>
                <a:spcPct val="0"/>
              </a:spcAft>
              <a:defRPr sz="5900">
                <a:solidFill>
                  <a:schemeClr val="tx1"/>
                </a:solidFill>
                <a:latin typeface="Gill Sans" charset="0"/>
                <a:sym typeface="Gill Sans" charset="0"/>
              </a:defRPr>
            </a:lvl6pPr>
            <a:lvl7pPr marL="642915" algn="ctr" rtl="0" fontAlgn="base">
              <a:spcBef>
                <a:spcPct val="0"/>
              </a:spcBef>
              <a:spcAft>
                <a:spcPct val="0"/>
              </a:spcAft>
              <a:defRPr sz="5900">
                <a:solidFill>
                  <a:schemeClr val="tx1"/>
                </a:solidFill>
                <a:latin typeface="Gill Sans" charset="0"/>
                <a:sym typeface="Gill Sans" charset="0"/>
              </a:defRPr>
            </a:lvl7pPr>
            <a:lvl8pPr marL="964372" algn="ctr" rtl="0" fontAlgn="base">
              <a:spcBef>
                <a:spcPct val="0"/>
              </a:spcBef>
              <a:spcAft>
                <a:spcPct val="0"/>
              </a:spcAft>
              <a:defRPr sz="5900">
                <a:solidFill>
                  <a:schemeClr val="tx1"/>
                </a:solidFill>
                <a:latin typeface="Gill Sans" charset="0"/>
                <a:sym typeface="Gill Sans" charset="0"/>
              </a:defRPr>
            </a:lvl8pPr>
            <a:lvl9pPr marL="1285829" algn="ctr" rtl="0" fontAlgn="base">
              <a:spcBef>
                <a:spcPct val="0"/>
              </a:spcBef>
              <a:spcAft>
                <a:spcPct val="0"/>
              </a:spcAft>
              <a:defRPr sz="5900">
                <a:solidFill>
                  <a:schemeClr val="tx1"/>
                </a:solidFill>
                <a:latin typeface="Gill Sans" charset="0"/>
                <a:sym typeface="Gill Sans" charset="0"/>
              </a:defRPr>
            </a:lvl9pPr>
          </a:lstStyle>
          <a:p>
            <a:r>
              <a:rPr lang="en-US" sz="4800" dirty="0"/>
              <a:t>This slide is hidden in the slide show mode.</a:t>
            </a:r>
            <a:br>
              <a:rPr lang="en-US" dirty="0"/>
            </a:br>
            <a:br>
              <a:rPr lang="en-US" dirty="0"/>
            </a:br>
            <a:r>
              <a:rPr lang="en-US" dirty="0"/>
              <a:t> </a:t>
            </a:r>
            <a:r>
              <a:rPr lang="en-US" sz="4800" dirty="0"/>
              <a:t>The information here is an appendix on studies on reporting of bullying.</a:t>
            </a:r>
          </a:p>
        </p:txBody>
      </p:sp>
    </p:spTree>
    <p:extLst>
      <p:ext uri="{BB962C8B-B14F-4D97-AF65-F5344CB8AC3E}">
        <p14:creationId xmlns:p14="http://schemas.microsoft.com/office/powerpoint/2010/main" val="325152488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afterEffect">
                                  <p:stCondLst>
                                    <p:cond delay="0"/>
                                  </p:stCondLst>
                                  <p:childTnLst>
                                    <p:set>
                                      <p:cBhvr>
                                        <p:cTn id="6" dur="1" fill="hold">
                                          <p:stCondLst>
                                            <p:cond delay="0"/>
                                          </p:stCondLst>
                                        </p:cTn>
                                        <p:tgtEl>
                                          <p:spTgt spid="32770"/>
                                        </p:tgtEl>
                                        <p:attrNameLst>
                                          <p:attrName>style.visibility</p:attrName>
                                        </p:attrNameLst>
                                      </p:cBhvr>
                                      <p:to>
                                        <p:strVal val="visible"/>
                                      </p:to>
                                    </p:set>
                                    <p:animEffect transition="in" filter="fade">
                                      <p:cBhvr>
                                        <p:cTn id="7" dur="1000"/>
                                        <p:tgtEl>
                                          <p:spTgt spid="32770"/>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49978" y="6268641"/>
            <a:ext cx="258961" cy="455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9" name="TextBox 8"/>
          <p:cNvSpPr txBox="1"/>
          <p:nvPr/>
        </p:nvSpPr>
        <p:spPr>
          <a:xfrm>
            <a:off x="7669484" y="6375797"/>
            <a:ext cx="1042716" cy="326530"/>
          </a:xfrm>
          <a:prstGeom prst="rect">
            <a:avLst/>
          </a:prstGeom>
          <a:noFill/>
        </p:spPr>
        <p:txBody>
          <a:bodyPr wrap="none" lIns="64291" tIns="32146" rIns="64291" bIns="32146" rtlCol="0">
            <a:spAutoFit/>
          </a:bodyPr>
          <a:lstStyle/>
          <a:p>
            <a:r>
              <a:rPr lang="en-US" sz="1700" dirty="0"/>
              <a:t>–  Appx 2</a:t>
            </a:r>
          </a:p>
        </p:txBody>
      </p:sp>
      <p:pic>
        <p:nvPicPr>
          <p:cNvPr id="10" name="Picture 9" descr="CTC logo white - clear bkgnd - gif.gif"/>
          <p:cNvPicPr>
            <a:picLocks noChangeAspect="1"/>
          </p:cNvPicPr>
          <p:nvPr/>
        </p:nvPicPr>
        <p:blipFill>
          <a:blip r:embed="rId4" cstate="print"/>
          <a:stretch>
            <a:fillRect/>
          </a:stretch>
        </p:blipFill>
        <p:spPr>
          <a:xfrm>
            <a:off x="78304" y="6579349"/>
            <a:ext cx="217691" cy="217691"/>
          </a:xfrm>
          <a:prstGeom prst="rect">
            <a:avLst/>
          </a:prstGeom>
          <a:effectLst>
            <a:glow rad="63500">
              <a:schemeClr val="bg1">
                <a:lumMod val="65000"/>
                <a:lumOff val="35000"/>
                <a:alpha val="40000"/>
              </a:schemeClr>
            </a:glow>
            <a:outerShdw blurRad="50800" dist="127000" dir="2700000" algn="tl" rotWithShape="0">
              <a:prstClr val="black">
                <a:alpha val="40000"/>
              </a:prstClr>
            </a:outerShdw>
          </a:effectLst>
        </p:spPr>
      </p:pic>
      <p:sp>
        <p:nvSpPr>
          <p:cNvPr id="8" name="Title 1"/>
          <p:cNvSpPr txBox="1">
            <a:spLocks/>
          </p:cNvSpPr>
          <p:nvPr/>
        </p:nvSpPr>
        <p:spPr bwMode="auto">
          <a:xfrm>
            <a:off x="914400" y="533400"/>
            <a:ext cx="7358063" cy="5486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5717" tIns="35717" rIns="35717" bIns="35717" numCol="1" anchor="b" anchorCtr="0" compatLnSpc="1">
            <a:prstTxWarp prst="textNoShape">
              <a:avLst/>
            </a:prstTxWarp>
          </a:bodyPr>
          <a:lstStyle>
            <a:lvl1pPr algn="ctr" rtl="0" fontAlgn="base">
              <a:spcBef>
                <a:spcPct val="0"/>
              </a:spcBef>
              <a:spcAft>
                <a:spcPct val="0"/>
              </a:spcAft>
              <a:defRPr sz="5900">
                <a:solidFill>
                  <a:schemeClr val="tx1"/>
                </a:solidFill>
                <a:latin typeface="+mj-lt"/>
                <a:ea typeface="+mj-ea"/>
                <a:cs typeface="+mj-cs"/>
                <a:sym typeface="Gill Sans" charset="0"/>
              </a:defRPr>
            </a:lvl1pPr>
            <a:lvl2pPr algn="ctr" rtl="0" fontAlgn="base">
              <a:spcBef>
                <a:spcPct val="0"/>
              </a:spcBef>
              <a:spcAft>
                <a:spcPct val="0"/>
              </a:spcAft>
              <a:defRPr sz="5900">
                <a:solidFill>
                  <a:schemeClr val="tx1"/>
                </a:solidFill>
                <a:latin typeface="Gill Sans" charset="0"/>
                <a:sym typeface="Gill Sans" charset="0"/>
              </a:defRPr>
            </a:lvl2pPr>
            <a:lvl3pPr algn="ctr" rtl="0" fontAlgn="base">
              <a:spcBef>
                <a:spcPct val="0"/>
              </a:spcBef>
              <a:spcAft>
                <a:spcPct val="0"/>
              </a:spcAft>
              <a:defRPr sz="5900">
                <a:solidFill>
                  <a:schemeClr val="tx1"/>
                </a:solidFill>
                <a:latin typeface="Gill Sans" charset="0"/>
                <a:sym typeface="Gill Sans" charset="0"/>
              </a:defRPr>
            </a:lvl3pPr>
            <a:lvl4pPr algn="ctr" rtl="0" fontAlgn="base">
              <a:spcBef>
                <a:spcPct val="0"/>
              </a:spcBef>
              <a:spcAft>
                <a:spcPct val="0"/>
              </a:spcAft>
              <a:defRPr sz="5900">
                <a:solidFill>
                  <a:schemeClr val="tx1"/>
                </a:solidFill>
                <a:latin typeface="Gill Sans" charset="0"/>
                <a:sym typeface="Gill Sans" charset="0"/>
              </a:defRPr>
            </a:lvl4pPr>
            <a:lvl5pPr algn="ctr" rtl="0" fontAlgn="base">
              <a:spcBef>
                <a:spcPct val="0"/>
              </a:spcBef>
              <a:spcAft>
                <a:spcPct val="0"/>
              </a:spcAft>
              <a:defRPr sz="5900">
                <a:solidFill>
                  <a:schemeClr val="tx1"/>
                </a:solidFill>
                <a:latin typeface="Gill Sans" charset="0"/>
                <a:sym typeface="Gill Sans" charset="0"/>
              </a:defRPr>
            </a:lvl5pPr>
            <a:lvl6pPr marL="321457" algn="ctr" rtl="0" fontAlgn="base">
              <a:spcBef>
                <a:spcPct val="0"/>
              </a:spcBef>
              <a:spcAft>
                <a:spcPct val="0"/>
              </a:spcAft>
              <a:defRPr sz="5900">
                <a:solidFill>
                  <a:schemeClr val="tx1"/>
                </a:solidFill>
                <a:latin typeface="Gill Sans" charset="0"/>
                <a:sym typeface="Gill Sans" charset="0"/>
              </a:defRPr>
            </a:lvl6pPr>
            <a:lvl7pPr marL="642915" algn="ctr" rtl="0" fontAlgn="base">
              <a:spcBef>
                <a:spcPct val="0"/>
              </a:spcBef>
              <a:spcAft>
                <a:spcPct val="0"/>
              </a:spcAft>
              <a:defRPr sz="5900">
                <a:solidFill>
                  <a:schemeClr val="tx1"/>
                </a:solidFill>
                <a:latin typeface="Gill Sans" charset="0"/>
                <a:sym typeface="Gill Sans" charset="0"/>
              </a:defRPr>
            </a:lvl7pPr>
            <a:lvl8pPr marL="964372" algn="ctr" rtl="0" fontAlgn="base">
              <a:spcBef>
                <a:spcPct val="0"/>
              </a:spcBef>
              <a:spcAft>
                <a:spcPct val="0"/>
              </a:spcAft>
              <a:defRPr sz="5900">
                <a:solidFill>
                  <a:schemeClr val="tx1"/>
                </a:solidFill>
                <a:latin typeface="Gill Sans" charset="0"/>
                <a:sym typeface="Gill Sans" charset="0"/>
              </a:defRPr>
            </a:lvl8pPr>
            <a:lvl9pPr marL="1285829" algn="ctr" rtl="0" fontAlgn="base">
              <a:spcBef>
                <a:spcPct val="0"/>
              </a:spcBef>
              <a:spcAft>
                <a:spcPct val="0"/>
              </a:spcAft>
              <a:defRPr sz="5900">
                <a:solidFill>
                  <a:schemeClr val="tx1"/>
                </a:solidFill>
                <a:latin typeface="Gill Sans" charset="0"/>
                <a:sym typeface="Gill Sans" charset="0"/>
              </a:defRPr>
            </a:lvl9pPr>
          </a:lstStyle>
          <a:p>
            <a:r>
              <a:rPr lang="en-US" sz="4800" dirty="0"/>
              <a:t>This slide is hidden in the slide show mode.</a:t>
            </a:r>
            <a:br>
              <a:rPr lang="en-US" dirty="0"/>
            </a:br>
            <a:br>
              <a:rPr lang="en-US" dirty="0"/>
            </a:br>
            <a:r>
              <a:rPr lang="en-US" dirty="0"/>
              <a:t> </a:t>
            </a:r>
            <a:r>
              <a:rPr lang="en-US" sz="4800" dirty="0"/>
              <a:t>The information here is an appendix on studies on reporting of bullying.</a:t>
            </a:r>
          </a:p>
        </p:txBody>
      </p:sp>
    </p:spTree>
    <p:extLst>
      <p:ext uri="{BB962C8B-B14F-4D97-AF65-F5344CB8AC3E}">
        <p14:creationId xmlns:p14="http://schemas.microsoft.com/office/powerpoint/2010/main" val="239451383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afterEffect">
                                  <p:stCondLst>
                                    <p:cond delay="0"/>
                                  </p:stCondLst>
                                  <p:childTnLst>
                                    <p:set>
                                      <p:cBhvr>
                                        <p:cTn id="6" dur="1" fill="hold">
                                          <p:stCondLst>
                                            <p:cond delay="0"/>
                                          </p:stCondLst>
                                        </p:cTn>
                                        <p:tgtEl>
                                          <p:spTgt spid="32770"/>
                                        </p:tgtEl>
                                        <p:attrNameLst>
                                          <p:attrName>style.visibility</p:attrName>
                                        </p:attrNameLst>
                                      </p:cBhvr>
                                      <p:to>
                                        <p:strVal val="visible"/>
                                      </p:to>
                                    </p:set>
                                    <p:animEffect transition="in" filter="fade">
                                      <p:cBhvr>
                                        <p:cTn id="7" dur="1000"/>
                                        <p:tgtEl>
                                          <p:spTgt spid="32770"/>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49978" y="6268641"/>
            <a:ext cx="258961" cy="455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9" name="TextBox 8"/>
          <p:cNvSpPr txBox="1"/>
          <p:nvPr/>
        </p:nvSpPr>
        <p:spPr>
          <a:xfrm>
            <a:off x="7656784" y="6375797"/>
            <a:ext cx="1042716" cy="326530"/>
          </a:xfrm>
          <a:prstGeom prst="rect">
            <a:avLst/>
          </a:prstGeom>
          <a:noFill/>
        </p:spPr>
        <p:txBody>
          <a:bodyPr wrap="none" lIns="64291" tIns="32146" rIns="64291" bIns="32146" rtlCol="0">
            <a:spAutoFit/>
          </a:bodyPr>
          <a:lstStyle/>
          <a:p>
            <a:r>
              <a:rPr lang="en-US" sz="1700" dirty="0"/>
              <a:t>–  Appx 2</a:t>
            </a:r>
          </a:p>
        </p:txBody>
      </p:sp>
      <p:pic>
        <p:nvPicPr>
          <p:cNvPr id="10" name="Picture 9" descr="CTC logo white - clear bkgnd - gif.gif"/>
          <p:cNvPicPr>
            <a:picLocks noChangeAspect="1"/>
          </p:cNvPicPr>
          <p:nvPr/>
        </p:nvPicPr>
        <p:blipFill>
          <a:blip r:embed="rId4" cstate="print"/>
          <a:stretch>
            <a:fillRect/>
          </a:stretch>
        </p:blipFill>
        <p:spPr>
          <a:xfrm>
            <a:off x="78304" y="6579349"/>
            <a:ext cx="217691" cy="217691"/>
          </a:xfrm>
          <a:prstGeom prst="rect">
            <a:avLst/>
          </a:prstGeom>
          <a:effectLst>
            <a:glow rad="63500">
              <a:schemeClr val="bg1">
                <a:lumMod val="65000"/>
                <a:lumOff val="35000"/>
                <a:alpha val="40000"/>
              </a:schemeClr>
            </a:glow>
            <a:outerShdw blurRad="50800" dist="127000" dir="2700000" algn="tl" rotWithShape="0">
              <a:prstClr val="black">
                <a:alpha val="40000"/>
              </a:prstClr>
            </a:outerShdw>
          </a:effectLst>
        </p:spPr>
      </p:pic>
      <p:sp>
        <p:nvSpPr>
          <p:cNvPr id="8" name="Title 1"/>
          <p:cNvSpPr txBox="1">
            <a:spLocks/>
          </p:cNvSpPr>
          <p:nvPr/>
        </p:nvSpPr>
        <p:spPr bwMode="auto">
          <a:xfrm>
            <a:off x="914400" y="533400"/>
            <a:ext cx="7358063" cy="5486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5717" tIns="35717" rIns="35717" bIns="35717" numCol="1" anchor="b" anchorCtr="0" compatLnSpc="1">
            <a:prstTxWarp prst="textNoShape">
              <a:avLst/>
            </a:prstTxWarp>
          </a:bodyPr>
          <a:lstStyle>
            <a:lvl1pPr algn="ctr" rtl="0" fontAlgn="base">
              <a:spcBef>
                <a:spcPct val="0"/>
              </a:spcBef>
              <a:spcAft>
                <a:spcPct val="0"/>
              </a:spcAft>
              <a:defRPr sz="5900">
                <a:solidFill>
                  <a:schemeClr val="tx1"/>
                </a:solidFill>
                <a:latin typeface="+mj-lt"/>
                <a:ea typeface="+mj-ea"/>
                <a:cs typeface="+mj-cs"/>
                <a:sym typeface="Gill Sans" charset="0"/>
              </a:defRPr>
            </a:lvl1pPr>
            <a:lvl2pPr algn="ctr" rtl="0" fontAlgn="base">
              <a:spcBef>
                <a:spcPct val="0"/>
              </a:spcBef>
              <a:spcAft>
                <a:spcPct val="0"/>
              </a:spcAft>
              <a:defRPr sz="5900">
                <a:solidFill>
                  <a:schemeClr val="tx1"/>
                </a:solidFill>
                <a:latin typeface="Gill Sans" charset="0"/>
                <a:sym typeface="Gill Sans" charset="0"/>
              </a:defRPr>
            </a:lvl2pPr>
            <a:lvl3pPr algn="ctr" rtl="0" fontAlgn="base">
              <a:spcBef>
                <a:spcPct val="0"/>
              </a:spcBef>
              <a:spcAft>
                <a:spcPct val="0"/>
              </a:spcAft>
              <a:defRPr sz="5900">
                <a:solidFill>
                  <a:schemeClr val="tx1"/>
                </a:solidFill>
                <a:latin typeface="Gill Sans" charset="0"/>
                <a:sym typeface="Gill Sans" charset="0"/>
              </a:defRPr>
            </a:lvl3pPr>
            <a:lvl4pPr algn="ctr" rtl="0" fontAlgn="base">
              <a:spcBef>
                <a:spcPct val="0"/>
              </a:spcBef>
              <a:spcAft>
                <a:spcPct val="0"/>
              </a:spcAft>
              <a:defRPr sz="5900">
                <a:solidFill>
                  <a:schemeClr val="tx1"/>
                </a:solidFill>
                <a:latin typeface="Gill Sans" charset="0"/>
                <a:sym typeface="Gill Sans" charset="0"/>
              </a:defRPr>
            </a:lvl4pPr>
            <a:lvl5pPr algn="ctr" rtl="0" fontAlgn="base">
              <a:spcBef>
                <a:spcPct val="0"/>
              </a:spcBef>
              <a:spcAft>
                <a:spcPct val="0"/>
              </a:spcAft>
              <a:defRPr sz="5900">
                <a:solidFill>
                  <a:schemeClr val="tx1"/>
                </a:solidFill>
                <a:latin typeface="Gill Sans" charset="0"/>
                <a:sym typeface="Gill Sans" charset="0"/>
              </a:defRPr>
            </a:lvl5pPr>
            <a:lvl6pPr marL="321457" algn="ctr" rtl="0" fontAlgn="base">
              <a:spcBef>
                <a:spcPct val="0"/>
              </a:spcBef>
              <a:spcAft>
                <a:spcPct val="0"/>
              </a:spcAft>
              <a:defRPr sz="5900">
                <a:solidFill>
                  <a:schemeClr val="tx1"/>
                </a:solidFill>
                <a:latin typeface="Gill Sans" charset="0"/>
                <a:sym typeface="Gill Sans" charset="0"/>
              </a:defRPr>
            </a:lvl6pPr>
            <a:lvl7pPr marL="642915" algn="ctr" rtl="0" fontAlgn="base">
              <a:spcBef>
                <a:spcPct val="0"/>
              </a:spcBef>
              <a:spcAft>
                <a:spcPct val="0"/>
              </a:spcAft>
              <a:defRPr sz="5900">
                <a:solidFill>
                  <a:schemeClr val="tx1"/>
                </a:solidFill>
                <a:latin typeface="Gill Sans" charset="0"/>
                <a:sym typeface="Gill Sans" charset="0"/>
              </a:defRPr>
            </a:lvl7pPr>
            <a:lvl8pPr marL="964372" algn="ctr" rtl="0" fontAlgn="base">
              <a:spcBef>
                <a:spcPct val="0"/>
              </a:spcBef>
              <a:spcAft>
                <a:spcPct val="0"/>
              </a:spcAft>
              <a:defRPr sz="5900">
                <a:solidFill>
                  <a:schemeClr val="tx1"/>
                </a:solidFill>
                <a:latin typeface="Gill Sans" charset="0"/>
                <a:sym typeface="Gill Sans" charset="0"/>
              </a:defRPr>
            </a:lvl8pPr>
            <a:lvl9pPr marL="1285829" algn="ctr" rtl="0" fontAlgn="base">
              <a:spcBef>
                <a:spcPct val="0"/>
              </a:spcBef>
              <a:spcAft>
                <a:spcPct val="0"/>
              </a:spcAft>
              <a:defRPr sz="5900">
                <a:solidFill>
                  <a:schemeClr val="tx1"/>
                </a:solidFill>
                <a:latin typeface="Gill Sans" charset="0"/>
                <a:sym typeface="Gill Sans" charset="0"/>
              </a:defRPr>
            </a:lvl9pPr>
          </a:lstStyle>
          <a:p>
            <a:r>
              <a:rPr lang="en-US" sz="4800" dirty="0"/>
              <a:t>This slide is hidden in the slide show mode.</a:t>
            </a:r>
            <a:br>
              <a:rPr lang="en-US" dirty="0"/>
            </a:br>
            <a:br>
              <a:rPr lang="en-US" dirty="0"/>
            </a:br>
            <a:r>
              <a:rPr lang="en-US" dirty="0"/>
              <a:t> </a:t>
            </a:r>
            <a:r>
              <a:rPr lang="en-US" sz="4800" dirty="0"/>
              <a:t>The information here is an appendix on studies on reporting of bullying.</a:t>
            </a:r>
          </a:p>
        </p:txBody>
      </p:sp>
    </p:spTree>
    <p:extLst>
      <p:ext uri="{BB962C8B-B14F-4D97-AF65-F5344CB8AC3E}">
        <p14:creationId xmlns:p14="http://schemas.microsoft.com/office/powerpoint/2010/main" val="148728213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afterEffect">
                                  <p:stCondLst>
                                    <p:cond delay="0"/>
                                  </p:stCondLst>
                                  <p:childTnLst>
                                    <p:set>
                                      <p:cBhvr>
                                        <p:cTn id="6" dur="1" fill="hold">
                                          <p:stCondLst>
                                            <p:cond delay="0"/>
                                          </p:stCondLst>
                                        </p:cTn>
                                        <p:tgtEl>
                                          <p:spTgt spid="32770"/>
                                        </p:tgtEl>
                                        <p:attrNameLst>
                                          <p:attrName>style.visibility</p:attrName>
                                        </p:attrNameLst>
                                      </p:cBhvr>
                                      <p:to>
                                        <p:strVal val="visible"/>
                                      </p:to>
                                    </p:set>
                                    <p:animEffect transition="in" filter="fade">
                                      <p:cBhvr>
                                        <p:cTn id="7" dur="1000"/>
                                        <p:tgtEl>
                                          <p:spTgt spid="32770"/>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13" name="Group 12"/>
          <p:cNvGrpSpPr/>
          <p:nvPr/>
        </p:nvGrpSpPr>
        <p:grpSpPr>
          <a:xfrm>
            <a:off x="5190421" y="232716"/>
            <a:ext cx="3906030" cy="2571750"/>
            <a:chOff x="5190421" y="232716"/>
            <a:chExt cx="3906030" cy="2571750"/>
          </a:xfrm>
        </p:grpSpPr>
        <p:grpSp>
          <p:nvGrpSpPr>
            <p:cNvPr id="8" name="Group 7"/>
            <p:cNvGrpSpPr/>
            <p:nvPr/>
          </p:nvGrpSpPr>
          <p:grpSpPr>
            <a:xfrm>
              <a:off x="5190421" y="232716"/>
              <a:ext cx="3906030" cy="2571750"/>
              <a:chOff x="5190421" y="232716"/>
              <a:chExt cx="3906030" cy="2571750"/>
            </a:xfrm>
          </p:grpSpPr>
          <p:sp>
            <p:nvSpPr>
              <p:cNvPr id="4" name="Freeform 3"/>
              <p:cNvSpPr/>
              <p:nvPr/>
            </p:nvSpPr>
            <p:spPr bwMode="auto">
              <a:xfrm>
                <a:off x="5288280" y="563880"/>
                <a:ext cx="3680460" cy="1905000"/>
              </a:xfrm>
              <a:custGeom>
                <a:avLst/>
                <a:gdLst>
                  <a:gd name="connsiteX0" fmla="*/ 7620 w 3680460"/>
                  <a:gd name="connsiteY0" fmla="*/ 198120 h 1905000"/>
                  <a:gd name="connsiteX1" fmla="*/ 7620 w 3680460"/>
                  <a:gd name="connsiteY1" fmla="*/ 198120 h 1905000"/>
                  <a:gd name="connsiteX2" fmla="*/ 15240 w 3680460"/>
                  <a:gd name="connsiteY2" fmla="*/ 274320 h 1905000"/>
                  <a:gd name="connsiteX3" fmla="*/ 22860 w 3680460"/>
                  <a:gd name="connsiteY3" fmla="*/ 297180 h 1905000"/>
                  <a:gd name="connsiteX4" fmla="*/ 30480 w 3680460"/>
                  <a:gd name="connsiteY4" fmla="*/ 449580 h 1905000"/>
                  <a:gd name="connsiteX5" fmla="*/ 45720 w 3680460"/>
                  <a:gd name="connsiteY5" fmla="*/ 510540 h 1905000"/>
                  <a:gd name="connsiteX6" fmla="*/ 53340 w 3680460"/>
                  <a:gd name="connsiteY6" fmla="*/ 579120 h 1905000"/>
                  <a:gd name="connsiteX7" fmla="*/ 68580 w 3680460"/>
                  <a:gd name="connsiteY7" fmla="*/ 624840 h 1905000"/>
                  <a:gd name="connsiteX8" fmla="*/ 83820 w 3680460"/>
                  <a:gd name="connsiteY8" fmla="*/ 693420 h 1905000"/>
                  <a:gd name="connsiteX9" fmla="*/ 99060 w 3680460"/>
                  <a:gd name="connsiteY9" fmla="*/ 739140 h 1905000"/>
                  <a:gd name="connsiteX10" fmla="*/ 114300 w 3680460"/>
                  <a:gd name="connsiteY10" fmla="*/ 784860 h 1905000"/>
                  <a:gd name="connsiteX11" fmla="*/ 121920 w 3680460"/>
                  <a:gd name="connsiteY11" fmla="*/ 807720 h 1905000"/>
                  <a:gd name="connsiteX12" fmla="*/ 137160 w 3680460"/>
                  <a:gd name="connsiteY12" fmla="*/ 891540 h 1905000"/>
                  <a:gd name="connsiteX13" fmla="*/ 144780 w 3680460"/>
                  <a:gd name="connsiteY13" fmla="*/ 922020 h 1905000"/>
                  <a:gd name="connsiteX14" fmla="*/ 152400 w 3680460"/>
                  <a:gd name="connsiteY14" fmla="*/ 1066800 h 1905000"/>
                  <a:gd name="connsiteX15" fmla="*/ 167640 w 3680460"/>
                  <a:gd name="connsiteY15" fmla="*/ 1112520 h 1905000"/>
                  <a:gd name="connsiteX16" fmla="*/ 190500 w 3680460"/>
                  <a:gd name="connsiteY16" fmla="*/ 1173480 h 1905000"/>
                  <a:gd name="connsiteX17" fmla="*/ 198120 w 3680460"/>
                  <a:gd name="connsiteY17" fmla="*/ 1219200 h 1905000"/>
                  <a:gd name="connsiteX18" fmla="*/ 213360 w 3680460"/>
                  <a:gd name="connsiteY18" fmla="*/ 1280160 h 1905000"/>
                  <a:gd name="connsiteX19" fmla="*/ 220980 w 3680460"/>
                  <a:gd name="connsiteY19" fmla="*/ 1341120 h 1905000"/>
                  <a:gd name="connsiteX20" fmla="*/ 228600 w 3680460"/>
                  <a:gd name="connsiteY20" fmla="*/ 1363980 h 1905000"/>
                  <a:gd name="connsiteX21" fmla="*/ 236220 w 3680460"/>
                  <a:gd name="connsiteY21" fmla="*/ 1394460 h 1905000"/>
                  <a:gd name="connsiteX22" fmla="*/ 251460 w 3680460"/>
                  <a:gd name="connsiteY22" fmla="*/ 1493520 h 1905000"/>
                  <a:gd name="connsiteX23" fmla="*/ 266700 w 3680460"/>
                  <a:gd name="connsiteY23" fmla="*/ 1539240 h 1905000"/>
                  <a:gd name="connsiteX24" fmla="*/ 289560 w 3680460"/>
                  <a:gd name="connsiteY24" fmla="*/ 1615440 h 1905000"/>
                  <a:gd name="connsiteX25" fmla="*/ 304800 w 3680460"/>
                  <a:gd name="connsiteY25" fmla="*/ 1638300 h 1905000"/>
                  <a:gd name="connsiteX26" fmla="*/ 312420 w 3680460"/>
                  <a:gd name="connsiteY26" fmla="*/ 1676400 h 1905000"/>
                  <a:gd name="connsiteX27" fmla="*/ 320040 w 3680460"/>
                  <a:gd name="connsiteY27" fmla="*/ 1699260 h 1905000"/>
                  <a:gd name="connsiteX28" fmla="*/ 327660 w 3680460"/>
                  <a:gd name="connsiteY28" fmla="*/ 1744980 h 1905000"/>
                  <a:gd name="connsiteX29" fmla="*/ 358140 w 3680460"/>
                  <a:gd name="connsiteY29" fmla="*/ 1821180 h 1905000"/>
                  <a:gd name="connsiteX30" fmla="*/ 495300 w 3680460"/>
                  <a:gd name="connsiteY30" fmla="*/ 1813560 h 1905000"/>
                  <a:gd name="connsiteX31" fmla="*/ 518160 w 3680460"/>
                  <a:gd name="connsiteY31" fmla="*/ 1798320 h 1905000"/>
                  <a:gd name="connsiteX32" fmla="*/ 548640 w 3680460"/>
                  <a:gd name="connsiteY32" fmla="*/ 1790700 h 1905000"/>
                  <a:gd name="connsiteX33" fmla="*/ 594360 w 3680460"/>
                  <a:gd name="connsiteY33" fmla="*/ 1767840 h 1905000"/>
                  <a:gd name="connsiteX34" fmla="*/ 640080 w 3680460"/>
                  <a:gd name="connsiteY34" fmla="*/ 1744980 h 1905000"/>
                  <a:gd name="connsiteX35" fmla="*/ 693420 w 3680460"/>
                  <a:gd name="connsiteY35" fmla="*/ 1737360 h 1905000"/>
                  <a:gd name="connsiteX36" fmla="*/ 739140 w 3680460"/>
                  <a:gd name="connsiteY36" fmla="*/ 1722120 h 1905000"/>
                  <a:gd name="connsiteX37" fmla="*/ 762000 w 3680460"/>
                  <a:gd name="connsiteY37" fmla="*/ 1714500 h 1905000"/>
                  <a:gd name="connsiteX38" fmla="*/ 807720 w 3680460"/>
                  <a:gd name="connsiteY38" fmla="*/ 1691640 h 1905000"/>
                  <a:gd name="connsiteX39" fmla="*/ 899160 w 3680460"/>
                  <a:gd name="connsiteY39" fmla="*/ 1684020 h 1905000"/>
                  <a:gd name="connsiteX40" fmla="*/ 937260 w 3680460"/>
                  <a:gd name="connsiteY40" fmla="*/ 1676400 h 1905000"/>
                  <a:gd name="connsiteX41" fmla="*/ 1112520 w 3680460"/>
                  <a:gd name="connsiteY41" fmla="*/ 1661160 h 1905000"/>
                  <a:gd name="connsiteX42" fmla="*/ 1402080 w 3680460"/>
                  <a:gd name="connsiteY42" fmla="*/ 1668780 h 1905000"/>
                  <a:gd name="connsiteX43" fmla="*/ 1424940 w 3680460"/>
                  <a:gd name="connsiteY43" fmla="*/ 1676400 h 1905000"/>
                  <a:gd name="connsiteX44" fmla="*/ 1447800 w 3680460"/>
                  <a:gd name="connsiteY44" fmla="*/ 1691640 h 1905000"/>
                  <a:gd name="connsiteX45" fmla="*/ 1463040 w 3680460"/>
                  <a:gd name="connsiteY45" fmla="*/ 1714500 h 1905000"/>
                  <a:gd name="connsiteX46" fmla="*/ 1485900 w 3680460"/>
                  <a:gd name="connsiteY46" fmla="*/ 1767840 h 1905000"/>
                  <a:gd name="connsiteX47" fmla="*/ 1531620 w 3680460"/>
                  <a:gd name="connsiteY47" fmla="*/ 1798320 h 1905000"/>
                  <a:gd name="connsiteX48" fmla="*/ 1554480 w 3680460"/>
                  <a:gd name="connsiteY48" fmla="*/ 1805940 h 1905000"/>
                  <a:gd name="connsiteX49" fmla="*/ 1714500 w 3680460"/>
                  <a:gd name="connsiteY49" fmla="*/ 1821180 h 1905000"/>
                  <a:gd name="connsiteX50" fmla="*/ 1744980 w 3680460"/>
                  <a:gd name="connsiteY50" fmla="*/ 1828800 h 1905000"/>
                  <a:gd name="connsiteX51" fmla="*/ 1897380 w 3680460"/>
                  <a:gd name="connsiteY51" fmla="*/ 1813560 h 1905000"/>
                  <a:gd name="connsiteX52" fmla="*/ 1920240 w 3680460"/>
                  <a:gd name="connsiteY52" fmla="*/ 1798320 h 1905000"/>
                  <a:gd name="connsiteX53" fmla="*/ 1973580 w 3680460"/>
                  <a:gd name="connsiteY53" fmla="*/ 1760220 h 1905000"/>
                  <a:gd name="connsiteX54" fmla="*/ 2049780 w 3680460"/>
                  <a:gd name="connsiteY54" fmla="*/ 1714500 h 1905000"/>
                  <a:gd name="connsiteX55" fmla="*/ 2072640 w 3680460"/>
                  <a:gd name="connsiteY55" fmla="*/ 1699260 h 1905000"/>
                  <a:gd name="connsiteX56" fmla="*/ 2133600 w 3680460"/>
                  <a:gd name="connsiteY56" fmla="*/ 1668780 h 1905000"/>
                  <a:gd name="connsiteX57" fmla="*/ 2354580 w 3680460"/>
                  <a:gd name="connsiteY57" fmla="*/ 1676400 h 1905000"/>
                  <a:gd name="connsiteX58" fmla="*/ 2392680 w 3680460"/>
                  <a:gd name="connsiteY58" fmla="*/ 1706880 h 1905000"/>
                  <a:gd name="connsiteX59" fmla="*/ 2438400 w 3680460"/>
                  <a:gd name="connsiteY59" fmla="*/ 1737360 h 1905000"/>
                  <a:gd name="connsiteX60" fmla="*/ 2461260 w 3680460"/>
                  <a:gd name="connsiteY60" fmla="*/ 1752600 h 1905000"/>
                  <a:gd name="connsiteX61" fmla="*/ 2476500 w 3680460"/>
                  <a:gd name="connsiteY61" fmla="*/ 1775460 h 1905000"/>
                  <a:gd name="connsiteX62" fmla="*/ 2529840 w 3680460"/>
                  <a:gd name="connsiteY62" fmla="*/ 1798320 h 1905000"/>
                  <a:gd name="connsiteX63" fmla="*/ 2575560 w 3680460"/>
                  <a:gd name="connsiteY63" fmla="*/ 1828800 h 1905000"/>
                  <a:gd name="connsiteX64" fmla="*/ 2613660 w 3680460"/>
                  <a:gd name="connsiteY64" fmla="*/ 1866900 h 1905000"/>
                  <a:gd name="connsiteX65" fmla="*/ 2674620 w 3680460"/>
                  <a:gd name="connsiteY65" fmla="*/ 1882140 h 1905000"/>
                  <a:gd name="connsiteX66" fmla="*/ 2834640 w 3680460"/>
                  <a:gd name="connsiteY66" fmla="*/ 1905000 h 1905000"/>
                  <a:gd name="connsiteX67" fmla="*/ 2948940 w 3680460"/>
                  <a:gd name="connsiteY67" fmla="*/ 1897380 h 1905000"/>
                  <a:gd name="connsiteX68" fmla="*/ 2994660 w 3680460"/>
                  <a:gd name="connsiteY68" fmla="*/ 1889760 h 1905000"/>
                  <a:gd name="connsiteX69" fmla="*/ 3070860 w 3680460"/>
                  <a:gd name="connsiteY69" fmla="*/ 1874520 h 1905000"/>
                  <a:gd name="connsiteX70" fmla="*/ 3345180 w 3680460"/>
                  <a:gd name="connsiteY70" fmla="*/ 1866900 h 1905000"/>
                  <a:gd name="connsiteX71" fmla="*/ 3467100 w 3680460"/>
                  <a:gd name="connsiteY71" fmla="*/ 1851660 h 1905000"/>
                  <a:gd name="connsiteX72" fmla="*/ 3489960 w 3680460"/>
                  <a:gd name="connsiteY72" fmla="*/ 1836420 h 1905000"/>
                  <a:gd name="connsiteX73" fmla="*/ 3505200 w 3680460"/>
                  <a:gd name="connsiteY73" fmla="*/ 1813560 h 1905000"/>
                  <a:gd name="connsiteX74" fmla="*/ 3528060 w 3680460"/>
                  <a:gd name="connsiteY74" fmla="*/ 1805940 h 1905000"/>
                  <a:gd name="connsiteX75" fmla="*/ 3535680 w 3680460"/>
                  <a:gd name="connsiteY75" fmla="*/ 1783080 h 1905000"/>
                  <a:gd name="connsiteX76" fmla="*/ 3634740 w 3680460"/>
                  <a:gd name="connsiteY76" fmla="*/ 1744980 h 1905000"/>
                  <a:gd name="connsiteX77" fmla="*/ 3665220 w 3680460"/>
                  <a:gd name="connsiteY77" fmla="*/ 1699260 h 1905000"/>
                  <a:gd name="connsiteX78" fmla="*/ 3680460 w 3680460"/>
                  <a:gd name="connsiteY78" fmla="*/ 1676400 h 1905000"/>
                  <a:gd name="connsiteX79" fmla="*/ 3665220 w 3680460"/>
                  <a:gd name="connsiteY79" fmla="*/ 1615440 h 1905000"/>
                  <a:gd name="connsiteX80" fmla="*/ 3649980 w 3680460"/>
                  <a:gd name="connsiteY80" fmla="*/ 1592580 h 1905000"/>
                  <a:gd name="connsiteX81" fmla="*/ 3634740 w 3680460"/>
                  <a:gd name="connsiteY81" fmla="*/ 1546860 h 1905000"/>
                  <a:gd name="connsiteX82" fmla="*/ 3619500 w 3680460"/>
                  <a:gd name="connsiteY82" fmla="*/ 1493520 h 1905000"/>
                  <a:gd name="connsiteX83" fmla="*/ 3611880 w 3680460"/>
                  <a:gd name="connsiteY83" fmla="*/ 1264920 h 1905000"/>
                  <a:gd name="connsiteX84" fmla="*/ 3604260 w 3680460"/>
                  <a:gd name="connsiteY84" fmla="*/ 1242060 h 1905000"/>
                  <a:gd name="connsiteX85" fmla="*/ 3589020 w 3680460"/>
                  <a:gd name="connsiteY85" fmla="*/ 1150620 h 1905000"/>
                  <a:gd name="connsiteX86" fmla="*/ 3581400 w 3680460"/>
                  <a:gd name="connsiteY86" fmla="*/ 1127760 h 1905000"/>
                  <a:gd name="connsiteX87" fmla="*/ 3573780 w 3680460"/>
                  <a:gd name="connsiteY87" fmla="*/ 1097280 h 1905000"/>
                  <a:gd name="connsiteX88" fmla="*/ 3558540 w 3680460"/>
                  <a:gd name="connsiteY88" fmla="*/ 1074420 h 1905000"/>
                  <a:gd name="connsiteX89" fmla="*/ 3550920 w 3680460"/>
                  <a:gd name="connsiteY89" fmla="*/ 1051560 h 1905000"/>
                  <a:gd name="connsiteX90" fmla="*/ 3535680 w 3680460"/>
                  <a:gd name="connsiteY90" fmla="*/ 1028700 h 1905000"/>
                  <a:gd name="connsiteX91" fmla="*/ 3520440 w 3680460"/>
                  <a:gd name="connsiteY91" fmla="*/ 982980 h 1905000"/>
                  <a:gd name="connsiteX92" fmla="*/ 3505200 w 3680460"/>
                  <a:gd name="connsiteY92" fmla="*/ 960120 h 1905000"/>
                  <a:gd name="connsiteX93" fmla="*/ 3489960 w 3680460"/>
                  <a:gd name="connsiteY93" fmla="*/ 914400 h 1905000"/>
                  <a:gd name="connsiteX94" fmla="*/ 3482340 w 3680460"/>
                  <a:gd name="connsiteY94" fmla="*/ 891540 h 1905000"/>
                  <a:gd name="connsiteX95" fmla="*/ 3474720 w 3680460"/>
                  <a:gd name="connsiteY95" fmla="*/ 868680 h 1905000"/>
                  <a:gd name="connsiteX96" fmla="*/ 3467100 w 3680460"/>
                  <a:gd name="connsiteY96" fmla="*/ 838200 h 1905000"/>
                  <a:gd name="connsiteX97" fmla="*/ 3474720 w 3680460"/>
                  <a:gd name="connsiteY97" fmla="*/ 762000 h 1905000"/>
                  <a:gd name="connsiteX98" fmla="*/ 3497580 w 3680460"/>
                  <a:gd name="connsiteY98" fmla="*/ 754380 h 1905000"/>
                  <a:gd name="connsiteX99" fmla="*/ 3482340 w 3680460"/>
                  <a:gd name="connsiteY99" fmla="*/ 579120 h 1905000"/>
                  <a:gd name="connsiteX100" fmla="*/ 3474720 w 3680460"/>
                  <a:gd name="connsiteY100" fmla="*/ 381000 h 1905000"/>
                  <a:gd name="connsiteX101" fmla="*/ 3451860 w 3680460"/>
                  <a:gd name="connsiteY101" fmla="*/ 335280 h 1905000"/>
                  <a:gd name="connsiteX102" fmla="*/ 3436620 w 3680460"/>
                  <a:gd name="connsiteY102" fmla="*/ 289560 h 1905000"/>
                  <a:gd name="connsiteX103" fmla="*/ 3421380 w 3680460"/>
                  <a:gd name="connsiteY103" fmla="*/ 259080 h 1905000"/>
                  <a:gd name="connsiteX104" fmla="*/ 3406140 w 3680460"/>
                  <a:gd name="connsiteY104" fmla="*/ 213360 h 1905000"/>
                  <a:gd name="connsiteX105" fmla="*/ 3375660 w 3680460"/>
                  <a:gd name="connsiteY105" fmla="*/ 190500 h 1905000"/>
                  <a:gd name="connsiteX106" fmla="*/ 3352800 w 3680460"/>
                  <a:gd name="connsiteY106" fmla="*/ 167640 h 1905000"/>
                  <a:gd name="connsiteX107" fmla="*/ 3307080 w 3680460"/>
                  <a:gd name="connsiteY107" fmla="*/ 137160 h 1905000"/>
                  <a:gd name="connsiteX108" fmla="*/ 3276600 w 3680460"/>
                  <a:gd name="connsiteY108" fmla="*/ 106680 h 1905000"/>
                  <a:gd name="connsiteX109" fmla="*/ 3246120 w 3680460"/>
                  <a:gd name="connsiteY109" fmla="*/ 99060 h 1905000"/>
                  <a:gd name="connsiteX110" fmla="*/ 3185160 w 3680460"/>
                  <a:gd name="connsiteY110" fmla="*/ 76200 h 1905000"/>
                  <a:gd name="connsiteX111" fmla="*/ 3162300 w 3680460"/>
                  <a:gd name="connsiteY111" fmla="*/ 68580 h 1905000"/>
                  <a:gd name="connsiteX112" fmla="*/ 2971800 w 3680460"/>
                  <a:gd name="connsiteY112" fmla="*/ 60960 h 1905000"/>
                  <a:gd name="connsiteX113" fmla="*/ 2918460 w 3680460"/>
                  <a:gd name="connsiteY113" fmla="*/ 53340 h 1905000"/>
                  <a:gd name="connsiteX114" fmla="*/ 2872740 w 3680460"/>
                  <a:gd name="connsiteY114" fmla="*/ 45720 h 1905000"/>
                  <a:gd name="connsiteX115" fmla="*/ 2804160 w 3680460"/>
                  <a:gd name="connsiteY115" fmla="*/ 38100 h 1905000"/>
                  <a:gd name="connsiteX116" fmla="*/ 2750820 w 3680460"/>
                  <a:gd name="connsiteY116" fmla="*/ 30480 h 1905000"/>
                  <a:gd name="connsiteX117" fmla="*/ 2423160 w 3680460"/>
                  <a:gd name="connsiteY117" fmla="*/ 60960 h 1905000"/>
                  <a:gd name="connsiteX118" fmla="*/ 2407920 w 3680460"/>
                  <a:gd name="connsiteY118" fmla="*/ 83820 h 1905000"/>
                  <a:gd name="connsiteX119" fmla="*/ 2400300 w 3680460"/>
                  <a:gd name="connsiteY119" fmla="*/ 152400 h 1905000"/>
                  <a:gd name="connsiteX120" fmla="*/ 2377440 w 3680460"/>
                  <a:gd name="connsiteY120" fmla="*/ 167640 h 1905000"/>
                  <a:gd name="connsiteX121" fmla="*/ 2324100 w 3680460"/>
                  <a:gd name="connsiteY121" fmla="*/ 190500 h 1905000"/>
                  <a:gd name="connsiteX122" fmla="*/ 2263140 w 3680460"/>
                  <a:gd name="connsiteY122" fmla="*/ 175260 h 1905000"/>
                  <a:gd name="connsiteX123" fmla="*/ 2240280 w 3680460"/>
                  <a:gd name="connsiteY123" fmla="*/ 160020 h 1905000"/>
                  <a:gd name="connsiteX124" fmla="*/ 2202180 w 3680460"/>
                  <a:gd name="connsiteY124" fmla="*/ 114300 h 1905000"/>
                  <a:gd name="connsiteX125" fmla="*/ 2179320 w 3680460"/>
                  <a:gd name="connsiteY125" fmla="*/ 99060 h 1905000"/>
                  <a:gd name="connsiteX126" fmla="*/ 2125980 w 3680460"/>
                  <a:gd name="connsiteY126" fmla="*/ 68580 h 1905000"/>
                  <a:gd name="connsiteX127" fmla="*/ 2103120 w 3680460"/>
                  <a:gd name="connsiteY127" fmla="*/ 45720 h 1905000"/>
                  <a:gd name="connsiteX128" fmla="*/ 2057400 w 3680460"/>
                  <a:gd name="connsiteY128" fmla="*/ 30480 h 1905000"/>
                  <a:gd name="connsiteX129" fmla="*/ 1958340 w 3680460"/>
                  <a:gd name="connsiteY129" fmla="*/ 15240 h 1905000"/>
                  <a:gd name="connsiteX130" fmla="*/ 1897380 w 3680460"/>
                  <a:gd name="connsiteY130" fmla="*/ 0 h 1905000"/>
                  <a:gd name="connsiteX131" fmla="*/ 1531620 w 3680460"/>
                  <a:gd name="connsiteY131" fmla="*/ 7620 h 1905000"/>
                  <a:gd name="connsiteX132" fmla="*/ 1478280 w 3680460"/>
                  <a:gd name="connsiteY132" fmla="*/ 30480 h 1905000"/>
                  <a:gd name="connsiteX133" fmla="*/ 1455420 w 3680460"/>
                  <a:gd name="connsiteY133" fmla="*/ 45720 h 1905000"/>
                  <a:gd name="connsiteX134" fmla="*/ 1424940 w 3680460"/>
                  <a:gd name="connsiteY134" fmla="*/ 53340 h 1905000"/>
                  <a:gd name="connsiteX135" fmla="*/ 1371600 w 3680460"/>
                  <a:gd name="connsiteY135" fmla="*/ 76200 h 1905000"/>
                  <a:gd name="connsiteX136" fmla="*/ 1348740 w 3680460"/>
                  <a:gd name="connsiteY136" fmla="*/ 91440 h 1905000"/>
                  <a:gd name="connsiteX137" fmla="*/ 1242060 w 3680460"/>
                  <a:gd name="connsiteY137" fmla="*/ 137160 h 1905000"/>
                  <a:gd name="connsiteX138" fmla="*/ 1143000 w 3680460"/>
                  <a:gd name="connsiteY138" fmla="*/ 144780 h 1905000"/>
                  <a:gd name="connsiteX139" fmla="*/ 701040 w 3680460"/>
                  <a:gd name="connsiteY139" fmla="*/ 137160 h 1905000"/>
                  <a:gd name="connsiteX140" fmla="*/ 662940 w 3680460"/>
                  <a:gd name="connsiteY140" fmla="*/ 129540 h 1905000"/>
                  <a:gd name="connsiteX141" fmla="*/ 579120 w 3680460"/>
                  <a:gd name="connsiteY141" fmla="*/ 121920 h 1905000"/>
                  <a:gd name="connsiteX142" fmla="*/ 541020 w 3680460"/>
                  <a:gd name="connsiteY142" fmla="*/ 114300 h 1905000"/>
                  <a:gd name="connsiteX143" fmla="*/ 464820 w 3680460"/>
                  <a:gd name="connsiteY143" fmla="*/ 99060 h 1905000"/>
                  <a:gd name="connsiteX144" fmla="*/ 434340 w 3680460"/>
                  <a:gd name="connsiteY144" fmla="*/ 83820 h 1905000"/>
                  <a:gd name="connsiteX145" fmla="*/ 342900 w 3680460"/>
                  <a:gd name="connsiteY145" fmla="*/ 76200 h 1905000"/>
                  <a:gd name="connsiteX146" fmla="*/ 297180 w 3680460"/>
                  <a:gd name="connsiteY146" fmla="*/ 60960 h 1905000"/>
                  <a:gd name="connsiteX147" fmla="*/ 274320 w 3680460"/>
                  <a:gd name="connsiteY147" fmla="*/ 53340 h 1905000"/>
                  <a:gd name="connsiteX148" fmla="*/ 106680 w 3680460"/>
                  <a:gd name="connsiteY148" fmla="*/ 38100 h 1905000"/>
                  <a:gd name="connsiteX149" fmla="*/ 68580 w 3680460"/>
                  <a:gd name="connsiteY149" fmla="*/ 45720 h 1905000"/>
                  <a:gd name="connsiteX150" fmla="*/ 38100 w 3680460"/>
                  <a:gd name="connsiteY150" fmla="*/ 53340 h 1905000"/>
                  <a:gd name="connsiteX151" fmla="*/ 30480 w 3680460"/>
                  <a:gd name="connsiteY151" fmla="*/ 83820 h 1905000"/>
                  <a:gd name="connsiteX152" fmla="*/ 0 w 3680460"/>
                  <a:gd name="connsiteY152" fmla="*/ 220980 h 1905000"/>
                  <a:gd name="connsiteX153" fmla="*/ 7620 w 3680460"/>
                  <a:gd name="connsiteY153" fmla="*/ 198120 h 190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3680460" h="1905000">
                    <a:moveTo>
                      <a:pt x="7620" y="198120"/>
                    </a:moveTo>
                    <a:lnTo>
                      <a:pt x="7620" y="198120"/>
                    </a:lnTo>
                    <a:cubicBezTo>
                      <a:pt x="10160" y="223520"/>
                      <a:pt x="11358" y="249090"/>
                      <a:pt x="15240" y="274320"/>
                    </a:cubicBezTo>
                    <a:cubicBezTo>
                      <a:pt x="16461" y="282259"/>
                      <a:pt x="22164" y="289178"/>
                      <a:pt x="22860" y="297180"/>
                    </a:cubicBezTo>
                    <a:cubicBezTo>
                      <a:pt x="27266" y="347852"/>
                      <a:pt x="25061" y="399006"/>
                      <a:pt x="30480" y="449580"/>
                    </a:cubicBezTo>
                    <a:cubicBezTo>
                      <a:pt x="32711" y="470406"/>
                      <a:pt x="45720" y="510540"/>
                      <a:pt x="45720" y="510540"/>
                    </a:cubicBezTo>
                    <a:cubicBezTo>
                      <a:pt x="48260" y="533400"/>
                      <a:pt x="48829" y="556566"/>
                      <a:pt x="53340" y="579120"/>
                    </a:cubicBezTo>
                    <a:cubicBezTo>
                      <a:pt x="56490" y="594872"/>
                      <a:pt x="65430" y="609088"/>
                      <a:pt x="68580" y="624840"/>
                    </a:cubicBezTo>
                    <a:cubicBezTo>
                      <a:pt x="72931" y="646593"/>
                      <a:pt x="77363" y="671898"/>
                      <a:pt x="83820" y="693420"/>
                    </a:cubicBezTo>
                    <a:cubicBezTo>
                      <a:pt x="88436" y="708807"/>
                      <a:pt x="93980" y="723900"/>
                      <a:pt x="99060" y="739140"/>
                    </a:cubicBezTo>
                    <a:lnTo>
                      <a:pt x="114300" y="784860"/>
                    </a:lnTo>
                    <a:cubicBezTo>
                      <a:pt x="116840" y="792480"/>
                      <a:pt x="119972" y="799928"/>
                      <a:pt x="121920" y="807720"/>
                    </a:cubicBezTo>
                    <a:cubicBezTo>
                      <a:pt x="139203" y="876851"/>
                      <a:pt x="118958" y="791428"/>
                      <a:pt x="137160" y="891540"/>
                    </a:cubicBezTo>
                    <a:cubicBezTo>
                      <a:pt x="139033" y="901844"/>
                      <a:pt x="142240" y="911860"/>
                      <a:pt x="144780" y="922020"/>
                    </a:cubicBezTo>
                    <a:cubicBezTo>
                      <a:pt x="147320" y="970280"/>
                      <a:pt x="146642" y="1018817"/>
                      <a:pt x="152400" y="1066800"/>
                    </a:cubicBezTo>
                    <a:cubicBezTo>
                      <a:pt x="154314" y="1082750"/>
                      <a:pt x="164490" y="1096768"/>
                      <a:pt x="167640" y="1112520"/>
                    </a:cubicBezTo>
                    <a:cubicBezTo>
                      <a:pt x="177056" y="1159600"/>
                      <a:pt x="168076" y="1139844"/>
                      <a:pt x="190500" y="1173480"/>
                    </a:cubicBezTo>
                    <a:cubicBezTo>
                      <a:pt x="193040" y="1188720"/>
                      <a:pt x="194768" y="1204118"/>
                      <a:pt x="198120" y="1219200"/>
                    </a:cubicBezTo>
                    <a:cubicBezTo>
                      <a:pt x="214345" y="1292214"/>
                      <a:pt x="196893" y="1173125"/>
                      <a:pt x="213360" y="1280160"/>
                    </a:cubicBezTo>
                    <a:cubicBezTo>
                      <a:pt x="216474" y="1300400"/>
                      <a:pt x="217317" y="1320972"/>
                      <a:pt x="220980" y="1341120"/>
                    </a:cubicBezTo>
                    <a:cubicBezTo>
                      <a:pt x="222417" y="1349023"/>
                      <a:pt x="226393" y="1356257"/>
                      <a:pt x="228600" y="1363980"/>
                    </a:cubicBezTo>
                    <a:cubicBezTo>
                      <a:pt x="231477" y="1374050"/>
                      <a:pt x="234498" y="1384130"/>
                      <a:pt x="236220" y="1394460"/>
                    </a:cubicBezTo>
                    <a:cubicBezTo>
                      <a:pt x="242842" y="1434189"/>
                      <a:pt x="241471" y="1456895"/>
                      <a:pt x="251460" y="1493520"/>
                    </a:cubicBezTo>
                    <a:cubicBezTo>
                      <a:pt x="255687" y="1509018"/>
                      <a:pt x="262804" y="1523655"/>
                      <a:pt x="266700" y="1539240"/>
                    </a:cubicBezTo>
                    <a:cubicBezTo>
                      <a:pt x="270960" y="1556278"/>
                      <a:pt x="282139" y="1604309"/>
                      <a:pt x="289560" y="1615440"/>
                    </a:cubicBezTo>
                    <a:lnTo>
                      <a:pt x="304800" y="1638300"/>
                    </a:lnTo>
                    <a:cubicBezTo>
                      <a:pt x="307340" y="1651000"/>
                      <a:pt x="309279" y="1663835"/>
                      <a:pt x="312420" y="1676400"/>
                    </a:cubicBezTo>
                    <a:cubicBezTo>
                      <a:pt x="314368" y="1684192"/>
                      <a:pt x="318298" y="1691419"/>
                      <a:pt x="320040" y="1699260"/>
                    </a:cubicBezTo>
                    <a:cubicBezTo>
                      <a:pt x="323392" y="1714342"/>
                      <a:pt x="323913" y="1729991"/>
                      <a:pt x="327660" y="1744980"/>
                    </a:cubicBezTo>
                    <a:cubicBezTo>
                      <a:pt x="337076" y="1782644"/>
                      <a:pt x="342374" y="1789648"/>
                      <a:pt x="358140" y="1821180"/>
                    </a:cubicBezTo>
                    <a:cubicBezTo>
                      <a:pt x="403860" y="1818640"/>
                      <a:pt x="449970" y="1820036"/>
                      <a:pt x="495300" y="1813560"/>
                    </a:cubicBezTo>
                    <a:cubicBezTo>
                      <a:pt x="504366" y="1812265"/>
                      <a:pt x="509742" y="1801928"/>
                      <a:pt x="518160" y="1798320"/>
                    </a:cubicBezTo>
                    <a:cubicBezTo>
                      <a:pt x="527786" y="1794195"/>
                      <a:pt x="538480" y="1793240"/>
                      <a:pt x="548640" y="1790700"/>
                    </a:cubicBezTo>
                    <a:cubicBezTo>
                      <a:pt x="614154" y="1747024"/>
                      <a:pt x="531264" y="1799388"/>
                      <a:pt x="594360" y="1767840"/>
                    </a:cubicBezTo>
                    <a:cubicBezTo>
                      <a:pt x="624329" y="1752855"/>
                      <a:pt x="608158" y="1751364"/>
                      <a:pt x="640080" y="1744980"/>
                    </a:cubicBezTo>
                    <a:cubicBezTo>
                      <a:pt x="657692" y="1741458"/>
                      <a:pt x="675640" y="1739900"/>
                      <a:pt x="693420" y="1737360"/>
                    </a:cubicBezTo>
                    <a:lnTo>
                      <a:pt x="739140" y="1722120"/>
                    </a:lnTo>
                    <a:cubicBezTo>
                      <a:pt x="746760" y="1719580"/>
                      <a:pt x="755317" y="1718955"/>
                      <a:pt x="762000" y="1714500"/>
                    </a:cubicBezTo>
                    <a:cubicBezTo>
                      <a:pt x="778054" y="1703797"/>
                      <a:pt x="788002" y="1694269"/>
                      <a:pt x="807720" y="1691640"/>
                    </a:cubicBezTo>
                    <a:cubicBezTo>
                      <a:pt x="838037" y="1687598"/>
                      <a:pt x="868680" y="1686560"/>
                      <a:pt x="899160" y="1684020"/>
                    </a:cubicBezTo>
                    <a:cubicBezTo>
                      <a:pt x="911860" y="1681480"/>
                      <a:pt x="924382" y="1677780"/>
                      <a:pt x="937260" y="1676400"/>
                    </a:cubicBezTo>
                    <a:cubicBezTo>
                      <a:pt x="995567" y="1670153"/>
                      <a:pt x="1112520" y="1661160"/>
                      <a:pt x="1112520" y="1661160"/>
                    </a:cubicBezTo>
                    <a:cubicBezTo>
                      <a:pt x="1209040" y="1663700"/>
                      <a:pt x="1305641" y="1664076"/>
                      <a:pt x="1402080" y="1668780"/>
                    </a:cubicBezTo>
                    <a:cubicBezTo>
                      <a:pt x="1410103" y="1669171"/>
                      <a:pt x="1417756" y="1672808"/>
                      <a:pt x="1424940" y="1676400"/>
                    </a:cubicBezTo>
                    <a:cubicBezTo>
                      <a:pt x="1433131" y="1680496"/>
                      <a:pt x="1440180" y="1686560"/>
                      <a:pt x="1447800" y="1691640"/>
                    </a:cubicBezTo>
                    <a:cubicBezTo>
                      <a:pt x="1452880" y="1699260"/>
                      <a:pt x="1459432" y="1706082"/>
                      <a:pt x="1463040" y="1714500"/>
                    </a:cubicBezTo>
                    <a:cubicBezTo>
                      <a:pt x="1473812" y="1739635"/>
                      <a:pt x="1464037" y="1748710"/>
                      <a:pt x="1485900" y="1767840"/>
                    </a:cubicBezTo>
                    <a:cubicBezTo>
                      <a:pt x="1499684" y="1779901"/>
                      <a:pt x="1514244" y="1792528"/>
                      <a:pt x="1531620" y="1798320"/>
                    </a:cubicBezTo>
                    <a:cubicBezTo>
                      <a:pt x="1539240" y="1800860"/>
                      <a:pt x="1546639" y="1804198"/>
                      <a:pt x="1554480" y="1805940"/>
                    </a:cubicBezTo>
                    <a:cubicBezTo>
                      <a:pt x="1608085" y="1817852"/>
                      <a:pt x="1658385" y="1817439"/>
                      <a:pt x="1714500" y="1821180"/>
                    </a:cubicBezTo>
                    <a:cubicBezTo>
                      <a:pt x="1724660" y="1823720"/>
                      <a:pt x="1734507" y="1828800"/>
                      <a:pt x="1744980" y="1828800"/>
                    </a:cubicBezTo>
                    <a:cubicBezTo>
                      <a:pt x="1829795" y="1828800"/>
                      <a:pt x="1836221" y="1825792"/>
                      <a:pt x="1897380" y="1813560"/>
                    </a:cubicBezTo>
                    <a:cubicBezTo>
                      <a:pt x="1905000" y="1808480"/>
                      <a:pt x="1912788" y="1803643"/>
                      <a:pt x="1920240" y="1798320"/>
                    </a:cubicBezTo>
                    <a:cubicBezTo>
                      <a:pt x="1936595" y="1786638"/>
                      <a:pt x="1955622" y="1770482"/>
                      <a:pt x="1973580" y="1760220"/>
                    </a:cubicBezTo>
                    <a:cubicBezTo>
                      <a:pt x="2055589" y="1713357"/>
                      <a:pt x="1937936" y="1789063"/>
                      <a:pt x="2049780" y="1714500"/>
                    </a:cubicBezTo>
                    <a:cubicBezTo>
                      <a:pt x="2057400" y="1709420"/>
                      <a:pt x="2064449" y="1703356"/>
                      <a:pt x="2072640" y="1699260"/>
                    </a:cubicBezTo>
                    <a:lnTo>
                      <a:pt x="2133600" y="1668780"/>
                    </a:lnTo>
                    <a:cubicBezTo>
                      <a:pt x="2207260" y="1671320"/>
                      <a:pt x="2281020" y="1671802"/>
                      <a:pt x="2354580" y="1676400"/>
                    </a:cubicBezTo>
                    <a:cubicBezTo>
                      <a:pt x="2388900" y="1678545"/>
                      <a:pt x="2369824" y="1686881"/>
                      <a:pt x="2392680" y="1706880"/>
                    </a:cubicBezTo>
                    <a:cubicBezTo>
                      <a:pt x="2406464" y="1718941"/>
                      <a:pt x="2423160" y="1727200"/>
                      <a:pt x="2438400" y="1737360"/>
                    </a:cubicBezTo>
                    <a:lnTo>
                      <a:pt x="2461260" y="1752600"/>
                    </a:lnTo>
                    <a:cubicBezTo>
                      <a:pt x="2466340" y="1760220"/>
                      <a:pt x="2470024" y="1768984"/>
                      <a:pt x="2476500" y="1775460"/>
                    </a:cubicBezTo>
                    <a:cubicBezTo>
                      <a:pt x="2494041" y="1793001"/>
                      <a:pt x="2506522" y="1792491"/>
                      <a:pt x="2529840" y="1798320"/>
                    </a:cubicBezTo>
                    <a:cubicBezTo>
                      <a:pt x="2545080" y="1808480"/>
                      <a:pt x="2565400" y="1813560"/>
                      <a:pt x="2575560" y="1828800"/>
                    </a:cubicBezTo>
                    <a:cubicBezTo>
                      <a:pt x="2590800" y="1851660"/>
                      <a:pt x="2588260" y="1854200"/>
                      <a:pt x="2613660" y="1866900"/>
                    </a:cubicBezTo>
                    <a:cubicBezTo>
                      <a:pt x="2630308" y="1875224"/>
                      <a:pt x="2658472" y="1878414"/>
                      <a:pt x="2674620" y="1882140"/>
                    </a:cubicBezTo>
                    <a:cubicBezTo>
                      <a:pt x="2779345" y="1906307"/>
                      <a:pt x="2696298" y="1894358"/>
                      <a:pt x="2834640" y="1905000"/>
                    </a:cubicBezTo>
                    <a:cubicBezTo>
                      <a:pt x="2872740" y="1902460"/>
                      <a:pt x="2910927" y="1901000"/>
                      <a:pt x="2948940" y="1897380"/>
                    </a:cubicBezTo>
                    <a:cubicBezTo>
                      <a:pt x="2964321" y="1895915"/>
                      <a:pt x="2979474" y="1892607"/>
                      <a:pt x="2994660" y="1889760"/>
                    </a:cubicBezTo>
                    <a:cubicBezTo>
                      <a:pt x="3020119" y="1884986"/>
                      <a:pt x="3044967" y="1875239"/>
                      <a:pt x="3070860" y="1874520"/>
                    </a:cubicBezTo>
                    <a:lnTo>
                      <a:pt x="3345180" y="1866900"/>
                    </a:lnTo>
                    <a:cubicBezTo>
                      <a:pt x="3364087" y="1865446"/>
                      <a:pt x="3434204" y="1868108"/>
                      <a:pt x="3467100" y="1851660"/>
                    </a:cubicBezTo>
                    <a:cubicBezTo>
                      <a:pt x="3475291" y="1847564"/>
                      <a:pt x="3482340" y="1841500"/>
                      <a:pt x="3489960" y="1836420"/>
                    </a:cubicBezTo>
                    <a:cubicBezTo>
                      <a:pt x="3495040" y="1828800"/>
                      <a:pt x="3498049" y="1819281"/>
                      <a:pt x="3505200" y="1813560"/>
                    </a:cubicBezTo>
                    <a:cubicBezTo>
                      <a:pt x="3511472" y="1808542"/>
                      <a:pt x="3522380" y="1811620"/>
                      <a:pt x="3528060" y="1805940"/>
                    </a:cubicBezTo>
                    <a:cubicBezTo>
                      <a:pt x="3533740" y="1800260"/>
                      <a:pt x="3530000" y="1788760"/>
                      <a:pt x="3535680" y="1783080"/>
                    </a:cubicBezTo>
                    <a:cubicBezTo>
                      <a:pt x="3572752" y="1746008"/>
                      <a:pt x="3586401" y="1751886"/>
                      <a:pt x="3634740" y="1744980"/>
                    </a:cubicBezTo>
                    <a:lnTo>
                      <a:pt x="3665220" y="1699260"/>
                    </a:lnTo>
                    <a:lnTo>
                      <a:pt x="3680460" y="1676400"/>
                    </a:lnTo>
                    <a:cubicBezTo>
                      <a:pt x="3677562" y="1661909"/>
                      <a:pt x="3673030" y="1631061"/>
                      <a:pt x="3665220" y="1615440"/>
                    </a:cubicBezTo>
                    <a:cubicBezTo>
                      <a:pt x="3661124" y="1607249"/>
                      <a:pt x="3653699" y="1600949"/>
                      <a:pt x="3649980" y="1592580"/>
                    </a:cubicBezTo>
                    <a:cubicBezTo>
                      <a:pt x="3643456" y="1577900"/>
                      <a:pt x="3639820" y="1562100"/>
                      <a:pt x="3634740" y="1546860"/>
                    </a:cubicBezTo>
                    <a:cubicBezTo>
                      <a:pt x="3623808" y="1514065"/>
                      <a:pt x="3629068" y="1531792"/>
                      <a:pt x="3619500" y="1493520"/>
                    </a:cubicBezTo>
                    <a:cubicBezTo>
                      <a:pt x="3616960" y="1417320"/>
                      <a:pt x="3616492" y="1341023"/>
                      <a:pt x="3611880" y="1264920"/>
                    </a:cubicBezTo>
                    <a:cubicBezTo>
                      <a:pt x="3611394" y="1256903"/>
                      <a:pt x="3605835" y="1249936"/>
                      <a:pt x="3604260" y="1242060"/>
                    </a:cubicBezTo>
                    <a:cubicBezTo>
                      <a:pt x="3598200" y="1211760"/>
                      <a:pt x="3598792" y="1179935"/>
                      <a:pt x="3589020" y="1150620"/>
                    </a:cubicBezTo>
                    <a:cubicBezTo>
                      <a:pt x="3586480" y="1143000"/>
                      <a:pt x="3583607" y="1135483"/>
                      <a:pt x="3581400" y="1127760"/>
                    </a:cubicBezTo>
                    <a:cubicBezTo>
                      <a:pt x="3578523" y="1117690"/>
                      <a:pt x="3577905" y="1106906"/>
                      <a:pt x="3573780" y="1097280"/>
                    </a:cubicBezTo>
                    <a:cubicBezTo>
                      <a:pt x="3570172" y="1088862"/>
                      <a:pt x="3562636" y="1082611"/>
                      <a:pt x="3558540" y="1074420"/>
                    </a:cubicBezTo>
                    <a:cubicBezTo>
                      <a:pt x="3554948" y="1067236"/>
                      <a:pt x="3554512" y="1058744"/>
                      <a:pt x="3550920" y="1051560"/>
                    </a:cubicBezTo>
                    <a:cubicBezTo>
                      <a:pt x="3546824" y="1043369"/>
                      <a:pt x="3539399" y="1037069"/>
                      <a:pt x="3535680" y="1028700"/>
                    </a:cubicBezTo>
                    <a:cubicBezTo>
                      <a:pt x="3529156" y="1014020"/>
                      <a:pt x="3526964" y="997660"/>
                      <a:pt x="3520440" y="982980"/>
                    </a:cubicBezTo>
                    <a:cubicBezTo>
                      <a:pt x="3516721" y="974611"/>
                      <a:pt x="3508919" y="968489"/>
                      <a:pt x="3505200" y="960120"/>
                    </a:cubicBezTo>
                    <a:cubicBezTo>
                      <a:pt x="3498676" y="945440"/>
                      <a:pt x="3495040" y="929640"/>
                      <a:pt x="3489960" y="914400"/>
                    </a:cubicBezTo>
                    <a:lnTo>
                      <a:pt x="3482340" y="891540"/>
                    </a:lnTo>
                    <a:cubicBezTo>
                      <a:pt x="3479800" y="883920"/>
                      <a:pt x="3476668" y="876472"/>
                      <a:pt x="3474720" y="868680"/>
                    </a:cubicBezTo>
                    <a:lnTo>
                      <a:pt x="3467100" y="838200"/>
                    </a:lnTo>
                    <a:cubicBezTo>
                      <a:pt x="3469640" y="812800"/>
                      <a:pt x="3465996" y="785990"/>
                      <a:pt x="3474720" y="762000"/>
                    </a:cubicBezTo>
                    <a:cubicBezTo>
                      <a:pt x="3477465" y="754451"/>
                      <a:pt x="3496584" y="762350"/>
                      <a:pt x="3497580" y="754380"/>
                    </a:cubicBezTo>
                    <a:cubicBezTo>
                      <a:pt x="3501510" y="722942"/>
                      <a:pt x="3487772" y="622573"/>
                      <a:pt x="3482340" y="579120"/>
                    </a:cubicBezTo>
                    <a:cubicBezTo>
                      <a:pt x="3479800" y="513080"/>
                      <a:pt x="3479267" y="446932"/>
                      <a:pt x="3474720" y="381000"/>
                    </a:cubicBezTo>
                    <a:cubicBezTo>
                      <a:pt x="3473019" y="356329"/>
                      <a:pt x="3461505" y="356982"/>
                      <a:pt x="3451860" y="335280"/>
                    </a:cubicBezTo>
                    <a:cubicBezTo>
                      <a:pt x="3445336" y="320600"/>
                      <a:pt x="3443804" y="303928"/>
                      <a:pt x="3436620" y="289560"/>
                    </a:cubicBezTo>
                    <a:cubicBezTo>
                      <a:pt x="3431540" y="279400"/>
                      <a:pt x="3425599" y="269627"/>
                      <a:pt x="3421380" y="259080"/>
                    </a:cubicBezTo>
                    <a:cubicBezTo>
                      <a:pt x="3415414" y="244165"/>
                      <a:pt x="3418991" y="222999"/>
                      <a:pt x="3406140" y="213360"/>
                    </a:cubicBezTo>
                    <a:cubicBezTo>
                      <a:pt x="3395980" y="205740"/>
                      <a:pt x="3385303" y="198765"/>
                      <a:pt x="3375660" y="190500"/>
                    </a:cubicBezTo>
                    <a:cubicBezTo>
                      <a:pt x="3367478" y="183487"/>
                      <a:pt x="3361306" y="174256"/>
                      <a:pt x="3352800" y="167640"/>
                    </a:cubicBezTo>
                    <a:cubicBezTo>
                      <a:pt x="3338342" y="156395"/>
                      <a:pt x="3320032" y="150112"/>
                      <a:pt x="3307080" y="137160"/>
                    </a:cubicBezTo>
                    <a:cubicBezTo>
                      <a:pt x="3296920" y="127000"/>
                      <a:pt x="3288784" y="114295"/>
                      <a:pt x="3276600" y="106680"/>
                    </a:cubicBezTo>
                    <a:cubicBezTo>
                      <a:pt x="3267719" y="101129"/>
                      <a:pt x="3255926" y="102737"/>
                      <a:pt x="3246120" y="99060"/>
                    </a:cubicBezTo>
                    <a:cubicBezTo>
                      <a:pt x="3132482" y="56446"/>
                      <a:pt x="3294692" y="107495"/>
                      <a:pt x="3185160" y="76200"/>
                    </a:cubicBezTo>
                    <a:cubicBezTo>
                      <a:pt x="3177437" y="73993"/>
                      <a:pt x="3170312" y="69152"/>
                      <a:pt x="3162300" y="68580"/>
                    </a:cubicBezTo>
                    <a:cubicBezTo>
                      <a:pt x="3098911" y="64052"/>
                      <a:pt x="3035300" y="63500"/>
                      <a:pt x="2971800" y="60960"/>
                    </a:cubicBezTo>
                    <a:lnTo>
                      <a:pt x="2918460" y="53340"/>
                    </a:lnTo>
                    <a:cubicBezTo>
                      <a:pt x="2903189" y="50991"/>
                      <a:pt x="2888055" y="47762"/>
                      <a:pt x="2872740" y="45720"/>
                    </a:cubicBezTo>
                    <a:cubicBezTo>
                      <a:pt x="2849941" y="42680"/>
                      <a:pt x="2826983" y="40953"/>
                      <a:pt x="2804160" y="38100"/>
                    </a:cubicBezTo>
                    <a:cubicBezTo>
                      <a:pt x="2786338" y="35872"/>
                      <a:pt x="2768600" y="33020"/>
                      <a:pt x="2750820" y="30480"/>
                    </a:cubicBezTo>
                    <a:cubicBezTo>
                      <a:pt x="2587307" y="34568"/>
                      <a:pt x="2501761" y="-33361"/>
                      <a:pt x="2423160" y="60960"/>
                    </a:cubicBezTo>
                    <a:cubicBezTo>
                      <a:pt x="2417297" y="67995"/>
                      <a:pt x="2413000" y="76200"/>
                      <a:pt x="2407920" y="83820"/>
                    </a:cubicBezTo>
                    <a:cubicBezTo>
                      <a:pt x="2405380" y="106680"/>
                      <a:pt x="2408160" y="130784"/>
                      <a:pt x="2400300" y="152400"/>
                    </a:cubicBezTo>
                    <a:cubicBezTo>
                      <a:pt x="2397170" y="161007"/>
                      <a:pt x="2385391" y="163096"/>
                      <a:pt x="2377440" y="167640"/>
                    </a:cubicBezTo>
                    <a:cubicBezTo>
                      <a:pt x="2351075" y="182706"/>
                      <a:pt x="2349747" y="181951"/>
                      <a:pt x="2324100" y="190500"/>
                    </a:cubicBezTo>
                    <a:cubicBezTo>
                      <a:pt x="2309609" y="187602"/>
                      <a:pt x="2278761" y="183070"/>
                      <a:pt x="2263140" y="175260"/>
                    </a:cubicBezTo>
                    <a:cubicBezTo>
                      <a:pt x="2254949" y="171164"/>
                      <a:pt x="2247315" y="165883"/>
                      <a:pt x="2240280" y="160020"/>
                    </a:cubicBezTo>
                    <a:cubicBezTo>
                      <a:pt x="2165380" y="97603"/>
                      <a:pt x="2262120" y="174240"/>
                      <a:pt x="2202180" y="114300"/>
                    </a:cubicBezTo>
                    <a:cubicBezTo>
                      <a:pt x="2195704" y="107824"/>
                      <a:pt x="2186772" y="104383"/>
                      <a:pt x="2179320" y="99060"/>
                    </a:cubicBezTo>
                    <a:cubicBezTo>
                      <a:pt x="2138954" y="70227"/>
                      <a:pt x="2163077" y="80946"/>
                      <a:pt x="2125980" y="68580"/>
                    </a:cubicBezTo>
                    <a:cubicBezTo>
                      <a:pt x="2118360" y="60960"/>
                      <a:pt x="2112540" y="50953"/>
                      <a:pt x="2103120" y="45720"/>
                    </a:cubicBezTo>
                    <a:cubicBezTo>
                      <a:pt x="2089077" y="37918"/>
                      <a:pt x="2072640" y="35560"/>
                      <a:pt x="2057400" y="30480"/>
                    </a:cubicBezTo>
                    <a:cubicBezTo>
                      <a:pt x="2005908" y="13316"/>
                      <a:pt x="2056564" y="28337"/>
                      <a:pt x="1958340" y="15240"/>
                    </a:cubicBezTo>
                    <a:cubicBezTo>
                      <a:pt x="1927689" y="11153"/>
                      <a:pt x="1923022" y="8547"/>
                      <a:pt x="1897380" y="0"/>
                    </a:cubicBezTo>
                    <a:lnTo>
                      <a:pt x="1531620" y="7620"/>
                    </a:lnTo>
                    <a:cubicBezTo>
                      <a:pt x="1520147" y="8070"/>
                      <a:pt x="1484601" y="26868"/>
                      <a:pt x="1478280" y="30480"/>
                    </a:cubicBezTo>
                    <a:cubicBezTo>
                      <a:pt x="1470329" y="35024"/>
                      <a:pt x="1463838" y="42112"/>
                      <a:pt x="1455420" y="45720"/>
                    </a:cubicBezTo>
                    <a:cubicBezTo>
                      <a:pt x="1445794" y="49845"/>
                      <a:pt x="1435100" y="50800"/>
                      <a:pt x="1424940" y="53340"/>
                    </a:cubicBezTo>
                    <a:cubicBezTo>
                      <a:pt x="1367549" y="91601"/>
                      <a:pt x="1440488" y="46677"/>
                      <a:pt x="1371600" y="76200"/>
                    </a:cubicBezTo>
                    <a:cubicBezTo>
                      <a:pt x="1363182" y="79808"/>
                      <a:pt x="1356780" y="87055"/>
                      <a:pt x="1348740" y="91440"/>
                    </a:cubicBezTo>
                    <a:cubicBezTo>
                      <a:pt x="1332785" y="100143"/>
                      <a:pt x="1267349" y="135215"/>
                      <a:pt x="1242060" y="137160"/>
                    </a:cubicBezTo>
                    <a:lnTo>
                      <a:pt x="1143000" y="144780"/>
                    </a:lnTo>
                    <a:lnTo>
                      <a:pt x="701040" y="137160"/>
                    </a:lnTo>
                    <a:cubicBezTo>
                      <a:pt x="688095" y="136749"/>
                      <a:pt x="675791" y="131146"/>
                      <a:pt x="662940" y="129540"/>
                    </a:cubicBezTo>
                    <a:cubicBezTo>
                      <a:pt x="635101" y="126060"/>
                      <a:pt x="607060" y="124460"/>
                      <a:pt x="579120" y="121920"/>
                    </a:cubicBezTo>
                    <a:lnTo>
                      <a:pt x="541020" y="114300"/>
                    </a:lnTo>
                    <a:cubicBezTo>
                      <a:pt x="523978" y="111201"/>
                      <a:pt x="483848" y="106195"/>
                      <a:pt x="464820" y="99060"/>
                    </a:cubicBezTo>
                    <a:cubicBezTo>
                      <a:pt x="454184" y="95072"/>
                      <a:pt x="445505" y="85913"/>
                      <a:pt x="434340" y="83820"/>
                    </a:cubicBezTo>
                    <a:cubicBezTo>
                      <a:pt x="404278" y="78183"/>
                      <a:pt x="373380" y="78740"/>
                      <a:pt x="342900" y="76200"/>
                    </a:cubicBezTo>
                    <a:lnTo>
                      <a:pt x="297180" y="60960"/>
                    </a:lnTo>
                    <a:cubicBezTo>
                      <a:pt x="289560" y="58420"/>
                      <a:pt x="282332" y="53912"/>
                      <a:pt x="274320" y="53340"/>
                    </a:cubicBezTo>
                    <a:cubicBezTo>
                      <a:pt x="147214" y="44261"/>
                      <a:pt x="203015" y="50142"/>
                      <a:pt x="106680" y="38100"/>
                    </a:cubicBezTo>
                    <a:cubicBezTo>
                      <a:pt x="93980" y="40640"/>
                      <a:pt x="81223" y="42910"/>
                      <a:pt x="68580" y="45720"/>
                    </a:cubicBezTo>
                    <a:cubicBezTo>
                      <a:pt x="58357" y="47992"/>
                      <a:pt x="45505" y="45935"/>
                      <a:pt x="38100" y="53340"/>
                    </a:cubicBezTo>
                    <a:cubicBezTo>
                      <a:pt x="30695" y="60745"/>
                      <a:pt x="33020" y="73660"/>
                      <a:pt x="30480" y="83820"/>
                    </a:cubicBezTo>
                    <a:cubicBezTo>
                      <a:pt x="22143" y="208872"/>
                      <a:pt x="49861" y="171119"/>
                      <a:pt x="0" y="220980"/>
                    </a:cubicBezTo>
                    <a:lnTo>
                      <a:pt x="7620" y="198120"/>
                    </a:lnTo>
                    <a:close/>
                  </a:path>
                </a:pathLst>
              </a:custGeom>
              <a:solidFill>
                <a:schemeClr val="tx1"/>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latin typeface="Arial" charset="0"/>
                  <a:sym typeface="Gill Sans"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90421" y="232716"/>
                <a:ext cx="3906030" cy="2571750"/>
              </a:xfrm>
              <a:prstGeom prst="rect">
                <a:avLst/>
              </a:prstGeom>
            </p:spPr>
          </p:pic>
        </p:grpSp>
        <p:cxnSp>
          <p:nvCxnSpPr>
            <p:cNvPr id="7" name="Straight Connector 6"/>
            <p:cNvCxnSpPr/>
            <p:nvPr/>
          </p:nvCxnSpPr>
          <p:spPr bwMode="auto">
            <a:xfrm>
              <a:off x="5203121" y="563880"/>
              <a:ext cx="448379" cy="2179320"/>
            </a:xfrm>
            <a:prstGeom prst="line">
              <a:avLst/>
            </a:prstGeom>
            <a:blipFill dpi="0" rotWithShape="0">
              <a:blip r:embed="rId4"/>
              <a:srcRect/>
              <a:tile tx="0" ty="0" sx="100000" sy="100000" flip="none" algn="tl"/>
            </a:blipFill>
            <a:ln w="5715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30726" name="Rectangle 6"/>
          <p:cNvSpPr>
            <a:spLocks/>
          </p:cNvSpPr>
          <p:nvPr/>
        </p:nvSpPr>
        <p:spPr bwMode="auto">
          <a:xfrm>
            <a:off x="297470" y="304800"/>
            <a:ext cx="6103330" cy="2527132"/>
          </a:xfrm>
          <a:prstGeom prst="rect">
            <a:avLst/>
          </a:prstGeom>
          <a:noFill/>
          <a:ln>
            <a:noFill/>
          </a:ln>
          <a:effectLst/>
          <a:extLst>
            <a:ext uri="{909E8E84-426E-40DD-AFC4-6F175D3DCCD1}">
              <a14:hiddenFill xmlns:a14="http://schemas.microsoft.com/office/drawing/2010/main">
                <a:blipFill dpi="0" rotWithShape="0">
                  <a:blip r:embed="rId4"/>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4291" tIns="32146" rIns="64291" bIns="32146">
            <a:spAutoFit/>
          </a:bodyPr>
          <a:lstStyle/>
          <a:p>
            <a:pPr algn="l"/>
            <a:r>
              <a:rPr lang="en-US" sz="3900" dirty="0">
                <a:solidFill>
                  <a:schemeClr val="tx1"/>
                </a:solidFill>
                <a:effectLst>
                  <a:outerShdw blurRad="50800" dist="63500" dir="2700000" algn="tl">
                    <a:schemeClr val="bg2"/>
                  </a:outerShdw>
                </a:effectLst>
                <a:latin typeface="Arial Black" pitchFamily="34" charset="0"/>
                <a:sym typeface="Arial Bold" charset="0"/>
              </a:rPr>
              <a:t>The attributes discussed are the National Guard </a:t>
            </a:r>
          </a:p>
          <a:p>
            <a:pPr algn="l"/>
            <a:r>
              <a:rPr lang="en-US" sz="3900" dirty="0">
                <a:solidFill>
                  <a:schemeClr val="tx1"/>
                </a:solidFill>
                <a:effectLst>
                  <a:outerShdw blurRad="50800" dist="63500" dir="2700000" algn="tl">
                    <a:schemeClr val="bg2"/>
                  </a:outerShdw>
                </a:effectLst>
                <a:latin typeface="Arial Black" pitchFamily="34" charset="0"/>
                <a:sym typeface="Arial Bold" charset="0"/>
              </a:rPr>
              <a:t>Core Values</a:t>
            </a:r>
          </a:p>
        </p:txBody>
      </p:sp>
      <p:sp>
        <p:nvSpPr>
          <p:cNvPr id="30728" name="Rectangle 8"/>
          <p:cNvSpPr>
            <a:spLocks/>
          </p:cNvSpPr>
          <p:nvPr/>
        </p:nvSpPr>
        <p:spPr bwMode="auto">
          <a:xfrm>
            <a:off x="110949" y="2895600"/>
            <a:ext cx="8956851" cy="3179619"/>
          </a:xfrm>
          <a:prstGeom prst="rect">
            <a:avLst/>
          </a:prstGeom>
          <a:noFill/>
          <a:ln>
            <a:noFill/>
          </a:ln>
          <a:effectLst/>
          <a:extLst>
            <a:ext uri="{909E8E84-426E-40DD-AFC4-6F175D3DCCD1}">
              <a14:hiddenFill xmlns:a14="http://schemas.microsoft.com/office/drawing/2010/main">
                <a:blipFill dpi="0" rotWithShape="0">
                  <a:blip r:embed="rId4"/>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4291" tIns="32146" rIns="64291" bIns="32146">
            <a:spAutoFit/>
          </a:bodyPr>
          <a:lstStyle/>
          <a:p>
            <a:pPr marL="0" lvl="1" algn="l">
              <a:spcAft>
                <a:spcPct val="30000"/>
              </a:spcAft>
            </a:pPr>
            <a:r>
              <a:rPr lang="en-US" sz="2300" b="1" dirty="0">
                <a:solidFill>
                  <a:schemeClr val="tx1"/>
                </a:solidFill>
                <a:sym typeface="Arial" charset="0"/>
              </a:rPr>
              <a:t>  </a:t>
            </a:r>
            <a:r>
              <a:rPr lang="en-US" sz="2300" b="1" dirty="0">
                <a:solidFill>
                  <a:srgbClr val="FFFF00"/>
                </a:solidFill>
                <a:sym typeface="Arial" charset="0"/>
              </a:rPr>
              <a:t>Loyalty</a:t>
            </a:r>
            <a:r>
              <a:rPr lang="en-US" sz="2300" b="1" dirty="0">
                <a:solidFill>
                  <a:schemeClr val="tx1"/>
                </a:solidFill>
                <a:sym typeface="Arial" charset="0"/>
              </a:rPr>
              <a:t> – being faithful and responsible</a:t>
            </a:r>
          </a:p>
          <a:p>
            <a:pPr marL="0" lvl="1" algn="l">
              <a:spcAft>
                <a:spcPct val="30000"/>
              </a:spcAft>
            </a:pPr>
            <a:r>
              <a:rPr lang="en-US" sz="2300" b="1" dirty="0">
                <a:solidFill>
                  <a:schemeClr val="tx1"/>
                </a:solidFill>
                <a:sym typeface="Arial" charset="0"/>
              </a:rPr>
              <a:t>  </a:t>
            </a:r>
            <a:r>
              <a:rPr lang="en-US" sz="2300" b="1" dirty="0">
                <a:solidFill>
                  <a:srgbClr val="FFFF00"/>
                </a:solidFill>
                <a:sym typeface="Arial" charset="0"/>
              </a:rPr>
              <a:t>Duty</a:t>
            </a:r>
            <a:r>
              <a:rPr lang="en-US" sz="2300" b="1" dirty="0">
                <a:solidFill>
                  <a:schemeClr val="tx1"/>
                </a:solidFill>
                <a:sym typeface="Arial" charset="0"/>
              </a:rPr>
              <a:t> – fulfilling your commitments to the best of your ability</a:t>
            </a:r>
          </a:p>
          <a:p>
            <a:pPr marL="0" lvl="1" algn="l">
              <a:spcAft>
                <a:spcPct val="30000"/>
              </a:spcAft>
            </a:pPr>
            <a:r>
              <a:rPr lang="en-US" sz="2300" b="1" dirty="0">
                <a:solidFill>
                  <a:schemeClr val="tx1"/>
                </a:solidFill>
                <a:sym typeface="Arial" charset="0"/>
              </a:rPr>
              <a:t>  </a:t>
            </a:r>
            <a:r>
              <a:rPr lang="en-US" sz="2300" b="1" dirty="0">
                <a:solidFill>
                  <a:srgbClr val="FFFF00"/>
                </a:solidFill>
                <a:sym typeface="Arial" charset="0"/>
              </a:rPr>
              <a:t>Respect</a:t>
            </a:r>
            <a:r>
              <a:rPr lang="en-US" sz="2300" b="1" dirty="0">
                <a:solidFill>
                  <a:schemeClr val="tx1"/>
                </a:solidFill>
                <a:sym typeface="Arial" charset="0"/>
              </a:rPr>
              <a:t> – treating others how you want to be treated</a:t>
            </a:r>
          </a:p>
          <a:p>
            <a:pPr marL="0" lvl="1" algn="l">
              <a:spcAft>
                <a:spcPct val="30000"/>
              </a:spcAft>
            </a:pPr>
            <a:r>
              <a:rPr lang="en-US" sz="2300" b="1" dirty="0">
                <a:solidFill>
                  <a:schemeClr val="tx1"/>
                </a:solidFill>
                <a:sym typeface="Arial" charset="0"/>
              </a:rPr>
              <a:t>  </a:t>
            </a:r>
            <a:r>
              <a:rPr lang="en-US" sz="2300" b="1" dirty="0">
                <a:solidFill>
                  <a:srgbClr val="FFFF00"/>
                </a:solidFill>
                <a:sym typeface="Arial" charset="0"/>
              </a:rPr>
              <a:t>Selfless Service </a:t>
            </a:r>
            <a:r>
              <a:rPr lang="en-US" sz="2300" b="1" dirty="0">
                <a:solidFill>
                  <a:schemeClr val="tx1"/>
                </a:solidFill>
                <a:sym typeface="Arial" charset="0"/>
              </a:rPr>
              <a:t>– assisting, protecting, defending others</a:t>
            </a:r>
          </a:p>
          <a:p>
            <a:pPr marL="0" lvl="1" algn="l">
              <a:spcAft>
                <a:spcPct val="30000"/>
              </a:spcAft>
            </a:pPr>
            <a:r>
              <a:rPr lang="en-US" sz="2300" b="1" dirty="0">
                <a:solidFill>
                  <a:schemeClr val="tx1"/>
                </a:solidFill>
                <a:sym typeface="Arial" charset="0"/>
              </a:rPr>
              <a:t>  </a:t>
            </a:r>
            <a:r>
              <a:rPr lang="en-US" sz="2300" b="1" dirty="0">
                <a:solidFill>
                  <a:srgbClr val="FFFF00"/>
                </a:solidFill>
                <a:sym typeface="Arial" charset="0"/>
              </a:rPr>
              <a:t>Honor</a:t>
            </a:r>
            <a:r>
              <a:rPr lang="en-US" sz="2300" b="1" dirty="0">
                <a:solidFill>
                  <a:schemeClr val="tx1"/>
                </a:solidFill>
                <a:sym typeface="Arial" charset="0"/>
              </a:rPr>
              <a:t> – acting according to your highest principles</a:t>
            </a:r>
          </a:p>
          <a:p>
            <a:pPr marL="0" lvl="1" algn="l">
              <a:spcAft>
                <a:spcPct val="30000"/>
              </a:spcAft>
            </a:pPr>
            <a:r>
              <a:rPr lang="en-US" sz="2300" b="1" dirty="0">
                <a:solidFill>
                  <a:schemeClr val="tx1"/>
                </a:solidFill>
                <a:sym typeface="Arial" charset="0"/>
              </a:rPr>
              <a:t>  </a:t>
            </a:r>
            <a:r>
              <a:rPr lang="en-US" sz="2300" b="1" dirty="0">
                <a:solidFill>
                  <a:srgbClr val="FFFF00"/>
                </a:solidFill>
                <a:sym typeface="Arial" charset="0"/>
              </a:rPr>
              <a:t>Integrity</a:t>
            </a:r>
            <a:r>
              <a:rPr lang="en-US" sz="2300" b="1" dirty="0">
                <a:solidFill>
                  <a:schemeClr val="tx1"/>
                </a:solidFill>
                <a:sym typeface="Arial" charset="0"/>
              </a:rPr>
              <a:t> – doing the right thing, even when no one is looking</a:t>
            </a:r>
          </a:p>
          <a:p>
            <a:pPr marL="0" lvl="1" algn="l">
              <a:spcAft>
                <a:spcPct val="30000"/>
              </a:spcAft>
            </a:pPr>
            <a:r>
              <a:rPr lang="en-US" sz="2300" b="1" dirty="0">
                <a:solidFill>
                  <a:schemeClr val="tx1"/>
                </a:solidFill>
                <a:sym typeface="Arial" charset="0"/>
              </a:rPr>
              <a:t>  </a:t>
            </a:r>
            <a:r>
              <a:rPr lang="en-US" sz="2300" b="1" dirty="0">
                <a:solidFill>
                  <a:srgbClr val="FFFF00"/>
                </a:solidFill>
                <a:sym typeface="Arial" charset="0"/>
              </a:rPr>
              <a:t>Personal Courage </a:t>
            </a:r>
            <a:r>
              <a:rPr lang="en-US" sz="2300" b="1" dirty="0">
                <a:solidFill>
                  <a:schemeClr val="tx1"/>
                </a:solidFill>
                <a:sym typeface="Arial" charset="0"/>
              </a:rPr>
              <a:t>– standing up for others</a:t>
            </a:r>
          </a:p>
        </p:txBody>
      </p:sp>
      <p:sp>
        <p:nvSpPr>
          <p:cNvPr id="10" name="TextBox 9"/>
          <p:cNvSpPr txBox="1"/>
          <p:nvPr/>
        </p:nvSpPr>
        <p:spPr>
          <a:xfrm>
            <a:off x="7620000" y="6375797"/>
            <a:ext cx="1006681" cy="326530"/>
          </a:xfrm>
          <a:prstGeom prst="rect">
            <a:avLst/>
          </a:prstGeom>
          <a:noFill/>
        </p:spPr>
        <p:txBody>
          <a:bodyPr wrap="none" lIns="64291" tIns="32146" rIns="64291" bIns="32146" rtlCol="0">
            <a:spAutoFit/>
          </a:bodyPr>
          <a:lstStyle/>
          <a:p>
            <a:r>
              <a:rPr lang="en-US" sz="1700" dirty="0"/>
              <a:t>– Page 2</a:t>
            </a:r>
          </a:p>
        </p:txBody>
      </p:sp>
      <p:pic>
        <p:nvPicPr>
          <p:cNvPr id="9" name="Picture 8" descr="CTC logo white - clear bkgnd - gif.gif"/>
          <p:cNvPicPr>
            <a:picLocks noChangeAspect="1"/>
          </p:cNvPicPr>
          <p:nvPr/>
        </p:nvPicPr>
        <p:blipFill>
          <a:blip r:embed="rId5" cstate="print"/>
          <a:stretch>
            <a:fillRect/>
          </a:stretch>
        </p:blipFill>
        <p:spPr>
          <a:xfrm>
            <a:off x="78304" y="6579349"/>
            <a:ext cx="217691" cy="217691"/>
          </a:xfrm>
          <a:prstGeom prst="rect">
            <a:avLst/>
          </a:prstGeom>
          <a:effectLst>
            <a:glow rad="63500">
              <a:schemeClr val="bg1">
                <a:lumMod val="65000"/>
                <a:lumOff val="35000"/>
                <a:alpha val="40000"/>
              </a:schemeClr>
            </a:glow>
            <a:outerShdw blurRad="50800" dist="127000" dir="2700000" algn="tl" rotWithShape="0">
              <a:prstClr val="black">
                <a:alpha val="40000"/>
              </a:prstClr>
            </a:outerShdw>
          </a:effectLst>
        </p:spPr>
      </p:pic>
      <p:pic>
        <p:nvPicPr>
          <p:cNvPr id="11"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49978" y="6268641"/>
            <a:ext cx="258961" cy="455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291566536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0726"/>
                                        </p:tgtEl>
                                        <p:attrNameLst>
                                          <p:attrName>style.visibility</p:attrName>
                                        </p:attrNameLst>
                                      </p:cBhvr>
                                      <p:to>
                                        <p:strVal val="visible"/>
                                      </p:to>
                                    </p:set>
                                    <p:animEffect transition="in" filter="fade">
                                      <p:cBhvr>
                                        <p:cTn id="7" dur="1000"/>
                                        <p:tgtEl>
                                          <p:spTgt spid="30726"/>
                                        </p:tgtEl>
                                      </p:cBhvr>
                                    </p:animEffect>
                                  </p:childTnLst>
                                </p:cTn>
                              </p:par>
                            </p:childTnLst>
                          </p:cTn>
                        </p:par>
                        <p:par>
                          <p:cTn id="8" fill="hold" nodeType="afterGroup">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0728">
                                            <p:txEl>
                                              <p:pRg st="0" end="0"/>
                                            </p:txEl>
                                          </p:spTgt>
                                        </p:tgtEl>
                                        <p:attrNameLst>
                                          <p:attrName>style.visibility</p:attrName>
                                        </p:attrNameLst>
                                      </p:cBhvr>
                                      <p:to>
                                        <p:strVal val="visible"/>
                                      </p:to>
                                    </p:set>
                                    <p:animEffect transition="in" filter="fade">
                                      <p:cBhvr>
                                        <p:cTn id="11" dur="500"/>
                                        <p:tgtEl>
                                          <p:spTgt spid="30728">
                                            <p:txEl>
                                              <p:pRg st="0" end="0"/>
                                            </p:txEl>
                                          </p:spTgt>
                                        </p:tgtEl>
                                      </p:cBhvr>
                                    </p:animEffect>
                                  </p:childTnLst>
                                </p:cTn>
                              </p:par>
                            </p:childTnLst>
                          </p:cTn>
                        </p:par>
                        <p:par>
                          <p:cTn id="12" fill="hold" nodeType="afterGroup">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30728">
                                            <p:txEl>
                                              <p:pRg st="1" end="1"/>
                                            </p:txEl>
                                          </p:spTgt>
                                        </p:tgtEl>
                                        <p:attrNameLst>
                                          <p:attrName>style.visibility</p:attrName>
                                        </p:attrNameLst>
                                      </p:cBhvr>
                                      <p:to>
                                        <p:strVal val="visible"/>
                                      </p:to>
                                    </p:set>
                                    <p:animEffect transition="in" filter="fade">
                                      <p:cBhvr>
                                        <p:cTn id="15" dur="500"/>
                                        <p:tgtEl>
                                          <p:spTgt spid="30728">
                                            <p:txEl>
                                              <p:pRg st="1" end="1"/>
                                            </p:txEl>
                                          </p:spTgt>
                                        </p:tgtEl>
                                      </p:cBhvr>
                                    </p:animEffect>
                                  </p:childTnLst>
                                </p:cTn>
                              </p:par>
                            </p:childTnLst>
                          </p:cTn>
                        </p:par>
                        <p:par>
                          <p:cTn id="16" fill="hold" nodeType="afterGroup">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30728">
                                            <p:txEl>
                                              <p:pRg st="2" end="2"/>
                                            </p:txEl>
                                          </p:spTgt>
                                        </p:tgtEl>
                                        <p:attrNameLst>
                                          <p:attrName>style.visibility</p:attrName>
                                        </p:attrNameLst>
                                      </p:cBhvr>
                                      <p:to>
                                        <p:strVal val="visible"/>
                                      </p:to>
                                    </p:set>
                                    <p:animEffect transition="in" filter="fade">
                                      <p:cBhvr>
                                        <p:cTn id="19" dur="500"/>
                                        <p:tgtEl>
                                          <p:spTgt spid="30728">
                                            <p:txEl>
                                              <p:pRg st="2" end="2"/>
                                            </p:txEl>
                                          </p:spTgt>
                                        </p:tgtEl>
                                      </p:cBhvr>
                                    </p:animEffect>
                                  </p:childTnLst>
                                </p:cTn>
                              </p:par>
                            </p:childTnLst>
                          </p:cTn>
                        </p:par>
                        <p:par>
                          <p:cTn id="20" fill="hold" nodeType="afterGroup">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30728">
                                            <p:txEl>
                                              <p:pRg st="3" end="3"/>
                                            </p:txEl>
                                          </p:spTgt>
                                        </p:tgtEl>
                                        <p:attrNameLst>
                                          <p:attrName>style.visibility</p:attrName>
                                        </p:attrNameLst>
                                      </p:cBhvr>
                                      <p:to>
                                        <p:strVal val="visible"/>
                                      </p:to>
                                    </p:set>
                                    <p:animEffect transition="in" filter="fade">
                                      <p:cBhvr>
                                        <p:cTn id="23" dur="500"/>
                                        <p:tgtEl>
                                          <p:spTgt spid="30728">
                                            <p:txEl>
                                              <p:pRg st="3" end="3"/>
                                            </p:txEl>
                                          </p:spTgt>
                                        </p:tgtEl>
                                      </p:cBhvr>
                                    </p:animEffect>
                                  </p:childTnLst>
                                </p:cTn>
                              </p:par>
                            </p:childTnLst>
                          </p:cTn>
                        </p:par>
                        <p:par>
                          <p:cTn id="24" fill="hold" nodeType="afterGroup">
                            <p:stCondLst>
                              <p:cond delay="3000"/>
                            </p:stCondLst>
                            <p:childTnLst>
                              <p:par>
                                <p:cTn id="25" presetID="10" presetClass="entr" presetSubtype="0" fill="hold" grpId="0" nodeType="afterEffect">
                                  <p:stCondLst>
                                    <p:cond delay="0"/>
                                  </p:stCondLst>
                                  <p:childTnLst>
                                    <p:set>
                                      <p:cBhvr>
                                        <p:cTn id="26" dur="1" fill="hold">
                                          <p:stCondLst>
                                            <p:cond delay="0"/>
                                          </p:stCondLst>
                                        </p:cTn>
                                        <p:tgtEl>
                                          <p:spTgt spid="30728">
                                            <p:txEl>
                                              <p:pRg st="4" end="4"/>
                                            </p:txEl>
                                          </p:spTgt>
                                        </p:tgtEl>
                                        <p:attrNameLst>
                                          <p:attrName>style.visibility</p:attrName>
                                        </p:attrNameLst>
                                      </p:cBhvr>
                                      <p:to>
                                        <p:strVal val="visible"/>
                                      </p:to>
                                    </p:set>
                                    <p:animEffect transition="in" filter="fade">
                                      <p:cBhvr>
                                        <p:cTn id="27" dur="500"/>
                                        <p:tgtEl>
                                          <p:spTgt spid="30728">
                                            <p:txEl>
                                              <p:pRg st="4" end="4"/>
                                            </p:txEl>
                                          </p:spTgt>
                                        </p:tgtEl>
                                      </p:cBhvr>
                                    </p:animEffect>
                                  </p:childTnLst>
                                </p:cTn>
                              </p:par>
                            </p:childTnLst>
                          </p:cTn>
                        </p:par>
                        <p:par>
                          <p:cTn id="28" fill="hold" nodeType="afterGroup">
                            <p:stCondLst>
                              <p:cond delay="3500"/>
                            </p:stCondLst>
                            <p:childTnLst>
                              <p:par>
                                <p:cTn id="29" presetID="10" presetClass="entr" presetSubtype="0" fill="hold" grpId="0" nodeType="afterEffect">
                                  <p:stCondLst>
                                    <p:cond delay="0"/>
                                  </p:stCondLst>
                                  <p:childTnLst>
                                    <p:set>
                                      <p:cBhvr>
                                        <p:cTn id="30" dur="1" fill="hold">
                                          <p:stCondLst>
                                            <p:cond delay="0"/>
                                          </p:stCondLst>
                                        </p:cTn>
                                        <p:tgtEl>
                                          <p:spTgt spid="30728">
                                            <p:txEl>
                                              <p:pRg st="5" end="5"/>
                                            </p:txEl>
                                          </p:spTgt>
                                        </p:tgtEl>
                                        <p:attrNameLst>
                                          <p:attrName>style.visibility</p:attrName>
                                        </p:attrNameLst>
                                      </p:cBhvr>
                                      <p:to>
                                        <p:strVal val="visible"/>
                                      </p:to>
                                    </p:set>
                                    <p:animEffect transition="in" filter="fade">
                                      <p:cBhvr>
                                        <p:cTn id="31" dur="500"/>
                                        <p:tgtEl>
                                          <p:spTgt spid="30728">
                                            <p:txEl>
                                              <p:pRg st="5" end="5"/>
                                            </p:txEl>
                                          </p:spTgt>
                                        </p:tgtEl>
                                      </p:cBhvr>
                                    </p:animEffect>
                                  </p:childTnLst>
                                </p:cTn>
                              </p:par>
                            </p:childTnLst>
                          </p:cTn>
                        </p:par>
                        <p:par>
                          <p:cTn id="32" fill="hold" nodeType="afterGroup">
                            <p:stCondLst>
                              <p:cond delay="4000"/>
                            </p:stCondLst>
                            <p:childTnLst>
                              <p:par>
                                <p:cTn id="33" presetID="10" presetClass="entr" presetSubtype="0" fill="hold" grpId="0" nodeType="afterEffect">
                                  <p:stCondLst>
                                    <p:cond delay="0"/>
                                  </p:stCondLst>
                                  <p:childTnLst>
                                    <p:set>
                                      <p:cBhvr>
                                        <p:cTn id="34" dur="1" fill="hold">
                                          <p:stCondLst>
                                            <p:cond delay="0"/>
                                          </p:stCondLst>
                                        </p:cTn>
                                        <p:tgtEl>
                                          <p:spTgt spid="30728">
                                            <p:txEl>
                                              <p:pRg st="6" end="6"/>
                                            </p:txEl>
                                          </p:spTgt>
                                        </p:tgtEl>
                                        <p:attrNameLst>
                                          <p:attrName>style.visibility</p:attrName>
                                        </p:attrNameLst>
                                      </p:cBhvr>
                                      <p:to>
                                        <p:strVal val="visible"/>
                                      </p:to>
                                    </p:set>
                                    <p:animEffect transition="in" filter="fade">
                                      <p:cBhvr>
                                        <p:cTn id="35" dur="500"/>
                                        <p:tgtEl>
                                          <p:spTgt spid="30728">
                                            <p:txEl>
                                              <p:pRg st="6" end="6"/>
                                            </p:txEl>
                                          </p:spTgt>
                                        </p:tgtEl>
                                      </p:cBhvr>
                                    </p:animEffect>
                                  </p:childTnLst>
                                </p:cTn>
                              </p:par>
                            </p:childTnLst>
                          </p:cTn>
                        </p:par>
                        <p:par>
                          <p:cTn id="36" fill="hold">
                            <p:stCondLst>
                              <p:cond delay="4500"/>
                            </p:stCondLst>
                            <p:childTnLst>
                              <p:par>
                                <p:cTn id="37" presetID="10" presetClass="entr" presetSubtype="0"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6" grpId="0"/>
      <p:bldP spid="30728" grpId="0" build="p" bldLvl="2"/>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2382123" y="3886200"/>
            <a:ext cx="6717276" cy="2703834"/>
          </a:xfrm>
          <a:prstGeom prst="rect">
            <a:avLst/>
          </a:prstGeom>
        </p:spPr>
      </p:pic>
      <p:sp>
        <p:nvSpPr>
          <p:cNvPr id="17409" name="Rectangle 1"/>
          <p:cNvSpPr>
            <a:spLocks noGrp="1" noChangeArrowheads="1"/>
          </p:cNvSpPr>
          <p:nvPr>
            <p:ph type="title" idx="4294967295"/>
          </p:nvPr>
        </p:nvSpPr>
        <p:spPr>
          <a:xfrm>
            <a:off x="0" y="482203"/>
            <a:ext cx="9143999" cy="1196578"/>
          </a:xfrm>
          <a:noFill/>
          <a:ln>
            <a:noFill/>
          </a:ln>
          <a:effectLst>
            <a:glow rad="101600">
              <a:schemeClr val="bg1">
                <a:alpha val="60000"/>
              </a:schemeClr>
            </a:glow>
            <a:outerShdw dist="35921"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35717" tIns="35717" rIns="35717" bIns="35717" numCol="1" anchor="ctr" anchorCtr="0" compatLnSpc="1">
            <a:prstTxWarp prst="textNoShape">
              <a:avLst/>
            </a:prstTxWarp>
          </a:bodyPr>
          <a:lstStyle/>
          <a:p>
            <a:pPr>
              <a:lnSpc>
                <a:spcPct val="90000"/>
              </a:lnSpc>
            </a:pPr>
            <a:r>
              <a:rPr lang="en-US" sz="5300" kern="1200" dirty="0">
                <a:effectLst>
                  <a:outerShdw blurRad="38100" dist="38100" dir="2700000" algn="tl">
                    <a:srgbClr val="000000">
                      <a:alpha val="43137"/>
                    </a:srgbClr>
                  </a:outerShdw>
                </a:effectLst>
                <a:latin typeface="Arial Black" pitchFamily="34" charset="0"/>
                <a:sym typeface="Arial Black" pitchFamily="34" charset="0"/>
              </a:rPr>
              <a:t>On the other hand –</a:t>
            </a:r>
            <a:br>
              <a:rPr lang="en-US" sz="5300" kern="1200" dirty="0">
                <a:effectLst>
                  <a:outerShdw blurRad="38100" dist="38100" dir="2700000" algn="tl">
                    <a:srgbClr val="000000">
                      <a:alpha val="43137"/>
                    </a:srgbClr>
                  </a:outerShdw>
                </a:effectLst>
                <a:latin typeface="Arial Black" pitchFamily="34" charset="0"/>
                <a:sym typeface="Arial Black" pitchFamily="34" charset="0"/>
              </a:rPr>
            </a:br>
            <a:r>
              <a:rPr lang="en-US" sz="5300" kern="1200" dirty="0">
                <a:effectLst>
                  <a:outerShdw blurRad="38100" dist="38100" dir="2700000" algn="tl">
                    <a:srgbClr val="000000">
                      <a:alpha val="43137"/>
                    </a:srgbClr>
                  </a:outerShdw>
                </a:effectLst>
                <a:latin typeface="Arial Black" pitchFamily="34" charset="0"/>
                <a:sym typeface="Arial Black" pitchFamily="34" charset="0"/>
              </a:rPr>
              <a:t>What is Bullying?</a:t>
            </a:r>
          </a:p>
        </p:txBody>
      </p:sp>
      <p:sp>
        <p:nvSpPr>
          <p:cNvPr id="17413" name="Rectangle 5"/>
          <p:cNvSpPr>
            <a:spLocks/>
          </p:cNvSpPr>
          <p:nvPr/>
        </p:nvSpPr>
        <p:spPr bwMode="auto">
          <a:xfrm>
            <a:off x="708347" y="1875234"/>
            <a:ext cx="8286304" cy="635076"/>
          </a:xfrm>
          <a:prstGeom prst="rect">
            <a:avLst/>
          </a:prstGeom>
          <a:noFill/>
          <a:ln>
            <a:noFill/>
          </a:ln>
          <a:effectLst/>
          <a:extLst>
            <a:ext uri="{909E8E84-426E-40DD-AFC4-6F175D3DCCD1}">
              <a14:hiddenFill xmlns:a14="http://schemas.microsoft.com/office/drawing/2010/main">
                <a:blipFill dpi="0" rotWithShape="0">
                  <a:blip r:embed="rId5"/>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4291" tIns="32146" rIns="64291" bIns="32146">
            <a:spAutoFit/>
          </a:bodyPr>
          <a:lstStyle/>
          <a:p>
            <a:pPr algn="l">
              <a:lnSpc>
                <a:spcPct val="120000"/>
              </a:lnSpc>
              <a:spcBef>
                <a:spcPts val="1687"/>
              </a:spcBef>
            </a:pPr>
            <a:r>
              <a:rPr lang="en-US" sz="3400" b="1" dirty="0">
                <a:solidFill>
                  <a:srgbClr val="FFFF00"/>
                </a:solidFill>
                <a:effectLst>
                  <a:outerShdw blurRad="38100" dist="38100" dir="2700000" algn="tl">
                    <a:srgbClr val="000000">
                      <a:alpha val="43137"/>
                    </a:srgbClr>
                  </a:outerShdw>
                </a:effectLst>
                <a:sym typeface="Arial" charset="0"/>
              </a:rPr>
              <a:t>How do you define bullying?</a:t>
            </a:r>
          </a:p>
        </p:txBody>
      </p:sp>
      <p:sp>
        <p:nvSpPr>
          <p:cNvPr id="6" name="TextBox 5"/>
          <p:cNvSpPr txBox="1"/>
          <p:nvPr/>
        </p:nvSpPr>
        <p:spPr>
          <a:xfrm>
            <a:off x="7620000" y="6375797"/>
            <a:ext cx="1006681" cy="326530"/>
          </a:xfrm>
          <a:prstGeom prst="rect">
            <a:avLst/>
          </a:prstGeom>
          <a:noFill/>
        </p:spPr>
        <p:txBody>
          <a:bodyPr wrap="none" lIns="64291" tIns="32146" rIns="64291" bIns="32146" rtlCol="0">
            <a:spAutoFit/>
          </a:bodyPr>
          <a:lstStyle/>
          <a:p>
            <a:r>
              <a:rPr lang="en-US" sz="1700" dirty="0"/>
              <a:t>– Page 3</a:t>
            </a:r>
          </a:p>
        </p:txBody>
      </p:sp>
      <p:pic>
        <p:nvPicPr>
          <p:cNvPr id="8" name="Picture 7" descr="CTC logo white - clear bkgnd - gif.gif"/>
          <p:cNvPicPr>
            <a:picLocks noChangeAspect="1"/>
          </p:cNvPicPr>
          <p:nvPr/>
        </p:nvPicPr>
        <p:blipFill>
          <a:blip r:embed="rId6" cstate="print"/>
          <a:stretch>
            <a:fillRect/>
          </a:stretch>
        </p:blipFill>
        <p:spPr>
          <a:xfrm>
            <a:off x="78304" y="6579349"/>
            <a:ext cx="217691" cy="217691"/>
          </a:xfrm>
          <a:prstGeom prst="rect">
            <a:avLst/>
          </a:prstGeom>
          <a:effectLst>
            <a:glow rad="63500">
              <a:schemeClr val="bg1">
                <a:lumMod val="65000"/>
                <a:lumOff val="35000"/>
                <a:alpha val="40000"/>
              </a:schemeClr>
            </a:glow>
            <a:outerShdw blurRad="50800" dist="127000" dir="2700000" algn="tl" rotWithShape="0">
              <a:prstClr val="black">
                <a:alpha val="40000"/>
              </a:prstClr>
            </a:outerShdw>
          </a:effectLst>
        </p:spPr>
      </p:pic>
      <p:pic>
        <p:nvPicPr>
          <p:cNvPr id="9"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749978" y="6268641"/>
            <a:ext cx="258961" cy="455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0" name="Rectangle 5"/>
          <p:cNvSpPr>
            <a:spLocks/>
          </p:cNvSpPr>
          <p:nvPr/>
        </p:nvSpPr>
        <p:spPr bwMode="auto">
          <a:xfrm>
            <a:off x="722635" y="2851596"/>
            <a:ext cx="8286304" cy="2842603"/>
          </a:xfrm>
          <a:prstGeom prst="rect">
            <a:avLst/>
          </a:prstGeom>
          <a:noFill/>
          <a:ln>
            <a:noFill/>
          </a:ln>
          <a:effectLst/>
          <a:extLst>
            <a:ext uri="{909E8E84-426E-40DD-AFC4-6F175D3DCCD1}">
              <a14:hiddenFill xmlns:a14="http://schemas.microsoft.com/office/drawing/2010/main">
                <a:blipFill dpi="0" rotWithShape="0">
                  <a:blip r:embed="rId5"/>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4291" tIns="32146" rIns="64291" bIns="32146">
            <a:spAutoFit/>
          </a:bodyPr>
          <a:lstStyle/>
          <a:p>
            <a:pPr algn="l">
              <a:lnSpc>
                <a:spcPct val="120000"/>
              </a:lnSpc>
              <a:spcBef>
                <a:spcPts val="1687"/>
              </a:spcBef>
            </a:pPr>
            <a:r>
              <a:rPr lang="en-US" sz="2800" b="1" dirty="0">
                <a:solidFill>
                  <a:srgbClr val="FFFF00"/>
                </a:solidFill>
                <a:effectLst>
                  <a:outerShdw blurRad="38100" dist="38100" dir="2700000" algn="tl">
                    <a:srgbClr val="000000">
                      <a:alpha val="43137"/>
                    </a:srgbClr>
                  </a:outerShdw>
                </a:effectLst>
                <a:sym typeface="Arial" charset="0"/>
              </a:rPr>
              <a:t>Bullying has 3 main characteristics:</a:t>
            </a:r>
          </a:p>
          <a:p>
            <a:pPr marL="514350" indent="-514350" algn="l">
              <a:lnSpc>
                <a:spcPct val="120000"/>
              </a:lnSpc>
              <a:spcBef>
                <a:spcPts val="1687"/>
              </a:spcBef>
              <a:buAutoNum type="arabicPeriod"/>
            </a:pPr>
            <a:r>
              <a:rPr lang="en-US" sz="2900" dirty="0">
                <a:solidFill>
                  <a:schemeClr val="tx1"/>
                </a:solidFill>
                <a:effectLst>
                  <a:glow rad="127000">
                    <a:schemeClr val="bg1">
                      <a:alpha val="60000"/>
                    </a:schemeClr>
                  </a:glow>
                  <a:outerShdw blurRad="38100" dist="38100" dir="2700000" algn="tl">
                    <a:srgbClr val="000000">
                      <a:alpha val="43137"/>
                    </a:srgbClr>
                  </a:outerShdw>
                </a:effectLst>
                <a:sym typeface="Arial" charset="0"/>
              </a:rPr>
              <a:t>Unwanted harmful behavior</a:t>
            </a:r>
          </a:p>
          <a:p>
            <a:pPr marL="514350" indent="-514350" algn="l">
              <a:lnSpc>
                <a:spcPct val="120000"/>
              </a:lnSpc>
              <a:spcBef>
                <a:spcPts val="1687"/>
              </a:spcBef>
              <a:buAutoNum type="arabicPeriod"/>
            </a:pPr>
            <a:r>
              <a:rPr lang="en-US" sz="2900" dirty="0">
                <a:solidFill>
                  <a:schemeClr val="tx1"/>
                </a:solidFill>
                <a:effectLst>
                  <a:glow rad="127000">
                    <a:schemeClr val="bg1">
                      <a:alpha val="60000"/>
                    </a:schemeClr>
                  </a:glow>
                  <a:outerShdw blurRad="38100" dist="38100" dir="2700000" algn="tl">
                    <a:srgbClr val="000000">
                      <a:alpha val="43137"/>
                    </a:srgbClr>
                  </a:outerShdw>
                </a:effectLst>
                <a:sym typeface="Arial" charset="0"/>
              </a:rPr>
              <a:t>Imbalance of power</a:t>
            </a:r>
          </a:p>
          <a:p>
            <a:pPr marL="514350" indent="-514350" algn="l">
              <a:lnSpc>
                <a:spcPct val="120000"/>
              </a:lnSpc>
              <a:spcBef>
                <a:spcPts val="1687"/>
              </a:spcBef>
              <a:buAutoNum type="arabicPeriod"/>
            </a:pPr>
            <a:r>
              <a:rPr lang="en-US" sz="2900" dirty="0">
                <a:solidFill>
                  <a:schemeClr val="tx1"/>
                </a:solidFill>
                <a:effectLst>
                  <a:glow rad="127000">
                    <a:schemeClr val="bg1">
                      <a:alpha val="60000"/>
                    </a:schemeClr>
                  </a:glow>
                  <a:outerShdw blurRad="38100" dist="38100" dir="2700000" algn="tl">
                    <a:srgbClr val="000000">
                      <a:alpha val="43137"/>
                    </a:srgbClr>
                  </a:outerShdw>
                </a:effectLst>
                <a:sym typeface="Arial" charset="0"/>
              </a:rPr>
              <a:t>Happens over and over</a:t>
            </a:r>
            <a:endParaRPr lang="en-US" sz="2900" dirty="0">
              <a:solidFill>
                <a:srgbClr val="FFFF00"/>
              </a:solidFill>
              <a:effectLst>
                <a:glow rad="127000">
                  <a:schemeClr val="bg1">
                    <a:alpha val="60000"/>
                  </a:schemeClr>
                </a:glow>
                <a:outerShdw blurRad="38100" dist="38100" dir="2700000" algn="tl">
                  <a:srgbClr val="000000">
                    <a:alpha val="43137"/>
                  </a:srgbClr>
                </a:outerShdw>
              </a:effectLst>
              <a:sym typeface="Arial" charset="0"/>
            </a:endParaRPr>
          </a:p>
        </p:txBody>
      </p:sp>
    </p:spTree>
    <p:extLst>
      <p:ext uri="{BB962C8B-B14F-4D97-AF65-F5344CB8AC3E}">
        <p14:creationId xmlns:p14="http://schemas.microsoft.com/office/powerpoint/2010/main" val="253993273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413"/>
                                        </p:tgtEl>
                                        <p:attrNameLst>
                                          <p:attrName>style.visibility</p:attrName>
                                        </p:attrNameLst>
                                      </p:cBhvr>
                                      <p:to>
                                        <p:strVal val="visible"/>
                                      </p:to>
                                    </p:set>
                                    <p:animEffect transition="in" filter="fade">
                                      <p:cBhvr>
                                        <p:cTn id="7" dur="1000"/>
                                        <p:tgtEl>
                                          <p:spTgt spid="174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wipe(left)">
                                      <p:cBhvr>
                                        <p:cTn id="12" dur="500"/>
                                        <p:tgtEl>
                                          <p:spTgt spid="10">
                                            <p:txEl>
                                              <p:pRg st="0" end="0"/>
                                            </p:txEl>
                                          </p:spTgt>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0">
                                            <p:txEl>
                                              <p:pRg st="1" end="1"/>
                                            </p:txEl>
                                          </p:spTgt>
                                        </p:tgtEl>
                                        <p:attrNameLst>
                                          <p:attrName>style.visibility</p:attrName>
                                        </p:attrNameLst>
                                      </p:cBhvr>
                                      <p:to>
                                        <p:strVal val="visible"/>
                                      </p:to>
                                    </p:set>
                                    <p:animEffect transition="in" filter="wipe(left)">
                                      <p:cBhvr>
                                        <p:cTn id="16" dur="500"/>
                                        <p:tgtEl>
                                          <p:spTgt spid="10">
                                            <p:txEl>
                                              <p:pRg st="1" end="1"/>
                                            </p:txEl>
                                          </p:spTgt>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10">
                                            <p:txEl>
                                              <p:pRg st="2" end="2"/>
                                            </p:txEl>
                                          </p:spTgt>
                                        </p:tgtEl>
                                        <p:attrNameLst>
                                          <p:attrName>style.visibility</p:attrName>
                                        </p:attrNameLst>
                                      </p:cBhvr>
                                      <p:to>
                                        <p:strVal val="visible"/>
                                      </p:to>
                                    </p:set>
                                    <p:animEffect transition="in" filter="wipe(left)">
                                      <p:cBhvr>
                                        <p:cTn id="20" dur="500"/>
                                        <p:tgtEl>
                                          <p:spTgt spid="10">
                                            <p:txEl>
                                              <p:pRg st="2" end="2"/>
                                            </p:txEl>
                                          </p:spTgt>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10">
                                            <p:txEl>
                                              <p:pRg st="3" end="3"/>
                                            </p:txEl>
                                          </p:spTgt>
                                        </p:tgtEl>
                                        <p:attrNameLst>
                                          <p:attrName>style.visibility</p:attrName>
                                        </p:attrNameLst>
                                      </p:cBhvr>
                                      <p:to>
                                        <p:strVal val="visible"/>
                                      </p:to>
                                    </p:set>
                                    <p:animEffect transition="in" filter="wipe(left)">
                                      <p:cBhvr>
                                        <p:cTn id="24" dur="500"/>
                                        <p:tgtEl>
                                          <p:spTgt spid="10">
                                            <p:txEl>
                                              <p:pRg st="3" end="3"/>
                                            </p:txEl>
                                          </p:spTgt>
                                        </p:tgtEl>
                                      </p:cBhvr>
                                    </p:animEffect>
                                  </p:childTnLst>
                                </p:cTn>
                              </p:par>
                            </p:childTnLst>
                          </p:cTn>
                        </p:par>
                        <p:par>
                          <p:cTn id="25" fill="hold">
                            <p:stCondLst>
                              <p:cond delay="2000"/>
                            </p:stCondLst>
                            <p:childTnLst>
                              <p:par>
                                <p:cTn id="26" presetID="10" presetClass="entr" presetSubtype="0"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3" grpId="0"/>
      <p:bldP spid="10"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09" name="Rectangle 1"/>
          <p:cNvSpPr>
            <a:spLocks noGrp="1" noChangeArrowheads="1"/>
          </p:cNvSpPr>
          <p:nvPr>
            <p:ph type="title" idx="4294967295"/>
          </p:nvPr>
        </p:nvSpPr>
        <p:spPr>
          <a:xfrm>
            <a:off x="48241" y="152400"/>
            <a:ext cx="9143999" cy="1196578"/>
          </a:xfrm>
          <a:noFill/>
          <a:ln>
            <a:noFill/>
          </a:ln>
          <a:effectLst>
            <a:glow rad="101600">
              <a:schemeClr val="bg1">
                <a:alpha val="60000"/>
              </a:schemeClr>
            </a:glow>
            <a:outerShdw dist="35921"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35717" tIns="35717" rIns="35717" bIns="35717" numCol="1" anchor="ctr" anchorCtr="0" compatLnSpc="1">
            <a:prstTxWarp prst="textNoShape">
              <a:avLst/>
            </a:prstTxWarp>
          </a:bodyPr>
          <a:lstStyle/>
          <a:p>
            <a:pPr>
              <a:lnSpc>
                <a:spcPct val="90000"/>
              </a:lnSpc>
            </a:pPr>
            <a:r>
              <a:rPr lang="en-US" sz="5300" kern="1200" dirty="0">
                <a:effectLst>
                  <a:outerShdw blurRad="38100" dist="38100" dir="2700000" algn="tl">
                    <a:srgbClr val="000000">
                      <a:alpha val="43137"/>
                    </a:srgbClr>
                  </a:outerShdw>
                </a:effectLst>
                <a:latin typeface="Arial Black" pitchFamily="34" charset="0"/>
                <a:sym typeface="Arial Black" pitchFamily="34" charset="0"/>
              </a:rPr>
              <a:t>Repeat</a:t>
            </a:r>
          </a:p>
        </p:txBody>
      </p:sp>
      <p:sp>
        <p:nvSpPr>
          <p:cNvPr id="17413" name="Rectangle 5"/>
          <p:cNvSpPr>
            <a:spLocks/>
          </p:cNvSpPr>
          <p:nvPr/>
        </p:nvSpPr>
        <p:spPr bwMode="auto">
          <a:xfrm>
            <a:off x="708347" y="1143000"/>
            <a:ext cx="8286304" cy="635076"/>
          </a:xfrm>
          <a:prstGeom prst="rect">
            <a:avLst/>
          </a:prstGeom>
          <a:noFill/>
          <a:ln>
            <a:noFill/>
          </a:ln>
          <a:effectLst/>
          <a:extLst>
            <a:ext uri="{909E8E84-426E-40DD-AFC4-6F175D3DCCD1}">
              <a14:hiddenFill xmlns:a14="http://schemas.microsoft.com/office/drawing/2010/main">
                <a:blipFill dpi="0" rotWithShape="0">
                  <a:blip r:embed="rId3"/>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4291" tIns="32146" rIns="64291" bIns="32146">
            <a:spAutoFit/>
          </a:bodyPr>
          <a:lstStyle/>
          <a:p>
            <a:pPr algn="l">
              <a:lnSpc>
                <a:spcPct val="120000"/>
              </a:lnSpc>
              <a:spcBef>
                <a:spcPts val="1687"/>
              </a:spcBef>
            </a:pPr>
            <a:r>
              <a:rPr lang="en-US" sz="3400" b="1" dirty="0">
                <a:solidFill>
                  <a:srgbClr val="FFFF00"/>
                </a:solidFill>
                <a:effectLst>
                  <a:outerShdw blurRad="38100" dist="38100" dir="2700000" algn="tl">
                    <a:srgbClr val="000000">
                      <a:alpha val="43137"/>
                    </a:srgbClr>
                  </a:outerShdw>
                </a:effectLst>
                <a:sym typeface="Arial" charset="0"/>
              </a:rPr>
              <a:t>When we say happens over and over…</a:t>
            </a:r>
          </a:p>
        </p:txBody>
      </p:sp>
      <p:sp>
        <p:nvSpPr>
          <p:cNvPr id="6" name="TextBox 5"/>
          <p:cNvSpPr txBox="1"/>
          <p:nvPr/>
        </p:nvSpPr>
        <p:spPr>
          <a:xfrm>
            <a:off x="7620000" y="6375797"/>
            <a:ext cx="1006681" cy="326530"/>
          </a:xfrm>
          <a:prstGeom prst="rect">
            <a:avLst/>
          </a:prstGeom>
          <a:noFill/>
        </p:spPr>
        <p:txBody>
          <a:bodyPr wrap="none" lIns="64291" tIns="32146" rIns="64291" bIns="32146" rtlCol="0">
            <a:spAutoFit/>
          </a:bodyPr>
          <a:lstStyle/>
          <a:p>
            <a:r>
              <a:rPr lang="en-US" sz="1700" dirty="0"/>
              <a:t>– Page 3</a:t>
            </a:r>
          </a:p>
        </p:txBody>
      </p:sp>
      <p:pic>
        <p:nvPicPr>
          <p:cNvPr id="8" name="Picture 7" descr="CTC logo white - clear bkgnd - gif.gif"/>
          <p:cNvPicPr>
            <a:picLocks noChangeAspect="1"/>
          </p:cNvPicPr>
          <p:nvPr/>
        </p:nvPicPr>
        <p:blipFill>
          <a:blip r:embed="rId4" cstate="print"/>
          <a:stretch>
            <a:fillRect/>
          </a:stretch>
        </p:blipFill>
        <p:spPr>
          <a:xfrm>
            <a:off x="78304" y="6579349"/>
            <a:ext cx="217691" cy="217691"/>
          </a:xfrm>
          <a:prstGeom prst="rect">
            <a:avLst/>
          </a:prstGeom>
          <a:effectLst>
            <a:glow rad="63500">
              <a:schemeClr val="bg1">
                <a:lumMod val="65000"/>
                <a:lumOff val="35000"/>
                <a:alpha val="40000"/>
              </a:schemeClr>
            </a:glow>
            <a:outerShdw blurRad="50800" dist="127000" dir="2700000" algn="tl" rotWithShape="0">
              <a:prstClr val="black">
                <a:alpha val="40000"/>
              </a:prstClr>
            </a:outerShdw>
          </a:effectLst>
        </p:spPr>
      </p:pic>
      <p:pic>
        <p:nvPicPr>
          <p:cNvPr id="9"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749978" y="6268641"/>
            <a:ext cx="258961" cy="455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0" name="Rectangle 5"/>
          <p:cNvSpPr>
            <a:spLocks/>
          </p:cNvSpPr>
          <p:nvPr/>
        </p:nvSpPr>
        <p:spPr bwMode="auto">
          <a:xfrm>
            <a:off x="722635" y="1812195"/>
            <a:ext cx="7430765" cy="3932132"/>
          </a:xfrm>
          <a:prstGeom prst="rect">
            <a:avLst/>
          </a:prstGeom>
          <a:noFill/>
          <a:ln>
            <a:noFill/>
          </a:ln>
          <a:effectLst/>
          <a:extLst>
            <a:ext uri="{909E8E84-426E-40DD-AFC4-6F175D3DCCD1}">
              <a14:hiddenFill xmlns:a14="http://schemas.microsoft.com/office/drawing/2010/main">
                <a:blipFill dpi="0" rotWithShape="0">
                  <a:blip r:embed="rId3"/>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4291" tIns="32146" rIns="64291" bIns="32146">
            <a:spAutoFit/>
          </a:bodyPr>
          <a:lstStyle/>
          <a:p>
            <a:pPr marL="514350" indent="-514350" algn="l">
              <a:lnSpc>
                <a:spcPct val="120000"/>
              </a:lnSpc>
              <a:spcBef>
                <a:spcPts val="1687"/>
              </a:spcBef>
              <a:buFont typeface="Arial" panose="020B0604020202020204" pitchFamily="34" charset="0"/>
              <a:buChar char="•"/>
            </a:pPr>
            <a:r>
              <a:rPr lang="en-US" sz="2900" dirty="0">
                <a:solidFill>
                  <a:schemeClr val="tx1"/>
                </a:solidFill>
                <a:effectLst>
                  <a:glow rad="127000">
                    <a:schemeClr val="bg1">
                      <a:alpha val="60000"/>
                    </a:schemeClr>
                  </a:glow>
                  <a:outerShdw blurRad="38100" dist="38100" dir="2700000" algn="tl">
                    <a:srgbClr val="000000">
                      <a:alpha val="43137"/>
                    </a:srgbClr>
                  </a:outerShdw>
                </a:effectLst>
                <a:sym typeface="Arial" charset="0"/>
              </a:rPr>
              <a:t>On Monday John is targeted.</a:t>
            </a:r>
          </a:p>
          <a:p>
            <a:pPr marL="514350" indent="-514350" algn="l">
              <a:lnSpc>
                <a:spcPct val="120000"/>
              </a:lnSpc>
              <a:spcBef>
                <a:spcPts val="1687"/>
              </a:spcBef>
              <a:buFont typeface="Arial" panose="020B0604020202020204" pitchFamily="34" charset="0"/>
              <a:buChar char="•"/>
            </a:pPr>
            <a:r>
              <a:rPr lang="en-US" sz="2900" dirty="0">
                <a:solidFill>
                  <a:schemeClr val="tx1"/>
                </a:solidFill>
                <a:effectLst>
                  <a:glow rad="127000">
                    <a:schemeClr val="bg1">
                      <a:alpha val="60000"/>
                    </a:schemeClr>
                  </a:glow>
                  <a:outerShdw blurRad="38100" dist="38100" dir="2700000" algn="tl">
                    <a:srgbClr val="000000">
                      <a:alpha val="43137"/>
                    </a:srgbClr>
                  </a:outerShdw>
                </a:effectLst>
                <a:sym typeface="Arial" charset="0"/>
              </a:rPr>
              <a:t>Maybe Tuesday Nicole is targeted.</a:t>
            </a:r>
          </a:p>
          <a:p>
            <a:pPr marL="514350" indent="-514350" algn="l">
              <a:lnSpc>
                <a:spcPct val="120000"/>
              </a:lnSpc>
              <a:spcBef>
                <a:spcPts val="1687"/>
              </a:spcBef>
              <a:buFont typeface="Arial" panose="020B0604020202020204" pitchFamily="34" charset="0"/>
              <a:buChar char="•"/>
            </a:pPr>
            <a:r>
              <a:rPr lang="en-US" sz="2900" dirty="0">
                <a:solidFill>
                  <a:schemeClr val="tx1"/>
                </a:solidFill>
                <a:effectLst>
                  <a:glow rad="127000">
                    <a:schemeClr val="bg1">
                      <a:alpha val="60000"/>
                    </a:schemeClr>
                  </a:glow>
                  <a:outerShdw blurRad="38100" dist="38100" dir="2700000" algn="tl">
                    <a:srgbClr val="000000">
                      <a:alpha val="43137"/>
                    </a:srgbClr>
                  </a:outerShdw>
                </a:effectLst>
                <a:sym typeface="Arial" charset="0"/>
              </a:rPr>
              <a:t>Perhaps, Thursday it’s Erik.</a:t>
            </a:r>
          </a:p>
          <a:p>
            <a:pPr marL="514350" indent="-514350" algn="l">
              <a:lnSpc>
                <a:spcPct val="120000"/>
              </a:lnSpc>
              <a:spcBef>
                <a:spcPts val="1687"/>
              </a:spcBef>
              <a:buFont typeface="Arial" panose="020B0604020202020204" pitchFamily="34" charset="0"/>
              <a:buChar char="•"/>
            </a:pPr>
            <a:r>
              <a:rPr lang="en-US" sz="2900" dirty="0">
                <a:solidFill>
                  <a:schemeClr val="tx1"/>
                </a:solidFill>
                <a:effectLst>
                  <a:glow rad="127000">
                    <a:schemeClr val="bg1">
                      <a:alpha val="60000"/>
                    </a:schemeClr>
                  </a:glow>
                  <a:outerShdw blurRad="38100" dist="38100" dir="2700000" algn="tl">
                    <a:srgbClr val="000000">
                      <a:alpha val="43137"/>
                    </a:srgbClr>
                  </a:outerShdw>
                </a:effectLst>
                <a:sym typeface="Arial" charset="0"/>
              </a:rPr>
              <a:t>But all three have one thing in common, the same aggressor. That person meets the definition of a person bullying others.</a:t>
            </a:r>
            <a:endParaRPr lang="en-US" sz="2900" dirty="0">
              <a:solidFill>
                <a:srgbClr val="FFFF00"/>
              </a:solidFill>
              <a:effectLst>
                <a:glow rad="127000">
                  <a:schemeClr val="bg1">
                    <a:alpha val="60000"/>
                  </a:schemeClr>
                </a:glow>
                <a:outerShdw blurRad="38100" dist="38100" dir="2700000" algn="tl">
                  <a:srgbClr val="000000">
                    <a:alpha val="43137"/>
                  </a:srgbClr>
                </a:outerShdw>
              </a:effectLst>
              <a:sym typeface="Arial" charset="0"/>
            </a:endParaRPr>
          </a:p>
        </p:txBody>
      </p:sp>
    </p:spTree>
    <p:extLst>
      <p:ext uri="{BB962C8B-B14F-4D97-AF65-F5344CB8AC3E}">
        <p14:creationId xmlns:p14="http://schemas.microsoft.com/office/powerpoint/2010/main" val="280344213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413"/>
                                        </p:tgtEl>
                                        <p:attrNameLst>
                                          <p:attrName>style.visibility</p:attrName>
                                        </p:attrNameLst>
                                      </p:cBhvr>
                                      <p:to>
                                        <p:strVal val="visible"/>
                                      </p:to>
                                    </p:set>
                                    <p:animEffect transition="in" filter="fade">
                                      <p:cBhvr>
                                        <p:cTn id="7" dur="1000"/>
                                        <p:tgtEl>
                                          <p:spTgt spid="174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wipe(left)">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wipe(left)">
                                      <p:cBhvr>
                                        <p:cTn id="17" dur="500"/>
                                        <p:tgtEl>
                                          <p:spTgt spid="1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
                                            <p:txEl>
                                              <p:pRg st="2" end="2"/>
                                            </p:txEl>
                                          </p:spTgt>
                                        </p:tgtEl>
                                        <p:attrNameLst>
                                          <p:attrName>style.visibility</p:attrName>
                                        </p:attrNameLst>
                                      </p:cBhvr>
                                      <p:to>
                                        <p:strVal val="visible"/>
                                      </p:to>
                                    </p:set>
                                    <p:animEffect transition="in" filter="wipe(left)">
                                      <p:cBhvr>
                                        <p:cTn id="22" dur="500"/>
                                        <p:tgtEl>
                                          <p:spTgt spid="10">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0">
                                            <p:txEl>
                                              <p:pRg st="3" end="3"/>
                                            </p:txEl>
                                          </p:spTgt>
                                        </p:tgtEl>
                                        <p:attrNameLst>
                                          <p:attrName>style.visibility</p:attrName>
                                        </p:attrNameLst>
                                      </p:cBhvr>
                                      <p:to>
                                        <p:strVal val="visible"/>
                                      </p:to>
                                    </p:set>
                                    <p:animEffect transition="in" filter="wipe(left)">
                                      <p:cBhvr>
                                        <p:cTn id="27" dur="500"/>
                                        <p:tgtEl>
                                          <p:spTgt spid="10">
                                            <p:txEl>
                                              <p:pRg st="3" end="3"/>
                                            </p:txEl>
                                          </p:spTgt>
                                        </p:tgtEl>
                                      </p:cBhvr>
                                    </p:animEffect>
                                  </p:childTnLst>
                                </p:cTn>
                              </p:par>
                            </p:childTnLst>
                          </p:cTn>
                        </p:par>
                        <p:par>
                          <p:cTn id="28" fill="hold">
                            <p:stCondLst>
                              <p:cond delay="500"/>
                            </p:stCondLst>
                            <p:childTnLst>
                              <p:par>
                                <p:cTn id="29" presetID="10" presetClass="entr" presetSubtype="0"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3" grpId="0"/>
      <p:bldP spid="10"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txBox="1">
            <a:spLocks noChangeArrowheads="1"/>
          </p:cNvSpPr>
          <p:nvPr/>
        </p:nvSpPr>
        <p:spPr bwMode="auto">
          <a:xfrm>
            <a:off x="0" y="76200"/>
            <a:ext cx="9144000" cy="1268016"/>
          </a:xfrm>
          <a:prstGeom prst="rect">
            <a:avLst/>
          </a:prstGeom>
          <a:noFill/>
          <a:ln>
            <a:noFill/>
          </a:ln>
          <a:effectLst>
            <a:glow rad="101600">
              <a:schemeClr val="bg1">
                <a:alpha val="60000"/>
              </a:schemeClr>
            </a:glow>
            <a:outerShdw dist="35921"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35717" tIns="35717" rIns="35717" bIns="35717" numCol="1" anchor="ctr" anchorCtr="0" compatLnSpc="1">
            <a:prstTxWarp prst="textNoShape">
              <a:avLst/>
            </a:prstTxWarp>
          </a:bodyPr>
          <a:lstStyle>
            <a:lvl1pPr algn="ctr" rtl="0" fontAlgn="base">
              <a:spcBef>
                <a:spcPct val="0"/>
              </a:spcBef>
              <a:spcAft>
                <a:spcPct val="0"/>
              </a:spcAft>
              <a:defRPr sz="5900">
                <a:solidFill>
                  <a:schemeClr val="tx1"/>
                </a:solidFill>
                <a:latin typeface="+mj-lt"/>
                <a:ea typeface="+mj-ea"/>
                <a:cs typeface="+mj-cs"/>
                <a:sym typeface="Gill Sans" charset="0"/>
              </a:defRPr>
            </a:lvl1pPr>
            <a:lvl2pPr algn="ctr" rtl="0" fontAlgn="base">
              <a:spcBef>
                <a:spcPct val="0"/>
              </a:spcBef>
              <a:spcAft>
                <a:spcPct val="0"/>
              </a:spcAft>
              <a:defRPr sz="5900">
                <a:solidFill>
                  <a:schemeClr val="tx1"/>
                </a:solidFill>
                <a:latin typeface="Gill Sans" charset="0"/>
                <a:sym typeface="Gill Sans" charset="0"/>
              </a:defRPr>
            </a:lvl2pPr>
            <a:lvl3pPr algn="ctr" rtl="0" fontAlgn="base">
              <a:spcBef>
                <a:spcPct val="0"/>
              </a:spcBef>
              <a:spcAft>
                <a:spcPct val="0"/>
              </a:spcAft>
              <a:defRPr sz="5900">
                <a:solidFill>
                  <a:schemeClr val="tx1"/>
                </a:solidFill>
                <a:latin typeface="Gill Sans" charset="0"/>
                <a:sym typeface="Gill Sans" charset="0"/>
              </a:defRPr>
            </a:lvl3pPr>
            <a:lvl4pPr algn="ctr" rtl="0" fontAlgn="base">
              <a:spcBef>
                <a:spcPct val="0"/>
              </a:spcBef>
              <a:spcAft>
                <a:spcPct val="0"/>
              </a:spcAft>
              <a:defRPr sz="5900">
                <a:solidFill>
                  <a:schemeClr val="tx1"/>
                </a:solidFill>
                <a:latin typeface="Gill Sans" charset="0"/>
                <a:sym typeface="Gill Sans" charset="0"/>
              </a:defRPr>
            </a:lvl4pPr>
            <a:lvl5pPr algn="ctr" rtl="0" fontAlgn="base">
              <a:spcBef>
                <a:spcPct val="0"/>
              </a:spcBef>
              <a:spcAft>
                <a:spcPct val="0"/>
              </a:spcAft>
              <a:defRPr sz="5900">
                <a:solidFill>
                  <a:schemeClr val="tx1"/>
                </a:solidFill>
                <a:latin typeface="Gill Sans" charset="0"/>
                <a:sym typeface="Gill Sans" charset="0"/>
              </a:defRPr>
            </a:lvl5pPr>
            <a:lvl6pPr marL="321457" algn="ctr" rtl="0" fontAlgn="base">
              <a:spcBef>
                <a:spcPct val="0"/>
              </a:spcBef>
              <a:spcAft>
                <a:spcPct val="0"/>
              </a:spcAft>
              <a:defRPr sz="5900">
                <a:solidFill>
                  <a:schemeClr val="tx1"/>
                </a:solidFill>
                <a:latin typeface="Gill Sans" charset="0"/>
                <a:sym typeface="Gill Sans" charset="0"/>
              </a:defRPr>
            </a:lvl6pPr>
            <a:lvl7pPr marL="642915" algn="ctr" rtl="0" fontAlgn="base">
              <a:spcBef>
                <a:spcPct val="0"/>
              </a:spcBef>
              <a:spcAft>
                <a:spcPct val="0"/>
              </a:spcAft>
              <a:defRPr sz="5900">
                <a:solidFill>
                  <a:schemeClr val="tx1"/>
                </a:solidFill>
                <a:latin typeface="Gill Sans" charset="0"/>
                <a:sym typeface="Gill Sans" charset="0"/>
              </a:defRPr>
            </a:lvl7pPr>
            <a:lvl8pPr marL="964372" algn="ctr" rtl="0" fontAlgn="base">
              <a:spcBef>
                <a:spcPct val="0"/>
              </a:spcBef>
              <a:spcAft>
                <a:spcPct val="0"/>
              </a:spcAft>
              <a:defRPr sz="5900">
                <a:solidFill>
                  <a:schemeClr val="tx1"/>
                </a:solidFill>
                <a:latin typeface="Gill Sans" charset="0"/>
                <a:sym typeface="Gill Sans" charset="0"/>
              </a:defRPr>
            </a:lvl8pPr>
            <a:lvl9pPr marL="1285829" algn="ctr" rtl="0" fontAlgn="base">
              <a:spcBef>
                <a:spcPct val="0"/>
              </a:spcBef>
              <a:spcAft>
                <a:spcPct val="0"/>
              </a:spcAft>
              <a:defRPr sz="5900">
                <a:solidFill>
                  <a:schemeClr val="tx1"/>
                </a:solidFill>
                <a:latin typeface="Gill Sans" charset="0"/>
                <a:sym typeface="Gill Sans" charset="0"/>
              </a:defRPr>
            </a:lvl9pPr>
          </a:lstStyle>
          <a:p>
            <a:pPr>
              <a:lnSpc>
                <a:spcPct val="90000"/>
              </a:lnSpc>
            </a:pPr>
            <a:r>
              <a:rPr lang="en-US" sz="5300" kern="1200" dirty="0">
                <a:effectLst>
                  <a:outerShdw blurRad="38100" dist="38100" dir="2700000" algn="tl">
                    <a:srgbClr val="000000">
                      <a:alpha val="43137"/>
                    </a:srgbClr>
                  </a:outerShdw>
                </a:effectLst>
                <a:latin typeface="Arial Black" pitchFamily="34" charset="0"/>
                <a:sym typeface="Arial Bold" charset="0"/>
              </a:rPr>
              <a:t>Bullying can be:</a:t>
            </a:r>
          </a:p>
        </p:txBody>
      </p:sp>
      <p:pic>
        <p:nvPicPr>
          <p:cNvPr id="2050" name="Picture 2" descr="J:\Anti-bullying Program\graphics\phone-text.png"/>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6341533" y="3352800"/>
            <a:ext cx="3183467" cy="318346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6"/>
          <p:cNvSpPr>
            <a:spLocks/>
          </p:cNvSpPr>
          <p:nvPr/>
        </p:nvSpPr>
        <p:spPr bwMode="auto">
          <a:xfrm>
            <a:off x="457200" y="1305100"/>
            <a:ext cx="8551739" cy="5004734"/>
          </a:xfrm>
          <a:prstGeom prst="rect">
            <a:avLst/>
          </a:prstGeom>
          <a:noFill/>
          <a:ln>
            <a:noFill/>
          </a:ln>
          <a:effectLst>
            <a:outerShdw blurRad="38100" dist="50800" dir="2700000" algn="ctr" rotWithShape="0">
              <a:schemeClr val="bg1"/>
            </a:outerShdw>
          </a:effectLst>
          <a:extLst>
            <a:ext uri="{909E8E84-426E-40DD-AFC4-6F175D3DCCD1}">
              <a14:hiddenFill xmlns:a14="http://schemas.microsoft.com/office/drawing/2010/main">
                <a:blipFill dpi="0" rotWithShape="0">
                  <a:blip r:embed="rId5"/>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Lst>
        </p:spPr>
        <p:txBody>
          <a:bodyPr wrap="square" lIns="64291" tIns="32146" rIns="64291" bIns="32146">
            <a:spAutoFit/>
          </a:bodyPr>
          <a:lstStyle/>
          <a:p>
            <a:pPr marL="342900" indent="-342900" algn="l">
              <a:spcAft>
                <a:spcPts val="1200"/>
              </a:spcAft>
              <a:buFont typeface="Arial" panose="020B0604020202020204" pitchFamily="34" charset="0"/>
              <a:buChar char="•"/>
            </a:pPr>
            <a:r>
              <a:rPr lang="en-US" sz="2900" dirty="0">
                <a:solidFill>
                  <a:schemeClr val="tx1"/>
                </a:solidFill>
                <a:effectLst>
                  <a:glow rad="127000">
                    <a:schemeClr val="bg1">
                      <a:alpha val="60000"/>
                    </a:schemeClr>
                  </a:glow>
                </a:effectLst>
                <a:sym typeface="Arial" charset="0"/>
              </a:rPr>
              <a:t>Saying or writing hurtful things </a:t>
            </a:r>
          </a:p>
          <a:p>
            <a:pPr marL="361639" indent="-361639" algn="l">
              <a:spcAft>
                <a:spcPts val="1200"/>
              </a:spcAft>
              <a:buFontTx/>
              <a:buChar char="•"/>
            </a:pPr>
            <a:r>
              <a:rPr lang="en-US" sz="2900" dirty="0">
                <a:solidFill>
                  <a:schemeClr val="tx1"/>
                </a:solidFill>
                <a:effectLst>
                  <a:glow rad="127000">
                    <a:schemeClr val="bg1">
                      <a:alpha val="60000"/>
                    </a:schemeClr>
                  </a:glow>
                </a:effectLst>
                <a:sym typeface="Arial" charset="0"/>
              </a:rPr>
              <a:t>Physical </a:t>
            </a:r>
          </a:p>
          <a:p>
            <a:pPr marL="361639" indent="-361639" algn="l">
              <a:spcAft>
                <a:spcPts val="1200"/>
              </a:spcAft>
              <a:buFontTx/>
              <a:buChar char="•"/>
            </a:pPr>
            <a:r>
              <a:rPr lang="en-US" sz="2900" dirty="0">
                <a:solidFill>
                  <a:schemeClr val="tx1"/>
                </a:solidFill>
                <a:effectLst>
                  <a:glow rad="127000">
                    <a:schemeClr val="bg1">
                      <a:alpha val="60000"/>
                    </a:schemeClr>
                  </a:glow>
                </a:effectLst>
                <a:sym typeface="Arial" charset="0"/>
              </a:rPr>
              <a:t>Exclusion, shaming, humiliation</a:t>
            </a:r>
          </a:p>
          <a:p>
            <a:pPr marL="361639" indent="-361639" algn="l">
              <a:spcAft>
                <a:spcPts val="1200"/>
              </a:spcAft>
              <a:buFontTx/>
              <a:buChar char="•"/>
            </a:pPr>
            <a:r>
              <a:rPr lang="en-US" sz="2900" dirty="0">
                <a:solidFill>
                  <a:schemeClr val="tx1"/>
                </a:solidFill>
                <a:effectLst>
                  <a:glow rad="127000">
                    <a:schemeClr val="bg1">
                      <a:alpha val="60000"/>
                    </a:schemeClr>
                  </a:glow>
                </a:effectLst>
                <a:sym typeface="Arial" charset="0"/>
              </a:rPr>
              <a:t>When one person or a group of people picks on another person or people over and over </a:t>
            </a:r>
          </a:p>
          <a:p>
            <a:pPr marL="361639" indent="-361639" algn="l">
              <a:spcAft>
                <a:spcPts val="1200"/>
              </a:spcAft>
              <a:buFontTx/>
              <a:buChar char="•"/>
            </a:pPr>
            <a:r>
              <a:rPr lang="en-US" sz="2900" dirty="0">
                <a:solidFill>
                  <a:schemeClr val="tx1"/>
                </a:solidFill>
                <a:effectLst>
                  <a:glow rad="127000">
                    <a:schemeClr val="bg1">
                      <a:alpha val="60000"/>
                    </a:schemeClr>
                  </a:glow>
                </a:effectLst>
                <a:sym typeface="Arial" charset="0"/>
              </a:rPr>
              <a:t>A behavior that can be connected to sexual harassment or discrimination</a:t>
            </a:r>
          </a:p>
          <a:p>
            <a:pPr marL="361639" indent="-361639" algn="l">
              <a:spcAft>
                <a:spcPts val="1200"/>
              </a:spcAft>
              <a:buFontTx/>
              <a:buChar char="•"/>
            </a:pPr>
            <a:r>
              <a:rPr lang="en-US" sz="2900" dirty="0">
                <a:solidFill>
                  <a:schemeClr val="tx1"/>
                </a:solidFill>
                <a:effectLst>
                  <a:glow rad="127000">
                    <a:schemeClr val="bg1">
                      <a:alpha val="60000"/>
                    </a:schemeClr>
                  </a:glow>
                </a:effectLst>
                <a:sym typeface="Arial" charset="0"/>
              </a:rPr>
              <a:t>Called something else, like hazing</a:t>
            </a:r>
          </a:p>
          <a:p>
            <a:pPr marL="361639" indent="-361639" algn="l">
              <a:spcAft>
                <a:spcPts val="1200"/>
              </a:spcAft>
              <a:buFontTx/>
              <a:buChar char="•"/>
            </a:pPr>
            <a:r>
              <a:rPr lang="en-US" sz="2900" dirty="0">
                <a:solidFill>
                  <a:schemeClr val="tx1"/>
                </a:solidFill>
                <a:effectLst>
                  <a:glow rad="127000">
                    <a:schemeClr val="bg1">
                      <a:alpha val="60000"/>
                    </a:schemeClr>
                  </a:glow>
                </a:effectLst>
                <a:sym typeface="Arial" charset="0"/>
              </a:rPr>
              <a:t>Cyberbullying</a:t>
            </a:r>
          </a:p>
        </p:txBody>
      </p:sp>
      <p:sp>
        <p:nvSpPr>
          <p:cNvPr id="6" name="TextBox 5"/>
          <p:cNvSpPr txBox="1"/>
          <p:nvPr/>
        </p:nvSpPr>
        <p:spPr>
          <a:xfrm>
            <a:off x="7620000" y="6375797"/>
            <a:ext cx="1006681" cy="326530"/>
          </a:xfrm>
          <a:prstGeom prst="rect">
            <a:avLst/>
          </a:prstGeom>
          <a:noFill/>
        </p:spPr>
        <p:txBody>
          <a:bodyPr wrap="none" lIns="64291" tIns="32146" rIns="64291" bIns="32146" rtlCol="0">
            <a:spAutoFit/>
          </a:bodyPr>
          <a:lstStyle/>
          <a:p>
            <a:r>
              <a:rPr lang="en-US" sz="1700" dirty="0"/>
              <a:t>– Page 3</a:t>
            </a:r>
          </a:p>
        </p:txBody>
      </p:sp>
      <p:pic>
        <p:nvPicPr>
          <p:cNvPr id="7"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49978" y="6268641"/>
            <a:ext cx="258961" cy="455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8" name="Picture 7" descr="CTC logo white - clear bkgnd - gif.gif"/>
          <p:cNvPicPr>
            <a:picLocks noChangeAspect="1"/>
          </p:cNvPicPr>
          <p:nvPr/>
        </p:nvPicPr>
        <p:blipFill>
          <a:blip r:embed="rId7" cstate="print"/>
          <a:stretch>
            <a:fillRect/>
          </a:stretch>
        </p:blipFill>
        <p:spPr>
          <a:xfrm>
            <a:off x="78304" y="6579349"/>
            <a:ext cx="217691" cy="217691"/>
          </a:xfrm>
          <a:prstGeom prst="rect">
            <a:avLst/>
          </a:prstGeom>
          <a:effectLst>
            <a:glow rad="63500">
              <a:schemeClr val="bg1">
                <a:lumMod val="65000"/>
                <a:lumOff val="35000"/>
                <a:alpha val="40000"/>
              </a:schemeClr>
            </a:glow>
            <a:outerShdw blurRad="50800" dist="127000" dir="2700000" algn="tl" rotWithShape="0">
              <a:prstClr val="black">
                <a:alpha val="40000"/>
              </a:prstClr>
            </a:outerShdw>
          </a:effectLst>
        </p:spPr>
      </p:pic>
    </p:spTree>
    <p:extLst>
      <p:ext uri="{BB962C8B-B14F-4D97-AF65-F5344CB8AC3E}">
        <p14:creationId xmlns:p14="http://schemas.microsoft.com/office/powerpoint/2010/main" val="60590749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1000"/>
                                        <p:tgtEl>
                                          <p:spTgt spid="4">
                                            <p:txEl>
                                              <p:pRg st="1" end="1"/>
                                            </p:tx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1000"/>
                                        <p:tgtEl>
                                          <p:spTgt spid="4">
                                            <p:txEl>
                                              <p:pRg st="2" end="2"/>
                                            </p:txEl>
                                          </p:spTgt>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fade">
                                      <p:cBhvr>
                                        <p:cTn id="19" dur="1000"/>
                                        <p:tgtEl>
                                          <p:spTgt spid="4">
                                            <p:txEl>
                                              <p:pRg st="3" end="3"/>
                                            </p:txEl>
                                          </p:spTgt>
                                        </p:tgtEl>
                                      </p:cBhvr>
                                    </p:animEffect>
                                  </p:childTnLst>
                                </p:cTn>
                              </p:par>
                            </p:childTnLst>
                          </p:cTn>
                        </p:par>
                        <p:par>
                          <p:cTn id="20" fill="hold">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fade">
                                      <p:cBhvr>
                                        <p:cTn id="23" dur="1000"/>
                                        <p:tgtEl>
                                          <p:spTgt spid="4">
                                            <p:txEl>
                                              <p:pRg st="4" end="4"/>
                                            </p:txEl>
                                          </p:spTgt>
                                        </p:tgtEl>
                                      </p:cBhvr>
                                    </p:animEffect>
                                  </p:childTnLst>
                                </p:cTn>
                              </p:par>
                            </p:childTnLst>
                          </p:cTn>
                        </p:par>
                        <p:par>
                          <p:cTn id="24" fill="hold">
                            <p:stCondLst>
                              <p:cond delay="5000"/>
                            </p:stCondLst>
                            <p:childTnLst>
                              <p:par>
                                <p:cTn id="25" presetID="10" presetClass="entr" presetSubtype="0" fill="hold" grpId="0" nodeType="after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fade">
                                      <p:cBhvr>
                                        <p:cTn id="27" dur="1000"/>
                                        <p:tgtEl>
                                          <p:spTgt spid="4">
                                            <p:txEl>
                                              <p:pRg st="5" end="5"/>
                                            </p:txEl>
                                          </p:spTgt>
                                        </p:tgtEl>
                                      </p:cBhvr>
                                    </p:animEffect>
                                  </p:childTnLst>
                                </p:cTn>
                              </p:par>
                            </p:childTnLst>
                          </p:cTn>
                        </p:par>
                        <p:par>
                          <p:cTn id="28" fill="hold">
                            <p:stCondLst>
                              <p:cond delay="6000"/>
                            </p:stCondLst>
                            <p:childTnLst>
                              <p:par>
                                <p:cTn id="29" presetID="10" presetClass="entr" presetSubtype="0" fill="hold" grpId="0" nodeType="after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Effect transition="in" filter="fade">
                                      <p:cBhvr>
                                        <p:cTn id="31" dur="1000"/>
                                        <p:tgtEl>
                                          <p:spTgt spid="4">
                                            <p:txEl>
                                              <p:pRg st="6" end="6"/>
                                            </p:txEl>
                                          </p:spTgt>
                                        </p:tgtEl>
                                      </p:cBhvr>
                                    </p:animEffect>
                                  </p:childTnLst>
                                </p:cTn>
                              </p:par>
                            </p:childTnLst>
                          </p:cTn>
                        </p:par>
                        <p:par>
                          <p:cTn id="32" fill="hold">
                            <p:stCondLst>
                              <p:cond delay="7000"/>
                            </p:stCondLst>
                            <p:childTnLst>
                              <p:par>
                                <p:cTn id="33" presetID="10" presetClass="entr" presetSubtype="0" fill="hold"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Rounded Rectangle 9"/>
          <p:cNvSpPr/>
          <p:nvPr/>
        </p:nvSpPr>
        <p:spPr bwMode="auto">
          <a:xfrm>
            <a:off x="3657600" y="2447258"/>
            <a:ext cx="5313239" cy="3496342"/>
          </a:xfrm>
          <a:prstGeom prst="roundRect">
            <a:avLst/>
          </a:prstGeom>
          <a:solidFill>
            <a:schemeClr val="tx1"/>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latin typeface="Arial" charset="0"/>
              <a:sym typeface="Gill Sans" charset="0"/>
            </a:endParaRPr>
          </a:p>
        </p:txBody>
      </p:sp>
      <p:sp>
        <p:nvSpPr>
          <p:cNvPr id="18433" name="Rectangle 1"/>
          <p:cNvSpPr>
            <a:spLocks noGrp="1" noChangeArrowheads="1"/>
          </p:cNvSpPr>
          <p:nvPr>
            <p:ph type="title" idx="4294967295"/>
          </p:nvPr>
        </p:nvSpPr>
        <p:spPr>
          <a:xfrm>
            <a:off x="0" y="76200"/>
            <a:ext cx="9144000" cy="1268016"/>
          </a:xfrm>
          <a:noFill/>
          <a:ln>
            <a:noFill/>
          </a:ln>
          <a:effectLst>
            <a:glow rad="101600">
              <a:schemeClr val="bg1">
                <a:alpha val="60000"/>
              </a:schemeClr>
            </a:glow>
            <a:outerShdw dist="35921"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35717" tIns="35717" rIns="35717" bIns="35717" numCol="1" anchor="ctr" anchorCtr="0" compatLnSpc="1">
            <a:prstTxWarp prst="textNoShape">
              <a:avLst/>
            </a:prstTxWarp>
          </a:bodyPr>
          <a:lstStyle/>
          <a:p>
            <a:pPr>
              <a:lnSpc>
                <a:spcPct val="90000"/>
              </a:lnSpc>
            </a:pPr>
            <a:r>
              <a:rPr lang="en-US" sz="5300" kern="1200" dirty="0">
                <a:effectLst>
                  <a:outerShdw blurRad="38100" dist="38100" dir="2700000" algn="tl">
                    <a:srgbClr val="000000">
                      <a:alpha val="43137"/>
                    </a:srgbClr>
                  </a:outerShdw>
                </a:effectLst>
                <a:latin typeface="Arial Black" pitchFamily="34" charset="0"/>
                <a:sym typeface="Arial Bold" charset="0"/>
              </a:rPr>
              <a:t>Bullying? Teasing?</a:t>
            </a:r>
          </a:p>
        </p:txBody>
      </p:sp>
      <p:sp>
        <p:nvSpPr>
          <p:cNvPr id="18438" name="Rectangle 6"/>
          <p:cNvSpPr>
            <a:spLocks/>
          </p:cNvSpPr>
          <p:nvPr/>
        </p:nvSpPr>
        <p:spPr bwMode="auto">
          <a:xfrm>
            <a:off x="304800" y="1321725"/>
            <a:ext cx="8253298" cy="926694"/>
          </a:xfrm>
          <a:prstGeom prst="rect">
            <a:avLst/>
          </a:prstGeom>
          <a:noFill/>
          <a:ln>
            <a:noFill/>
          </a:ln>
          <a:effectLst>
            <a:outerShdw blurRad="38100" dist="50800" dir="2700000" algn="ctr" rotWithShape="0">
              <a:schemeClr val="bg1"/>
            </a:outerShdw>
          </a:effectLst>
          <a:extLst>
            <a:ext uri="{909E8E84-426E-40DD-AFC4-6F175D3DCCD1}">
              <a14:hiddenFill xmlns:a14="http://schemas.microsoft.com/office/drawing/2010/main">
                <a:blipFill dpi="0" rotWithShape="0">
                  <a:blip r:embed="rId3"/>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Lst>
        </p:spPr>
        <p:txBody>
          <a:bodyPr wrap="square" lIns="64291" tIns="32146" rIns="64291" bIns="32146">
            <a:spAutoFit/>
          </a:bodyPr>
          <a:lstStyle/>
          <a:p>
            <a:pPr marL="514350" indent="-514350" algn="l">
              <a:spcAft>
                <a:spcPct val="45000"/>
              </a:spcAft>
              <a:buFont typeface="Arial" panose="020B0604020202020204" pitchFamily="34" charset="0"/>
              <a:buChar char="•"/>
            </a:pPr>
            <a:r>
              <a:rPr lang="en-US" sz="2800" b="1" dirty="0">
                <a:solidFill>
                  <a:schemeClr val="tx1"/>
                </a:solidFill>
                <a:effectLst>
                  <a:outerShdw blurRad="38100" dist="38100" dir="2700000" algn="tl">
                    <a:srgbClr val="000000">
                      <a:alpha val="43137"/>
                    </a:srgbClr>
                  </a:outerShdw>
                </a:effectLst>
                <a:sym typeface="Arial" charset="0"/>
              </a:rPr>
              <a:t>Context makes a difference. Intent, power, personalities, frequency – all are relevant.</a:t>
            </a:r>
          </a:p>
        </p:txBody>
      </p:sp>
      <p:sp>
        <p:nvSpPr>
          <p:cNvPr id="6" name="TextBox 5"/>
          <p:cNvSpPr txBox="1"/>
          <p:nvPr/>
        </p:nvSpPr>
        <p:spPr>
          <a:xfrm>
            <a:off x="7620000" y="6375797"/>
            <a:ext cx="1006681" cy="326530"/>
          </a:xfrm>
          <a:prstGeom prst="rect">
            <a:avLst/>
          </a:prstGeom>
          <a:noFill/>
        </p:spPr>
        <p:txBody>
          <a:bodyPr wrap="none" lIns="64291" tIns="32146" rIns="64291" bIns="32146" rtlCol="0">
            <a:spAutoFit/>
          </a:bodyPr>
          <a:lstStyle/>
          <a:p>
            <a:r>
              <a:rPr lang="en-US" sz="1700" dirty="0"/>
              <a:t>– Page 4</a:t>
            </a:r>
          </a:p>
        </p:txBody>
      </p:sp>
      <p:pic>
        <p:nvPicPr>
          <p:cNvPr id="8" name="Picture 7" descr="CTC logo white - clear bkgnd - gif.gif"/>
          <p:cNvPicPr>
            <a:picLocks noChangeAspect="1"/>
          </p:cNvPicPr>
          <p:nvPr/>
        </p:nvPicPr>
        <p:blipFill>
          <a:blip r:embed="rId4" cstate="print"/>
          <a:stretch>
            <a:fillRect/>
          </a:stretch>
        </p:blipFill>
        <p:spPr>
          <a:xfrm>
            <a:off x="78304" y="6579349"/>
            <a:ext cx="217691" cy="217691"/>
          </a:xfrm>
          <a:prstGeom prst="rect">
            <a:avLst/>
          </a:prstGeom>
          <a:effectLst>
            <a:glow rad="63500">
              <a:schemeClr val="bg1">
                <a:lumMod val="65000"/>
                <a:lumOff val="35000"/>
                <a:alpha val="40000"/>
              </a:schemeClr>
            </a:glow>
            <a:outerShdw blurRad="50800" dist="127000" dir="2700000" algn="tl" rotWithShape="0">
              <a:prstClr val="black">
                <a:alpha val="40000"/>
              </a:prstClr>
            </a:outerShdw>
          </a:effectLst>
        </p:spPr>
      </p:pic>
      <p:pic>
        <p:nvPicPr>
          <p:cNvPr id="9"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749978" y="6268641"/>
            <a:ext cx="258961" cy="455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3" name="Rectangle 2"/>
          <p:cNvSpPr/>
          <p:nvPr/>
        </p:nvSpPr>
        <p:spPr>
          <a:xfrm>
            <a:off x="304800" y="2590800"/>
            <a:ext cx="3505200" cy="3496342"/>
          </a:xfrm>
          <a:prstGeom prst="rect">
            <a:avLst/>
          </a:prstGeom>
        </p:spPr>
        <p:txBody>
          <a:bodyPr wrap="square">
            <a:spAutoFit/>
          </a:bodyPr>
          <a:lstStyle/>
          <a:p>
            <a:pPr marL="514350" indent="-514350" algn="l">
              <a:spcAft>
                <a:spcPct val="45000"/>
              </a:spcAft>
              <a:buFont typeface="Arial" panose="020B0604020202020204" pitchFamily="34" charset="0"/>
              <a:buChar char="•"/>
            </a:pPr>
            <a:r>
              <a:rPr lang="en-US" sz="2800" b="1" dirty="0">
                <a:solidFill>
                  <a:schemeClr val="tx1"/>
                </a:solidFill>
                <a:effectLst>
                  <a:outerShdw blurRad="38100" dist="38100" dir="2700000" algn="tl">
                    <a:srgbClr val="000000">
                      <a:alpha val="43137"/>
                    </a:srgbClr>
                  </a:outerShdw>
                </a:effectLst>
                <a:sym typeface="Arial" charset="0"/>
              </a:rPr>
              <a:t>Leonard to Sheldon…</a:t>
            </a:r>
          </a:p>
          <a:p>
            <a:pPr marL="514350" indent="-514350" algn="l">
              <a:spcAft>
                <a:spcPct val="45000"/>
              </a:spcAft>
              <a:buFont typeface="Arial" panose="020B0604020202020204" pitchFamily="34" charset="0"/>
              <a:buChar char="•"/>
            </a:pPr>
            <a:r>
              <a:rPr lang="en-US" sz="2800" b="1" dirty="0">
                <a:solidFill>
                  <a:schemeClr val="tx1"/>
                </a:solidFill>
                <a:effectLst>
                  <a:outerShdw blurRad="38100" dist="38100" dir="2700000" algn="tl">
                    <a:srgbClr val="000000">
                      <a:alpha val="43137"/>
                    </a:srgbClr>
                  </a:outerShdw>
                </a:effectLst>
                <a:sym typeface="Arial" charset="0"/>
              </a:rPr>
              <a:t>Athlete to non-athlete brilliant student</a:t>
            </a:r>
          </a:p>
          <a:p>
            <a:pPr marL="514350" indent="-514350" algn="l">
              <a:spcAft>
                <a:spcPct val="45000"/>
              </a:spcAft>
              <a:buFont typeface="Arial" panose="020B0604020202020204" pitchFamily="34" charset="0"/>
              <a:buChar char="•"/>
            </a:pPr>
            <a:r>
              <a:rPr lang="en-US" sz="2800" b="1" dirty="0">
                <a:solidFill>
                  <a:schemeClr val="tx1"/>
                </a:solidFill>
                <a:effectLst>
                  <a:outerShdw blurRad="38100" dist="38100" dir="2700000" algn="tl">
                    <a:srgbClr val="000000">
                      <a:alpha val="43137"/>
                    </a:srgbClr>
                  </a:outerShdw>
                </a:effectLst>
                <a:sym typeface="Arial" charset="0"/>
              </a:rPr>
              <a:t>Playful or mean?</a:t>
            </a:r>
            <a:endParaRPr lang="en-US" sz="2800" dirty="0">
              <a:solidFill>
                <a:schemeClr val="tx1"/>
              </a:solidFill>
              <a:effectLst>
                <a:outerShdw blurRad="38100" dist="38100" dir="2700000" algn="tl">
                  <a:srgbClr val="000000">
                    <a:alpha val="43137"/>
                  </a:srgbClr>
                </a:outerShdw>
              </a:effectLst>
              <a:sym typeface="Arial" charset="0"/>
            </a:endParaRPr>
          </a:p>
        </p:txBody>
      </p:sp>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24300" y="2743200"/>
            <a:ext cx="4830790" cy="2985280"/>
          </a:xfrm>
          <a:prstGeom prst="rect">
            <a:avLst/>
          </a:prstGeom>
        </p:spPr>
      </p:pic>
    </p:spTree>
    <p:extLst>
      <p:ext uri="{BB962C8B-B14F-4D97-AF65-F5344CB8AC3E}">
        <p14:creationId xmlns:p14="http://schemas.microsoft.com/office/powerpoint/2010/main" val="400001483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itle &amp; Subtitle">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Title &amp; Subtitle">
      <a:majorFont>
        <a:latin typeface="Gill Sans"/>
        <a:ea typeface=""/>
        <a:cs typeface=""/>
      </a:majorFont>
      <a:minorFont>
        <a:latin typeface="Gill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FFFFFF"/>
            </a:solidFill>
            <a:effectLst/>
            <a:latin typeface="Arial"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FFFFFF"/>
            </a:solidFill>
            <a:effectLst/>
            <a:latin typeface="Arial" charset="0"/>
            <a:sym typeface="Gill Sans" charset="0"/>
          </a:defRPr>
        </a:defPPr>
      </a:lstStyle>
    </a:lnDef>
  </a:objectDefaults>
  <a:extraClrSchemeLst>
    <a:extraClrScheme>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11851</TotalTime>
  <Pages>0</Pages>
  <Words>10440</Words>
  <Characters>0</Characters>
  <Application>Microsoft Office PowerPoint</Application>
  <PresentationFormat>On-screen Show (4:3)</PresentationFormat>
  <Lines>0</Lines>
  <Paragraphs>868</Paragraphs>
  <Slides>44</Slides>
  <Notes>44</Notes>
  <HiddenSlides>9</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44</vt:i4>
      </vt:variant>
    </vt:vector>
  </HeadingPairs>
  <TitlesOfParts>
    <vt:vector size="52" baseType="lpstr">
      <vt:lpstr>Arial</vt:lpstr>
      <vt:lpstr>Arial Black</vt:lpstr>
      <vt:lpstr>Arial Bold</vt:lpstr>
      <vt:lpstr>Bradley Hand ITC</vt:lpstr>
      <vt:lpstr>Calibri</vt:lpstr>
      <vt:lpstr>Courier New</vt:lpstr>
      <vt:lpstr>Gill Sans</vt:lpstr>
      <vt:lpstr>Title &amp; Subtitle</vt:lpstr>
      <vt:lpstr>PowerPoint Presentation</vt:lpstr>
      <vt:lpstr>PowerPoint Presentation</vt:lpstr>
      <vt:lpstr>Character Attributes</vt:lpstr>
      <vt:lpstr>Character Attributes</vt:lpstr>
      <vt:lpstr>PowerPoint Presentation</vt:lpstr>
      <vt:lpstr>On the other hand – What is Bullying?</vt:lpstr>
      <vt:lpstr>Repeat</vt:lpstr>
      <vt:lpstr>PowerPoint Presentation</vt:lpstr>
      <vt:lpstr>Bullying? Teasing?</vt:lpstr>
      <vt:lpstr>Personal Responsibility</vt:lpstr>
      <vt:lpstr>Get a Mental Picture</vt:lpstr>
      <vt:lpstr>Why might people bully or be cruel to others?</vt:lpstr>
      <vt:lpstr>Some reasons  people bully:</vt:lpstr>
      <vt:lpstr>PowerPoint Presentation</vt:lpstr>
      <vt:lpstr>Mike’s Story</vt:lpstr>
      <vt:lpstr>PowerPoint Presentation</vt:lpstr>
      <vt:lpstr>Michelle’s Story</vt:lpstr>
      <vt:lpstr>PowerPoint Presentation</vt:lpstr>
      <vt:lpstr>PowerPoint Presentation</vt:lpstr>
      <vt:lpstr>PowerPoint Presentation</vt:lpstr>
      <vt:lpstr>PowerPoint Presentation</vt:lpstr>
      <vt:lpstr>PowerPoint Presentation</vt:lpstr>
      <vt:lpstr>Consider Power</vt:lpstr>
      <vt:lpstr>Relationships</vt:lpstr>
      <vt:lpstr>Nationwide Survey</vt:lpstr>
      <vt:lpstr>Labeling or  Controlling Others</vt:lpstr>
      <vt:lpstr>People different than you…</vt:lpstr>
      <vt:lpstr>What can you do?</vt:lpstr>
      <vt:lpstr>Strategies to Stop Cyberbullying</vt:lpstr>
      <vt:lpstr>This slide is hidden in the slide show mode. The notes here are continuation of instructor notes on cyberbullying from previous slide.</vt:lpstr>
      <vt:lpstr>PowerPoint Presentation</vt:lpstr>
      <vt:lpstr>PowerPoint Presentation</vt:lpstr>
      <vt:lpstr>What could you  have done?</vt:lpstr>
      <vt:lpstr>This slide is hidden in the slide show mode. The notes here are continuation of previous slide instructor notes.</vt:lpstr>
      <vt:lpstr>Think Back…</vt:lpstr>
      <vt:lpstr>Next Steps?</vt:lpstr>
      <vt:lpstr>   Important…   </vt:lpstr>
      <vt:lpstr>In the Guard –</vt:lpstr>
      <vt:lpstr>PowerPoint Presentation</vt:lpstr>
      <vt:lpstr>This slide is hidden in the slide show mode.   The information here is an appendix on studies on reporting of bullying.</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Jimmy Shafe</dc:creator>
  <cp:lastModifiedBy>Jimmy Shafe</cp:lastModifiedBy>
  <cp:revision>477</cp:revision>
  <cp:lastPrinted>2015-08-07T18:44:45Z</cp:lastPrinted>
  <dcterms:modified xsi:type="dcterms:W3CDTF">2018-04-27T15:18:24Z</dcterms:modified>
</cp:coreProperties>
</file>